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1050" r:id="rId2"/>
    <p:sldId id="989" r:id="rId3"/>
    <p:sldId id="746" r:id="rId4"/>
    <p:sldId id="774" r:id="rId5"/>
    <p:sldId id="1074" r:id="rId6"/>
    <p:sldId id="785" r:id="rId7"/>
    <p:sldId id="1075" r:id="rId8"/>
    <p:sldId id="1076" r:id="rId9"/>
    <p:sldId id="1077" r:id="rId10"/>
    <p:sldId id="789" r:id="rId11"/>
    <p:sldId id="790" r:id="rId12"/>
    <p:sldId id="791" r:id="rId13"/>
    <p:sldId id="792" r:id="rId14"/>
    <p:sldId id="1083" r:id="rId15"/>
    <p:sldId id="1078" r:id="rId16"/>
    <p:sldId id="1084" r:id="rId17"/>
    <p:sldId id="1086" r:id="rId18"/>
    <p:sldId id="1087" r:id="rId19"/>
    <p:sldId id="1056" r:id="rId20"/>
    <p:sldId id="1059" r:id="rId21"/>
    <p:sldId id="1079" r:id="rId22"/>
    <p:sldId id="1080" r:id="rId23"/>
    <p:sldId id="1062" r:id="rId24"/>
    <p:sldId id="1069" r:id="rId25"/>
    <p:sldId id="1070" r:id="rId26"/>
    <p:sldId id="1071" r:id="rId27"/>
    <p:sldId id="1072" r:id="rId28"/>
    <p:sldId id="1081" r:id="rId29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5921"/>
  </p:normalViewPr>
  <p:slideViewPr>
    <p:cSldViewPr snapToGrid="0" snapToObjects="1">
      <p:cViewPr varScale="1">
        <p:scale>
          <a:sx n="112" d="100"/>
          <a:sy n="112" d="100"/>
        </p:scale>
        <p:origin x="1760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Standard Library Functions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User-defined Functions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Functions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Standard Library Functions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User-defined Functions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Functions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Standard Library Functions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User-defined Functions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 Functions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442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636127" y="458305"/>
          <a:ext cx="5890006" cy="91661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C Functions</a:t>
          </a:r>
          <a:endParaRPr lang="en-US" sz="3200" b="0" u="none" kern="1200" dirty="0"/>
        </a:p>
      </dsp:txBody>
      <dsp:txXfrm>
        <a:off x="636127" y="458305"/>
        <a:ext cx="5890006" cy="916610"/>
      </dsp:txXfrm>
    </dsp:sp>
    <dsp:sp modelId="{485F26A9-AA94-4ADA-AC54-FB58E0E0ED28}">
      <dsp:nvSpPr>
        <dsp:cNvPr id="0" name=""/>
        <dsp:cNvSpPr/>
      </dsp:nvSpPr>
      <dsp:spPr>
        <a:xfrm>
          <a:off x="63246" y="343728"/>
          <a:ext cx="1145762" cy="114576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69315" y="1833220"/>
          <a:ext cx="5556818" cy="91661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 Standard Library Functions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969315" y="1833220"/>
        <a:ext cx="5556818" cy="916610"/>
      </dsp:txXfrm>
    </dsp:sp>
    <dsp:sp modelId="{6E8EBA03-6BA2-4E70-A548-59B77127E6F5}">
      <dsp:nvSpPr>
        <dsp:cNvPr id="0" name=""/>
        <dsp:cNvSpPr/>
      </dsp:nvSpPr>
      <dsp:spPr>
        <a:xfrm>
          <a:off x="396433" y="1718644"/>
          <a:ext cx="1145762" cy="11457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636127" y="3208135"/>
          <a:ext cx="5890006" cy="91661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 User-defined Functions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636127" y="3208135"/>
        <a:ext cx="5890006" cy="916610"/>
      </dsp:txXfrm>
    </dsp:sp>
    <dsp:sp modelId="{6ABFE3EC-072B-4F41-9CFA-EBA60B7934FE}">
      <dsp:nvSpPr>
        <dsp:cNvPr id="0" name=""/>
        <dsp:cNvSpPr/>
      </dsp:nvSpPr>
      <dsp:spPr>
        <a:xfrm>
          <a:off x="63246" y="3093559"/>
          <a:ext cx="1145762" cy="114576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442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636127" y="458305"/>
          <a:ext cx="5890006" cy="91661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C Functions</a:t>
          </a:r>
          <a:endParaRPr lang="en-US" sz="3200" b="0" u="none" kern="1200" dirty="0"/>
        </a:p>
      </dsp:txBody>
      <dsp:txXfrm>
        <a:off x="636127" y="458305"/>
        <a:ext cx="5890006" cy="916610"/>
      </dsp:txXfrm>
    </dsp:sp>
    <dsp:sp modelId="{485F26A9-AA94-4ADA-AC54-FB58E0E0ED28}">
      <dsp:nvSpPr>
        <dsp:cNvPr id="0" name=""/>
        <dsp:cNvSpPr/>
      </dsp:nvSpPr>
      <dsp:spPr>
        <a:xfrm>
          <a:off x="63246" y="343728"/>
          <a:ext cx="1145762" cy="114576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69315" y="1833220"/>
          <a:ext cx="5556818" cy="91661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 Standard Library Functions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969315" y="1833220"/>
        <a:ext cx="5556818" cy="916610"/>
      </dsp:txXfrm>
    </dsp:sp>
    <dsp:sp modelId="{6E8EBA03-6BA2-4E70-A548-59B77127E6F5}">
      <dsp:nvSpPr>
        <dsp:cNvPr id="0" name=""/>
        <dsp:cNvSpPr/>
      </dsp:nvSpPr>
      <dsp:spPr>
        <a:xfrm>
          <a:off x="396433" y="1718644"/>
          <a:ext cx="1145762" cy="11457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636127" y="3208135"/>
          <a:ext cx="5890006" cy="91661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 User-defined Functions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636127" y="3208135"/>
        <a:ext cx="5890006" cy="916610"/>
      </dsp:txXfrm>
    </dsp:sp>
    <dsp:sp modelId="{6ABFE3EC-072B-4F41-9CFA-EBA60B7934FE}">
      <dsp:nvSpPr>
        <dsp:cNvPr id="0" name=""/>
        <dsp:cNvSpPr/>
      </dsp:nvSpPr>
      <dsp:spPr>
        <a:xfrm>
          <a:off x="63246" y="3093559"/>
          <a:ext cx="1145762" cy="114576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442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636127" y="458305"/>
          <a:ext cx="5890006" cy="91661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C Functions</a:t>
          </a:r>
          <a:endParaRPr lang="en-US" sz="3200" b="0" u="none" kern="1200" dirty="0"/>
        </a:p>
      </dsp:txBody>
      <dsp:txXfrm>
        <a:off x="636127" y="458305"/>
        <a:ext cx="5890006" cy="916610"/>
      </dsp:txXfrm>
    </dsp:sp>
    <dsp:sp modelId="{485F26A9-AA94-4ADA-AC54-FB58E0E0ED28}">
      <dsp:nvSpPr>
        <dsp:cNvPr id="0" name=""/>
        <dsp:cNvSpPr/>
      </dsp:nvSpPr>
      <dsp:spPr>
        <a:xfrm>
          <a:off x="63246" y="343728"/>
          <a:ext cx="1145762" cy="114576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69315" y="1833220"/>
          <a:ext cx="5556818" cy="91661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 Standard Library Functions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969315" y="1833220"/>
        <a:ext cx="5556818" cy="916610"/>
      </dsp:txXfrm>
    </dsp:sp>
    <dsp:sp modelId="{6E8EBA03-6BA2-4E70-A548-59B77127E6F5}">
      <dsp:nvSpPr>
        <dsp:cNvPr id="0" name=""/>
        <dsp:cNvSpPr/>
      </dsp:nvSpPr>
      <dsp:spPr>
        <a:xfrm>
          <a:off x="396433" y="1718644"/>
          <a:ext cx="1145762" cy="11457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636127" y="3208135"/>
          <a:ext cx="5890006" cy="91661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7559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 User-defined Functions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636127" y="3208135"/>
        <a:ext cx="5890006" cy="916610"/>
      </dsp:txXfrm>
    </dsp:sp>
    <dsp:sp modelId="{6ABFE3EC-072B-4F41-9CFA-EBA60B7934FE}">
      <dsp:nvSpPr>
        <dsp:cNvPr id="0" name=""/>
        <dsp:cNvSpPr/>
      </dsp:nvSpPr>
      <dsp:spPr>
        <a:xfrm>
          <a:off x="63246" y="3093559"/>
          <a:ext cx="1145762" cy="1145762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334789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326587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392898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75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1199229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208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768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647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709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61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692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68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00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287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65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8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7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419095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36767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3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91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3200" dirty="0">
                <a:ea typeface="ＭＳ Ｐゴシック" pitchFamily="34" charset="-128"/>
              </a:rPr>
              <a:t>- Major standard is SQL-1999 (=SQL3)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Introduced “Object-Relational” concepts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- SQL 2003, SQL 2008 have small extensions</a:t>
            </a:r>
          </a:p>
          <a:p>
            <a:pPr lvl="0"/>
            <a:r>
              <a:rPr lang="en-US" sz="3200" dirty="0">
                <a:ea typeface="ＭＳ Ｐゴシック" pitchFamily="34" charset="-128"/>
              </a:rPr>
              <a:t>- SQL92 is a basic subset</a:t>
            </a:r>
          </a:p>
        </p:txBody>
      </p:sp>
    </p:spTree>
    <p:extLst>
      <p:ext uri="{BB962C8B-B14F-4D97-AF65-F5344CB8AC3E}">
        <p14:creationId xmlns:p14="http://schemas.microsoft.com/office/powerpoint/2010/main" val="342784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Functions in 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9, Monday February 22,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43E8C-5474-9A4E-951D-63A97648EC82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48247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8474123" cy="533400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User-defined functions are functions which are defined by the user at the time of writing program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Defining a User-defined Function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 function definition provides the actual body of the function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general form of a function definition in C language is: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95" y="3806592"/>
            <a:ext cx="5087015" cy="11085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0490" y="5227096"/>
            <a:ext cx="7999948" cy="147850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Return Type: </a:t>
            </a:r>
            <a:r>
              <a:rPr lang="en-US" sz="2000" dirty="0"/>
              <a:t>The </a:t>
            </a:r>
            <a:r>
              <a:rPr lang="en-US" sz="2000" b="1" dirty="0" err="1"/>
              <a:t>return_type</a:t>
            </a:r>
            <a:r>
              <a:rPr lang="en-US" sz="2000" dirty="0"/>
              <a:t> is the data type of the value the function returns. A function may return a value. Some functions perform the desired operations without returning a value. In this case, the </a:t>
            </a:r>
            <a:r>
              <a:rPr lang="en-US" sz="2000" b="1" dirty="0" err="1"/>
              <a:t>return_type</a:t>
            </a:r>
            <a:r>
              <a:rPr lang="en-US" sz="2000" dirty="0"/>
              <a:t> is the keyword void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E3901-8FD1-9E45-A7BE-D2248124C025}"/>
              </a:ext>
            </a:extLst>
          </p:cNvPr>
          <p:cNvSpPr/>
          <p:nvPr/>
        </p:nvSpPr>
        <p:spPr>
          <a:xfrm>
            <a:off x="1836535" y="3803710"/>
            <a:ext cx="1657166" cy="27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3E2167-2148-A14C-A044-DA4613341967}"/>
              </a:ext>
            </a:extLst>
          </p:cNvPr>
          <p:cNvCxnSpPr>
            <a:cxnSpLocks/>
          </p:cNvCxnSpPr>
          <p:nvPr/>
        </p:nvCxnSpPr>
        <p:spPr>
          <a:xfrm flipV="1">
            <a:off x="1551587" y="3942198"/>
            <a:ext cx="0" cy="1284895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051CC0-3083-474D-8B65-B18063BF517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46658" y="3942197"/>
            <a:ext cx="2898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02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8474123" cy="533400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User-defined functions are functions which are defined by the user at the time of writing program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Defining a User-defined Function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 function definition provides the actual body of the function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general form of a function definition in C language is: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User-defined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95" y="3806592"/>
            <a:ext cx="5087015" cy="11085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0490" y="5227095"/>
            <a:ext cx="7999948" cy="50496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/>
              <a:t>Function Name: </a:t>
            </a:r>
            <a:r>
              <a:rPr lang="en-US" sz="2000"/>
              <a:t>This is the actual name of the function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5830C-AC1D-0F40-823D-D251943784AC}"/>
              </a:ext>
            </a:extLst>
          </p:cNvPr>
          <p:cNvSpPr/>
          <p:nvPr/>
        </p:nvSpPr>
        <p:spPr>
          <a:xfrm>
            <a:off x="3504088" y="3803710"/>
            <a:ext cx="1575170" cy="27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5D0C5-4CFB-3B4B-B050-7027EE65BEBD}"/>
              </a:ext>
            </a:extLst>
          </p:cNvPr>
          <p:cNvCxnSpPr>
            <a:cxnSpLocks/>
          </p:cNvCxnSpPr>
          <p:nvPr/>
        </p:nvCxnSpPr>
        <p:spPr>
          <a:xfrm flipV="1">
            <a:off x="4888553" y="4080683"/>
            <a:ext cx="0" cy="1146413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738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8474123" cy="533400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User-defined functions are functions which are defined by the user at the time of writing program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Defining a User-defined Function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 function definition provides the actual body of the function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general form of a function definition in C language is: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User-defined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95" y="3806592"/>
            <a:ext cx="5087015" cy="11085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0490" y="5227096"/>
            <a:ext cx="7999948" cy="147850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Parameters: </a:t>
            </a:r>
            <a:r>
              <a:rPr lang="en-US" sz="2000" dirty="0"/>
              <a:t>A parameter is like a placeholder. When a function is invoked, you pass a value to the parameter. Parameters are optional; that is, a function may contain no parameters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AA5CB-F4FC-B04F-9838-7E5EF6A114E3}"/>
              </a:ext>
            </a:extLst>
          </p:cNvPr>
          <p:cNvCxnSpPr>
            <a:cxnSpLocks/>
          </p:cNvCxnSpPr>
          <p:nvPr/>
        </p:nvCxnSpPr>
        <p:spPr>
          <a:xfrm flipV="1">
            <a:off x="6028731" y="4080683"/>
            <a:ext cx="0" cy="1146413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DF529-711B-604A-A747-04B2D0B970EC}"/>
              </a:ext>
            </a:extLst>
          </p:cNvPr>
          <p:cNvSpPr/>
          <p:nvPr/>
        </p:nvSpPr>
        <p:spPr>
          <a:xfrm>
            <a:off x="5231287" y="3803710"/>
            <a:ext cx="1730146" cy="27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31331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8474123" cy="533400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User-defined functions are functions which are defined by the user at the time of writing program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Defining a User-defined Function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 function definition provides the actual body of the function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general form of a function definition in C language is: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User-defined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95" y="3806592"/>
            <a:ext cx="5087015" cy="11085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0490" y="5227095"/>
            <a:ext cx="7999948" cy="83100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Function Body: </a:t>
            </a:r>
            <a:r>
              <a:rPr lang="en-US" sz="2000" dirty="0"/>
              <a:t>The function body contains a collection of statements that define what the function does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9DE43-ADF5-7649-9AAA-F94666EAC34F}"/>
              </a:ext>
            </a:extLst>
          </p:cNvPr>
          <p:cNvSpPr/>
          <p:nvPr/>
        </p:nvSpPr>
        <p:spPr>
          <a:xfrm>
            <a:off x="2104693" y="4056997"/>
            <a:ext cx="2842445" cy="858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63D1D-C5A8-B746-AEF9-68378BB9881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25916" y="4915104"/>
            <a:ext cx="0" cy="31199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300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 of defining a user-defined function: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9AA783-E14E-184F-BF43-0AAE1DDA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3" y="1963271"/>
            <a:ext cx="3695651" cy="26887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C8C890-8EDB-0C42-A77C-402108DF1C43}"/>
              </a:ext>
            </a:extLst>
          </p:cNvPr>
          <p:cNvSpPr/>
          <p:nvPr/>
        </p:nvSpPr>
        <p:spPr>
          <a:xfrm>
            <a:off x="4826098" y="1963271"/>
            <a:ext cx="332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The function </a:t>
            </a:r>
            <a:r>
              <a:rPr lang="en-GB" dirty="0">
                <a:solidFill>
                  <a:srgbClr val="FF0000"/>
                </a:solidFill>
              </a:rPr>
              <a:t>max() </a:t>
            </a:r>
            <a:r>
              <a:rPr lang="en-GB" dirty="0">
                <a:solidFill>
                  <a:srgbClr val="0414FF"/>
                </a:solidFill>
              </a:rPr>
              <a:t>takes two parameters </a:t>
            </a:r>
            <a:r>
              <a:rPr lang="en-GB" dirty="0">
                <a:solidFill>
                  <a:srgbClr val="FF0000"/>
                </a:solidFill>
              </a:rPr>
              <a:t>num1</a:t>
            </a:r>
            <a:r>
              <a:rPr lang="en-GB" dirty="0">
                <a:solidFill>
                  <a:srgbClr val="0414FF"/>
                </a:solidFill>
              </a:rPr>
              <a:t> and </a:t>
            </a:r>
            <a:r>
              <a:rPr lang="en-GB" dirty="0">
                <a:solidFill>
                  <a:srgbClr val="FF0000"/>
                </a:solidFill>
              </a:rPr>
              <a:t>num2</a:t>
            </a:r>
            <a:r>
              <a:rPr lang="en-GB" dirty="0">
                <a:solidFill>
                  <a:srgbClr val="0414FF"/>
                </a:solidFill>
              </a:rPr>
              <a:t> and returns the maximum between them</a:t>
            </a:r>
          </a:p>
        </p:txBody>
      </p:sp>
    </p:spTree>
    <p:extLst>
      <p:ext uri="{BB962C8B-B14F-4D97-AF65-F5344CB8AC3E}">
        <p14:creationId xmlns:p14="http://schemas.microsoft.com/office/powerpoint/2010/main" val="3925329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8474123" cy="5334000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 function declaration tells the compiler about a function name and how to call the function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Declaring a User-defined Function 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general form of a function declaration in C language is: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Example: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761999" y="228600"/>
            <a:ext cx="7999947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User-defined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DA46F-78A4-0C48-A4CB-6CA3C91C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34" y="3384785"/>
            <a:ext cx="5435794" cy="363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526F1-A9FB-EE48-850C-162453D5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304" y="4572975"/>
            <a:ext cx="3716683" cy="34326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5CFF20-B56C-8443-8B9A-D8D0997C88F5}"/>
              </a:ext>
            </a:extLst>
          </p:cNvPr>
          <p:cNvSpPr/>
          <p:nvPr/>
        </p:nvSpPr>
        <p:spPr>
          <a:xfrm>
            <a:off x="1930303" y="5817532"/>
            <a:ext cx="5435795" cy="8386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ea typeface="ＭＳ Ｐゴシック" pitchFamily="34" charset="-128"/>
              </a:rPr>
              <a:t>Parameter names are not important in function declaration; only their type is required</a:t>
            </a:r>
            <a:endParaRPr lang="en-US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B9B560-FEE8-9243-8B5C-76C0F8DA1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303" y="5230104"/>
            <a:ext cx="2394555" cy="3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4CD62-3009-7E41-AC92-3DF4C08B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3" y="1750093"/>
            <a:ext cx="3124842" cy="50744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9AF018-E343-BB48-8E5E-E5E4EE4063CA}"/>
              </a:ext>
            </a:extLst>
          </p:cNvPr>
          <p:cNvSpPr/>
          <p:nvPr/>
        </p:nvSpPr>
        <p:spPr>
          <a:xfrm>
            <a:off x="592213" y="2116631"/>
            <a:ext cx="2606345" cy="35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6DEC4E-9261-9C47-A683-F49054B5E2C3}"/>
              </a:ext>
            </a:extLst>
          </p:cNvPr>
          <p:cNvCxnSpPr>
            <a:cxnSpLocks/>
          </p:cNvCxnSpPr>
          <p:nvPr/>
        </p:nvCxnSpPr>
        <p:spPr>
          <a:xfrm flipH="1">
            <a:off x="3198558" y="2293968"/>
            <a:ext cx="5184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A0F0D-66A2-1A48-964A-EBC1A2AF2A21}"/>
              </a:ext>
            </a:extLst>
          </p:cNvPr>
          <p:cNvSpPr/>
          <p:nvPr/>
        </p:nvSpPr>
        <p:spPr>
          <a:xfrm>
            <a:off x="3747096" y="2063766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2E0EA-30C8-AC42-AF7F-60F273D6DE09}"/>
              </a:ext>
            </a:extLst>
          </p:cNvPr>
          <p:cNvSpPr/>
          <p:nvPr/>
        </p:nvSpPr>
        <p:spPr>
          <a:xfrm>
            <a:off x="592213" y="3985691"/>
            <a:ext cx="2606345" cy="35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803751-9D7D-EA44-9607-155476A1E333}"/>
              </a:ext>
            </a:extLst>
          </p:cNvPr>
          <p:cNvCxnSpPr>
            <a:cxnSpLocks/>
          </p:cNvCxnSpPr>
          <p:nvPr/>
        </p:nvCxnSpPr>
        <p:spPr>
          <a:xfrm flipH="1">
            <a:off x="3198558" y="4163028"/>
            <a:ext cx="5184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FD21D-0936-E940-BB7D-236DFBE490BC}"/>
              </a:ext>
            </a:extLst>
          </p:cNvPr>
          <p:cNvSpPr/>
          <p:nvPr/>
        </p:nvSpPr>
        <p:spPr>
          <a:xfrm>
            <a:off x="3747096" y="3932826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79DE3-41C6-504E-AFAF-FA095B353F4E}"/>
              </a:ext>
            </a:extLst>
          </p:cNvPr>
          <p:cNvSpPr/>
          <p:nvPr/>
        </p:nvSpPr>
        <p:spPr>
          <a:xfrm>
            <a:off x="544975" y="5473204"/>
            <a:ext cx="2653583" cy="135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9BE04-DE6B-DB47-9E81-2A2B7F151F79}"/>
              </a:ext>
            </a:extLst>
          </p:cNvPr>
          <p:cNvCxnSpPr>
            <a:cxnSpLocks/>
          </p:cNvCxnSpPr>
          <p:nvPr/>
        </p:nvCxnSpPr>
        <p:spPr>
          <a:xfrm flipH="1">
            <a:off x="3209195" y="5650542"/>
            <a:ext cx="5184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D0F7-31D8-3840-B12E-58248D682D2E}"/>
              </a:ext>
            </a:extLst>
          </p:cNvPr>
          <p:cNvSpPr/>
          <p:nvPr/>
        </p:nvSpPr>
        <p:spPr>
          <a:xfrm>
            <a:off x="3757733" y="5420340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Definition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DA60B1-B225-F74F-BD18-7107E4DB61C3}"/>
              </a:ext>
            </a:extLst>
          </p:cNvPr>
          <p:cNvSpPr/>
          <p:nvPr/>
        </p:nvSpPr>
        <p:spPr>
          <a:xfrm>
            <a:off x="5382227" y="1351023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A2B09B-3567-794D-B176-DDE15B521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28" y="1867622"/>
            <a:ext cx="3320213" cy="15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 animBg="1"/>
      <p:bldP spid="21" grpId="0"/>
      <p:bldP spid="22" grpId="0" animBg="1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1AA56-DF24-F448-84E4-87457FFC5CC2}"/>
              </a:ext>
            </a:extLst>
          </p:cNvPr>
          <p:cNvSpPr/>
          <p:nvPr/>
        </p:nvSpPr>
        <p:spPr>
          <a:xfrm>
            <a:off x="5382227" y="1351023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3C9513-69CA-DC40-B1F5-8E73FBC0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3" y="1792150"/>
            <a:ext cx="3320212" cy="49291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4ADA7AE-DF2D-A24B-8FBA-246DFC2EF3DE}"/>
              </a:ext>
            </a:extLst>
          </p:cNvPr>
          <p:cNvSpPr/>
          <p:nvPr/>
        </p:nvSpPr>
        <p:spPr>
          <a:xfrm>
            <a:off x="592213" y="5247330"/>
            <a:ext cx="2760015" cy="35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764A88-5945-E145-85F6-A49CDF50A8EC}"/>
              </a:ext>
            </a:extLst>
          </p:cNvPr>
          <p:cNvCxnSpPr>
            <a:cxnSpLocks/>
          </p:cNvCxnSpPr>
          <p:nvPr/>
        </p:nvCxnSpPr>
        <p:spPr>
          <a:xfrm flipH="1">
            <a:off x="3352228" y="5424667"/>
            <a:ext cx="364828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341BC5-7405-AD47-8B0D-B47DEE674F44}"/>
              </a:ext>
            </a:extLst>
          </p:cNvPr>
          <p:cNvSpPr/>
          <p:nvPr/>
        </p:nvSpPr>
        <p:spPr>
          <a:xfrm>
            <a:off x="3747096" y="5194465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Call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010A7E-2932-6B49-8802-179CAA484864}"/>
              </a:ext>
            </a:extLst>
          </p:cNvPr>
          <p:cNvSpPr/>
          <p:nvPr/>
        </p:nvSpPr>
        <p:spPr>
          <a:xfrm>
            <a:off x="533400" y="2217786"/>
            <a:ext cx="2818828" cy="135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669393-5143-FB46-B8CD-B997FE06AAC5}"/>
              </a:ext>
            </a:extLst>
          </p:cNvPr>
          <p:cNvCxnSpPr>
            <a:cxnSpLocks/>
          </p:cNvCxnSpPr>
          <p:nvPr/>
        </p:nvCxnSpPr>
        <p:spPr>
          <a:xfrm flipH="1">
            <a:off x="3352228" y="2395124"/>
            <a:ext cx="363890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4137F-1590-D641-B780-E1897BA3A39D}"/>
              </a:ext>
            </a:extLst>
          </p:cNvPr>
          <p:cNvSpPr/>
          <p:nvPr/>
        </p:nvSpPr>
        <p:spPr>
          <a:xfrm>
            <a:off x="3746158" y="2164922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Definition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FBDD293-0C76-7F4B-8CB3-BB0BC464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28" y="1867622"/>
            <a:ext cx="3320213" cy="15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39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/>
      <p:bldP spid="31" grpId="0"/>
      <p:bldP spid="32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1AA56-DF24-F448-84E4-87457FFC5CC2}"/>
              </a:ext>
            </a:extLst>
          </p:cNvPr>
          <p:cNvSpPr/>
          <p:nvPr/>
        </p:nvSpPr>
        <p:spPr>
          <a:xfrm>
            <a:off x="3830755" y="1368002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49DA2-EF15-254F-AB24-86785CDB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8" y="1808742"/>
            <a:ext cx="3320212" cy="49291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3C31DC-6839-4244-8B8A-52E94304513C}"/>
              </a:ext>
            </a:extLst>
          </p:cNvPr>
          <p:cNvSpPr/>
          <p:nvPr/>
        </p:nvSpPr>
        <p:spPr>
          <a:xfrm>
            <a:off x="592213" y="3719475"/>
            <a:ext cx="2760015" cy="354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2385D-91AB-714A-8FEA-731C777D3389}"/>
              </a:ext>
            </a:extLst>
          </p:cNvPr>
          <p:cNvCxnSpPr>
            <a:cxnSpLocks/>
          </p:cNvCxnSpPr>
          <p:nvPr/>
        </p:nvCxnSpPr>
        <p:spPr>
          <a:xfrm flipH="1">
            <a:off x="3352228" y="3896812"/>
            <a:ext cx="364828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14787-8BBC-974F-80D5-93445B46724F}"/>
              </a:ext>
            </a:extLst>
          </p:cNvPr>
          <p:cNvSpPr/>
          <p:nvPr/>
        </p:nvSpPr>
        <p:spPr>
          <a:xfrm>
            <a:off x="3747096" y="3666610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F261DA-5805-7948-B130-DBC3438682B6}"/>
              </a:ext>
            </a:extLst>
          </p:cNvPr>
          <p:cNvSpPr/>
          <p:nvPr/>
        </p:nvSpPr>
        <p:spPr>
          <a:xfrm>
            <a:off x="533400" y="5308227"/>
            <a:ext cx="2818828" cy="135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29D503-A942-F646-9647-46768190ADC8}"/>
              </a:ext>
            </a:extLst>
          </p:cNvPr>
          <p:cNvCxnSpPr>
            <a:cxnSpLocks/>
          </p:cNvCxnSpPr>
          <p:nvPr/>
        </p:nvCxnSpPr>
        <p:spPr>
          <a:xfrm flipH="1">
            <a:off x="3352228" y="5485565"/>
            <a:ext cx="363890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9B9C6-3307-BD4A-9868-A30CB708308C}"/>
              </a:ext>
            </a:extLst>
          </p:cNvPr>
          <p:cNvSpPr/>
          <p:nvPr/>
        </p:nvSpPr>
        <p:spPr>
          <a:xfrm>
            <a:off x="3746158" y="5255363"/>
            <a:ext cx="135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Function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A4145-D9F0-884F-B781-1018A15DA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70" y="1842178"/>
            <a:ext cx="5152181" cy="9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8" grpId="0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BB2149-E558-4141-B9B7-EF5E103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5" y="1762117"/>
            <a:ext cx="3577419" cy="50083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C7F84E8-701E-5C40-831C-EEB627F53A54}"/>
              </a:ext>
            </a:extLst>
          </p:cNvPr>
          <p:cNvSpPr/>
          <p:nvPr/>
        </p:nvSpPr>
        <p:spPr>
          <a:xfrm>
            <a:off x="5382227" y="1351023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1AE889-CEEE-974A-8B02-8196524B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28" y="1842218"/>
            <a:ext cx="3320213" cy="1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95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909199774"/>
              </p:ext>
            </p:extLst>
          </p:nvPr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2289164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/>
              <a:t>How User-Defined Functions Work? </a:t>
            </a:r>
          </a:p>
          <a:p>
            <a:pPr marL="0" indent="0">
              <a:buNone/>
            </a:pPr>
            <a:endParaRPr lang="en-GB" sz="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execution of a C program begins from the </a:t>
            </a:r>
            <a:r>
              <a:rPr lang="en-US" sz="2000" dirty="0">
                <a:solidFill>
                  <a:srgbClr val="00B0F0"/>
                </a:solidFill>
              </a:rPr>
              <a:t>main() </a:t>
            </a:r>
            <a:r>
              <a:rPr lang="en-US" sz="2000" dirty="0"/>
              <a:t>function</a:t>
            </a:r>
          </a:p>
          <a:p>
            <a:pPr lvl="1">
              <a:buFont typeface="Wingdings" pitchFamily="2" charset="2"/>
              <a:buChar char="§"/>
            </a:pPr>
            <a:endParaRPr lang="en-US" sz="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When the compiler encounters the </a:t>
            </a:r>
            <a:r>
              <a:rPr lang="en-US" sz="2000" dirty="0">
                <a:solidFill>
                  <a:srgbClr val="00B0F0"/>
                </a:solidFill>
              </a:rPr>
              <a:t>function call</a:t>
            </a:r>
            <a:r>
              <a:rPr lang="en-US" sz="2000" dirty="0"/>
              <a:t>, control of the program jumps to the </a:t>
            </a:r>
            <a:r>
              <a:rPr lang="en-US" sz="2000" dirty="0">
                <a:solidFill>
                  <a:srgbClr val="00B0F0"/>
                </a:solidFill>
              </a:rPr>
              <a:t>function definition</a:t>
            </a:r>
            <a:r>
              <a:rPr lang="en-US" sz="2000" dirty="0"/>
              <a:t>, and starts executing the code inside the function</a:t>
            </a:r>
          </a:p>
          <a:p>
            <a:pPr lvl="3">
              <a:buFont typeface="Wingdings" pitchFamily="2" charset="2"/>
              <a:buChar char="§"/>
            </a:pPr>
            <a:endParaRPr lang="en-US" sz="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Once code inside the function definition is executed, the control of the program jumps back to the </a:t>
            </a:r>
            <a:r>
              <a:rPr lang="en-US" sz="2000" dirty="0">
                <a:solidFill>
                  <a:srgbClr val="00B0F0"/>
                </a:solidFill>
              </a:rPr>
              <a:t>main() </a:t>
            </a:r>
            <a:r>
              <a:rPr lang="en-US" sz="2000" dirty="0"/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DC5801-3BE4-C24A-98AB-C0C02452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14" y="1956979"/>
            <a:ext cx="3368140" cy="42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7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/>
              <a:t>Passing Arguments to a Function</a:t>
            </a:r>
          </a:p>
          <a:p>
            <a:pPr marL="0" indent="0">
              <a:buNone/>
            </a:pPr>
            <a:r>
              <a:rPr lang="en-GB" sz="2200" dirty="0"/>
              <a:t>In the example:</a:t>
            </a:r>
            <a:endParaRPr lang="en-GB" sz="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Two variables </a:t>
            </a:r>
            <a:r>
              <a:rPr lang="en-US" sz="2000" dirty="0">
                <a:solidFill>
                  <a:srgbClr val="00B0F0"/>
                </a:solidFill>
              </a:rPr>
              <a:t>n1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F0"/>
                </a:solidFill>
              </a:rPr>
              <a:t>n2</a:t>
            </a:r>
            <a:r>
              <a:rPr lang="en-US" sz="2000" dirty="0"/>
              <a:t> are passed during the function call</a:t>
            </a:r>
          </a:p>
          <a:p>
            <a:pPr marL="457189" lvl="1" indent="0">
              <a:buNone/>
            </a:pPr>
            <a:endParaRPr lang="en-US" sz="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parameters 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F0"/>
                </a:solidFill>
              </a:rPr>
              <a:t>b</a:t>
            </a:r>
            <a:r>
              <a:rPr lang="en-US" sz="2000" dirty="0"/>
              <a:t> accept the passed arguments in the function definition</a:t>
            </a:r>
          </a:p>
          <a:p>
            <a:pPr marL="1371566" lvl="3" indent="0">
              <a:buNone/>
            </a:pPr>
            <a:endParaRPr lang="en-US" sz="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type of arguments passed to a function and the function parameters must match, otherwise, the compiler will throw an error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3CE2C-A795-3F43-8E10-91BAFED9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91" y="1908743"/>
            <a:ext cx="3333325" cy="4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7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/>
              <a:t>Return Statement</a:t>
            </a:r>
          </a:p>
          <a:p>
            <a:pPr marL="0" indent="0">
              <a:buNone/>
            </a:pPr>
            <a:endParaRPr lang="en-GB" sz="600" b="1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return</a:t>
            </a:r>
            <a:r>
              <a:rPr lang="en-US" sz="2000" dirty="0"/>
              <a:t> statement terminates the execution of a function and returns a value</a:t>
            </a:r>
          </a:p>
          <a:p>
            <a:pPr marL="457189" lvl="1" indent="0">
              <a:buNone/>
            </a:pPr>
            <a:endParaRPr lang="en-US" sz="6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program control is transferred to the calling function after the </a:t>
            </a:r>
            <a:r>
              <a:rPr lang="en-US" sz="2000" dirty="0">
                <a:solidFill>
                  <a:srgbClr val="00B0F0"/>
                </a:solidFill>
              </a:rPr>
              <a:t>return</a:t>
            </a:r>
            <a:r>
              <a:rPr lang="en-US" sz="2000" dirty="0"/>
              <a:t> statement</a:t>
            </a:r>
          </a:p>
          <a:p>
            <a:pPr marL="1371566" lvl="3" indent="0">
              <a:buNone/>
            </a:pPr>
            <a:endParaRPr lang="en-US" sz="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In the example, the value of the </a:t>
            </a:r>
            <a:r>
              <a:rPr lang="en-US" sz="2000" dirty="0">
                <a:solidFill>
                  <a:srgbClr val="00B0F0"/>
                </a:solidFill>
              </a:rPr>
              <a:t>result</a:t>
            </a:r>
            <a:r>
              <a:rPr lang="en-US" sz="2000" dirty="0"/>
              <a:t> variable is returned to the </a:t>
            </a:r>
            <a:r>
              <a:rPr lang="en-US" sz="2000" dirty="0">
                <a:solidFill>
                  <a:srgbClr val="00B0F0"/>
                </a:solidFill>
              </a:rPr>
              <a:t>main</a:t>
            </a:r>
            <a:r>
              <a:rPr lang="en-US" sz="2000" dirty="0"/>
              <a:t> function. The </a:t>
            </a:r>
            <a:r>
              <a:rPr lang="en-US" sz="2000" dirty="0">
                <a:solidFill>
                  <a:srgbClr val="00B0F0"/>
                </a:solidFill>
              </a:rPr>
              <a:t>sum</a:t>
            </a:r>
            <a:r>
              <a:rPr lang="en-US" sz="2000" dirty="0"/>
              <a:t> variable in the </a:t>
            </a:r>
            <a:r>
              <a:rPr lang="en-US" sz="2000" dirty="0">
                <a:solidFill>
                  <a:srgbClr val="00B0F0"/>
                </a:solidFill>
              </a:rPr>
              <a:t>main </a:t>
            </a:r>
            <a:r>
              <a:rPr lang="en-US" sz="2000" dirty="0"/>
              <a:t>function is assigned this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F99E7-7A6B-304C-9BA4-0646B43E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95" y="2085841"/>
            <a:ext cx="4013316" cy="35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User-defined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/>
              <a:t>Example:</a:t>
            </a:r>
          </a:p>
          <a:p>
            <a:pPr marL="0" indent="0">
              <a:buNone/>
            </a:pPr>
            <a:endParaRPr lang="en-GB" sz="2400" b="1"/>
          </a:p>
          <a:p>
            <a:pPr marL="0" indent="0">
              <a:buNone/>
            </a:pPr>
            <a:endParaRPr lang="en-GB" sz="2400" b="1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10780-7854-C342-87B5-BEF7A715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87726"/>
            <a:ext cx="4991570" cy="4841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A59F11-66B6-264F-ADC9-27CDEAF6F1A9}"/>
              </a:ext>
            </a:extLst>
          </p:cNvPr>
          <p:cNvSpPr/>
          <p:nvPr/>
        </p:nvSpPr>
        <p:spPr>
          <a:xfrm>
            <a:off x="5382227" y="1351023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73122B-B739-9F4A-AA74-98C347A13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48" y="1854915"/>
            <a:ext cx="3411152" cy="13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F9D7A6-8A37-B744-A6B6-D51DD356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15169"/>
            <a:ext cx="5825983" cy="28652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342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D30CF-5BFB-0D41-B0E8-843CA878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33254"/>
            <a:ext cx="3270182" cy="476431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727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2F90C6-C071-734F-BDDD-08BBC0FF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7" y="1915169"/>
            <a:ext cx="4109857" cy="48336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788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01125-05A4-9641-9241-185CC4D5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30954"/>
            <a:ext cx="4201612" cy="468641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398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BBB4D-DE67-9146-98C1-09401BBA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30954"/>
            <a:ext cx="6374770" cy="43339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559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Functions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168096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 function is a block of code (or a group of statements) that performs a specific task </a:t>
            </a:r>
          </a:p>
          <a:p>
            <a:pPr>
              <a:buFont typeface="Wingdings" pitchFamily="2" charset="2"/>
              <a:buChar char="§"/>
            </a:pPr>
            <a:endParaRPr lang="en-US" sz="10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Suppose, you need to create a program to create a circle and color it. You can create two functions to solve this problem</a:t>
            </a:r>
            <a:endParaRPr lang="en-US" sz="2200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 function to create the circle, and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 function to color it</a:t>
            </a:r>
          </a:p>
          <a:p>
            <a:pPr lvl="1"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Dividing a complex problem into smaller chunks makes our program easy to understand to reuse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You can divide up your code into separate functions</a:t>
            </a:r>
          </a:p>
          <a:p>
            <a:pPr>
              <a:buFont typeface="Wingdings" pitchFamily="2" charset="2"/>
              <a:buChar char="§"/>
            </a:pPr>
            <a:endParaRPr lang="en-US" sz="11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Every C program has at least one function, which is </a:t>
            </a:r>
            <a:r>
              <a:rPr lang="en-US" sz="2400" dirty="0">
                <a:solidFill>
                  <a:srgbClr val="00B0F0"/>
                </a:solidFill>
              </a:rPr>
              <a:t>main()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1493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Functions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382000" cy="4728259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ea typeface="ＭＳ Ｐゴシック" pitchFamily="34" charset="-128"/>
              </a:rPr>
              <a:t>There are two types of functions:</a:t>
            </a:r>
          </a:p>
          <a:p>
            <a:pPr marL="914309" lvl="1" indent="-457154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Standard library functions</a:t>
            </a:r>
            <a:endParaRPr lang="en-US" sz="2200" dirty="0">
              <a:ea typeface="ＭＳ Ｐゴシック" pitchFamily="34" charset="-128"/>
            </a:endParaRPr>
          </a:p>
          <a:p>
            <a:pPr marL="1314322" lvl="2" indent="-457154">
              <a:buFont typeface="Wingdings" pitchFamily="2" charset="2"/>
              <a:buChar char="§"/>
            </a:pPr>
            <a:r>
              <a:rPr lang="en-US" dirty="0"/>
              <a:t>functions which are already defined in C library, example </a:t>
            </a:r>
            <a:r>
              <a:rPr lang="en-US" dirty="0" err="1">
                <a:solidFill>
                  <a:srgbClr val="0070C0"/>
                </a:solidFill>
                <a:ea typeface="ＭＳ Ｐゴシック" pitchFamily="34" charset="-128"/>
              </a:rPr>
              <a:t>printf</a:t>
            </a:r>
            <a:r>
              <a:rPr lang="en-US" dirty="0">
                <a:solidFill>
                  <a:srgbClr val="0070C0"/>
                </a:solidFill>
                <a:ea typeface="ＭＳ Ｐゴシック" pitchFamily="34" charset="-128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  <a:ea typeface="ＭＳ Ｐゴシック" pitchFamily="34" charset="-128"/>
              </a:rPr>
              <a:t>scanf</a:t>
            </a:r>
            <a:r>
              <a:rPr lang="en-US" dirty="0">
                <a:solidFill>
                  <a:srgbClr val="0070C0"/>
                </a:solidFill>
                <a:ea typeface="ＭＳ Ｐゴシック" pitchFamily="34" charset="-128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  <a:ea typeface="ＭＳ Ｐゴシック" pitchFamily="34" charset="-128"/>
              </a:rPr>
              <a:t>strcat</a:t>
            </a:r>
            <a:r>
              <a:rPr lang="en-US" dirty="0">
                <a:solidFill>
                  <a:srgbClr val="0070C0"/>
                </a:solidFill>
                <a:ea typeface="ＭＳ Ｐゴシック" pitchFamily="34" charset="-128"/>
              </a:rPr>
              <a:t>() </a:t>
            </a:r>
            <a:r>
              <a:rPr lang="en-US" dirty="0" err="1"/>
              <a:t>etc</a:t>
            </a:r>
            <a:endParaRPr lang="en-US" dirty="0"/>
          </a:p>
          <a:p>
            <a:pPr marL="1314322" lvl="2" indent="-457154">
              <a:buFont typeface="Wingdings" pitchFamily="2" charset="2"/>
              <a:buChar char="§"/>
            </a:pPr>
            <a:r>
              <a:rPr lang="en-US" dirty="0"/>
              <a:t>You just need to include appropriate header files to use these functions</a:t>
            </a:r>
          </a:p>
          <a:p>
            <a:pPr marL="1314322" lvl="2" indent="-457154">
              <a:buFont typeface="Wingdings" pitchFamily="2" charset="2"/>
              <a:buChar char="§"/>
            </a:pPr>
            <a:r>
              <a:rPr lang="en-US" dirty="0"/>
              <a:t>These are already declared and defined in C libraries</a:t>
            </a:r>
          </a:p>
          <a:p>
            <a:pPr marL="857165" lvl="2" indent="0">
              <a:buNone/>
            </a:pPr>
            <a:endParaRPr lang="en-US" dirty="0">
              <a:ea typeface="ＭＳ Ｐゴシック" pitchFamily="34" charset="-128"/>
            </a:endParaRPr>
          </a:p>
          <a:p>
            <a:pPr marL="914309" lvl="1" indent="-457154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User-defined functions</a:t>
            </a:r>
            <a:endParaRPr lang="en-US" sz="2200" dirty="0">
              <a:ea typeface="ＭＳ Ｐゴシック" pitchFamily="34" charset="-128"/>
            </a:endParaRPr>
          </a:p>
          <a:p>
            <a:pPr marL="1314322" lvl="2" indent="-457154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functions which are defined by the user at the time of writing program</a:t>
            </a:r>
          </a:p>
          <a:p>
            <a:pPr marL="1314322" lvl="2" indent="-457154">
              <a:buFont typeface="Wingdings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These functions are made for code reusability and for saving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2244924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3631825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07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Standard Library Functions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509864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The standard library functions are built-in functions in C programming</a:t>
            </a:r>
            <a:endParaRPr 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10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These functions are defined in header files</a:t>
            </a:r>
            <a:endParaRPr lang="en-US" sz="2400" dirty="0">
              <a:ea typeface="ＭＳ Ｐゴシック" pitchFamily="34" charset="-128"/>
            </a:endParaRPr>
          </a:p>
          <a:p>
            <a:pPr lvl="1">
              <a:buFont typeface="Arial" charset="0"/>
              <a:buChar char="•"/>
            </a:pPr>
            <a:r>
              <a:rPr lang="en-US" sz="2200" dirty="0">
                <a:ea typeface="ＭＳ Ｐゴシック" pitchFamily="34" charset="-128"/>
              </a:rPr>
              <a:t>For example,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printf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() </a:t>
            </a:r>
            <a:r>
              <a:rPr lang="en-US" sz="2200" dirty="0">
                <a:ea typeface="ＭＳ Ｐゴシック" pitchFamily="34" charset="-128"/>
              </a:rPr>
              <a:t>is a standard library function to display output on the screen</a:t>
            </a:r>
          </a:p>
          <a:p>
            <a:pPr lvl="1">
              <a:buFont typeface="Arial" charset="0"/>
              <a:buChar char="•"/>
            </a:pPr>
            <a:endParaRPr lang="en-US" sz="1000" dirty="0">
              <a:ea typeface="ＭＳ Ｐゴシック" pitchFamily="34" charset="-128"/>
            </a:endParaRPr>
          </a:p>
          <a:p>
            <a:pPr lvl="1">
              <a:buFont typeface="Arial" charset="0"/>
              <a:buChar char="•"/>
            </a:pPr>
            <a:r>
              <a:rPr lang="en-US" sz="2200" dirty="0">
                <a:ea typeface="ＭＳ Ｐゴシック" pitchFamily="34" charset="-128"/>
              </a:rPr>
              <a:t>This function is defined in 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stdio.h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header file</a:t>
            </a:r>
          </a:p>
          <a:p>
            <a:pPr lvl="1">
              <a:buFont typeface="Arial" charset="0"/>
              <a:buChar char="•"/>
            </a:pPr>
            <a:endParaRPr lang="en-US" sz="1000" dirty="0">
              <a:ea typeface="ＭＳ Ｐゴシック" pitchFamily="34" charset="-128"/>
            </a:endParaRPr>
          </a:p>
          <a:p>
            <a:pPr lvl="1">
              <a:buFont typeface="Arial" charset="0"/>
              <a:buChar char="•"/>
            </a:pPr>
            <a:r>
              <a:rPr lang="en-US" sz="2200" dirty="0">
                <a:ea typeface="ＭＳ Ｐゴシック" pitchFamily="34" charset="-128"/>
              </a:rPr>
              <a:t>Hence, to use 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printf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() </a:t>
            </a:r>
            <a:r>
              <a:rPr lang="en-US" sz="2200" dirty="0">
                <a:ea typeface="ＭＳ Ｐゴシック" pitchFamily="34" charset="-128"/>
              </a:rPr>
              <a:t>function, we need to include 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stdio.h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header file using 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#include &lt;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stdio.h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&gt;</a:t>
            </a:r>
            <a:endParaRPr lang="en-US" sz="2200" dirty="0">
              <a:ea typeface="ＭＳ Ｐゴシック" pitchFamily="34" charset="-128"/>
            </a:endParaRPr>
          </a:p>
          <a:p>
            <a:pPr lvl="1">
              <a:buFont typeface="Arial" charset="0"/>
              <a:buChar char="•"/>
            </a:pPr>
            <a:endParaRPr lang="en-US" sz="1000" dirty="0"/>
          </a:p>
          <a:p>
            <a:pPr lvl="1">
              <a:buFont typeface="Arial" charset="0"/>
              <a:buChar char="•"/>
            </a:pPr>
            <a:r>
              <a:rPr lang="en-US" sz="2200" dirty="0"/>
              <a:t>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sqrt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() </a:t>
            </a:r>
            <a:r>
              <a:rPr lang="en-US" sz="2200" dirty="0"/>
              <a:t>function calculates the square root of a number. The function is defined in 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math.h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200" dirty="0"/>
              <a:t>header file</a:t>
            </a:r>
            <a:endParaRPr lang="en-US" sz="2200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98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Standard Library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0AA04-0F6E-B04E-812B-1EE0A21022BF}"/>
              </a:ext>
            </a:extLst>
          </p:cNvPr>
          <p:cNvSpPr/>
          <p:nvPr/>
        </p:nvSpPr>
        <p:spPr>
          <a:xfrm>
            <a:off x="533400" y="3785022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91EEE7-5036-5043-8EF6-04B6AE3F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0" y="1834085"/>
            <a:ext cx="3695651" cy="1436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9BF374-B998-2747-A7E3-867A0387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1" y="4346438"/>
            <a:ext cx="3943775" cy="1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5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Standard Library Functions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0AA04-0F6E-B04E-812B-1EE0A21022BF}"/>
              </a:ext>
            </a:extLst>
          </p:cNvPr>
          <p:cNvSpPr/>
          <p:nvPr/>
        </p:nvSpPr>
        <p:spPr>
          <a:xfrm>
            <a:off x="533400" y="4896190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A84C0-2FF1-EF45-BADC-CD6B2A69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4" y="1822510"/>
            <a:ext cx="5825983" cy="2865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0AA25-C0F9-E047-AC4C-69B8CFCFC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81" y="5365467"/>
            <a:ext cx="3908215" cy="13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6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4997636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36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12317</TotalTime>
  <Words>1317</Words>
  <Application>Microsoft Macintosh PowerPoint</Application>
  <PresentationFormat>On-screen Show (4:3)</PresentationFormat>
  <Paragraphs>266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C Functions</vt:lpstr>
      <vt:lpstr>C Functions</vt:lpstr>
      <vt:lpstr>Outline</vt:lpstr>
      <vt:lpstr>C Standard Library Functions</vt:lpstr>
      <vt:lpstr>C Standard Library Functions</vt:lpstr>
      <vt:lpstr>C Standard Library Functions</vt:lpstr>
      <vt:lpstr>Outline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C User-defined Functions</vt:lpstr>
      <vt:lpstr>Practical Exercises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918</cp:revision>
  <cp:lastPrinted>2020-03-01T14:38:21Z</cp:lastPrinted>
  <dcterms:created xsi:type="dcterms:W3CDTF">2020-01-26T08:40:28Z</dcterms:created>
  <dcterms:modified xsi:type="dcterms:W3CDTF">2021-01-12T15:05:47Z</dcterms:modified>
</cp:coreProperties>
</file>