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306" r:id="rId2"/>
    <p:sldId id="845" r:id="rId3"/>
    <p:sldId id="831" r:id="rId4"/>
    <p:sldId id="867" r:id="rId5"/>
    <p:sldId id="868" r:id="rId6"/>
    <p:sldId id="869" r:id="rId7"/>
    <p:sldId id="870" r:id="rId8"/>
    <p:sldId id="871" r:id="rId9"/>
    <p:sldId id="873" r:id="rId10"/>
    <p:sldId id="877" r:id="rId11"/>
    <p:sldId id="876" r:id="rId12"/>
    <p:sldId id="878" r:id="rId13"/>
    <p:sldId id="880" r:id="rId14"/>
    <p:sldId id="883" r:id="rId15"/>
    <p:sldId id="881" r:id="rId16"/>
    <p:sldId id="882" r:id="rId17"/>
    <p:sldId id="884" r:id="rId18"/>
    <p:sldId id="885" r:id="rId19"/>
    <p:sldId id="886" r:id="rId20"/>
    <p:sldId id="908" r:id="rId21"/>
    <p:sldId id="890" r:id="rId22"/>
    <p:sldId id="891" r:id="rId23"/>
    <p:sldId id="893" r:id="rId24"/>
    <p:sldId id="895" r:id="rId25"/>
    <p:sldId id="896" r:id="rId26"/>
    <p:sldId id="897" r:id="rId27"/>
    <p:sldId id="827" r:id="rId28"/>
    <p:sldId id="898" r:id="rId29"/>
    <p:sldId id="899" r:id="rId30"/>
    <p:sldId id="900" r:id="rId31"/>
    <p:sldId id="905" r:id="rId32"/>
    <p:sldId id="906" r:id="rId33"/>
    <p:sldId id="907" r:id="rId34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4FF"/>
    <a:srgbClr val="FFFF99"/>
    <a:srgbClr val="02FF04"/>
    <a:srgbClr val="01177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/>
    <p:restoredTop sz="91114"/>
  </p:normalViewPr>
  <p:slideViewPr>
    <p:cSldViewPr snapToGrid="0" snapToObjects="1">
      <p:cViewPr varScale="1">
        <p:scale>
          <a:sx n="100" d="100"/>
          <a:sy n="100" d="100"/>
        </p:scale>
        <p:origin x="1872" y="1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dirty="0"/>
            <a:t>C Pointers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dirty="0"/>
            <a:t>NULL Pointers in C</a:t>
          </a:r>
          <a:endParaRPr lang="en-US" b="0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dirty="0"/>
            <a:t>Pointer Arithmetic in C</a:t>
          </a:r>
          <a:endParaRPr lang="en-US" b="0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3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3"/>
      <dgm:spPr/>
    </dgm:pt>
    <dgm:pt modelId="{9C6C1869-E7B2-4FB9-A22B-16BADC04A189}" type="pres">
      <dgm:prSet presAssocID="{BE1645D6-1611-4DF4-8DF3-EEC32D8C4F8A}" presName="dstNode" presStyleLbl="node1" presStyleIdx="0" presStyleCnt="3"/>
      <dgm:spPr/>
    </dgm:pt>
    <dgm:pt modelId="{0E8E8CAC-8A02-46F6-8C6B-75E3BA86EFCF}" type="pres">
      <dgm:prSet presAssocID="{1639CA94-34C3-4B9C-92E1-C13864A4BA19}" presName="text_1" presStyleLbl="node1" presStyleIdx="0" presStyleCnt="3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3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3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3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3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3"/>
      <dgm:spPr>
        <a:solidFill>
          <a:srgbClr val="0414FF"/>
        </a:solidFill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F134B92F-07CC-7F4C-93C5-B16BB29D6431}" type="presOf" srcId="{CC6AA1B3-12B6-1F47-9833-60EB1B44AC97}" destId="{90FAC8A8-E318-C344-8FA5-163D7BB940FA}" srcOrd="0" destOrd="0" presId="urn:microsoft.com/office/officeart/2008/layout/VerticalCurvedList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DCC819AF-1FEC-0642-9E6A-D03E985DA476}" type="presParOf" srcId="{30E5EA73-69FE-4C99-B7E6-D2785DA2F8C5}" destId="{90FAC8A8-E318-C344-8FA5-163D7BB940FA}" srcOrd="5" destOrd="0" presId="urn:microsoft.com/office/officeart/2008/layout/VerticalCurvedList"/>
    <dgm:cxn modelId="{AA6F3DF0-E075-9340-BA4E-33FF7C847775}" type="presParOf" srcId="{30E5EA73-69FE-4C99-B7E6-D2785DA2F8C5}" destId="{AC86ADAD-2470-0B48-B2FC-7ADFE5926EDC}" srcOrd="6" destOrd="0" presId="urn:microsoft.com/office/officeart/2008/layout/VerticalCurvedList"/>
    <dgm:cxn modelId="{4FB7DED5-3102-8749-8ADE-5D02A053E463}" type="presParOf" srcId="{AC86ADAD-2470-0B48-B2FC-7ADFE5926EDC}" destId="{8DD82B1A-6DC4-454E-8BCA-A742186AC8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dirty="0"/>
            <a:t>C Pointers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dirty="0"/>
            <a:t>NULL Pointers in C</a:t>
          </a:r>
          <a:endParaRPr lang="en-US" b="0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dirty="0"/>
            <a:t>Pointer Arithmetic in C</a:t>
          </a:r>
          <a:endParaRPr lang="en-US" b="0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3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3"/>
      <dgm:spPr/>
    </dgm:pt>
    <dgm:pt modelId="{9C6C1869-E7B2-4FB9-A22B-16BADC04A189}" type="pres">
      <dgm:prSet presAssocID="{BE1645D6-1611-4DF4-8DF3-EEC32D8C4F8A}" presName="dstNode" presStyleLbl="node1" presStyleIdx="0" presStyleCnt="3"/>
      <dgm:spPr/>
    </dgm:pt>
    <dgm:pt modelId="{0E8E8CAC-8A02-46F6-8C6B-75E3BA86EFCF}" type="pres">
      <dgm:prSet presAssocID="{1639CA94-34C3-4B9C-92E1-C13864A4BA19}" presName="text_1" presStyleLbl="node1" presStyleIdx="0" presStyleCnt="3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3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3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3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3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3"/>
      <dgm:spPr>
        <a:solidFill>
          <a:srgbClr val="0414FF"/>
        </a:solidFill>
      </dgm:spPr>
    </dgm:pt>
  </dgm:ptLst>
  <dgm:cxnLst>
    <dgm:cxn modelId="{F58CBE0F-8920-DC41-B04F-A992765B2430}" type="presOf" srcId="{BE1645D6-1611-4DF4-8DF3-EEC32D8C4F8A}" destId="{8D4BB782-D1CB-4178-BD6C-378E667E109F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333A7C68-D67B-3F4B-AE1B-40658E82BE2E}" type="presOf" srcId="{CC6AA1B3-12B6-1F47-9833-60EB1B44AC97}" destId="{90FAC8A8-E318-C344-8FA5-163D7BB940FA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C7062CBB-F82A-3247-B4BC-C19662F29C35}" type="presOf" srcId="{6F32AD89-A452-48CC-B92A-265FB1A43B0C}" destId="{FCF24805-BE03-8646-8CB7-92E747BBE6C8}" srcOrd="0" destOrd="0" presId="urn:microsoft.com/office/officeart/2008/layout/VerticalCurvedList"/>
    <dgm:cxn modelId="{86280DDC-70E0-7D41-9863-BCC2B72972EF}" type="presOf" srcId="{1639CA94-34C3-4B9C-92E1-C13864A4BA19}" destId="{0E8E8CAC-8A02-46F6-8C6B-75E3BA86EFCF}" srcOrd="0" destOrd="0" presId="urn:microsoft.com/office/officeart/2008/layout/VerticalCurvedList"/>
    <dgm:cxn modelId="{FCD3F5EB-FB72-8B4F-92CE-C58728AFCBF7}" type="presOf" srcId="{9B5CF5B4-C56A-4B27-B438-A8CF699CAF14}" destId="{C56633DC-E658-46D8-BE63-7CB1CCD3C8DC}" srcOrd="0" destOrd="0" presId="urn:microsoft.com/office/officeart/2008/layout/VerticalCurvedList"/>
    <dgm:cxn modelId="{C9DA011E-DABD-5948-AD02-A6D3B7E6A74B}" type="presParOf" srcId="{8D4BB782-D1CB-4178-BD6C-378E667E109F}" destId="{30E5EA73-69FE-4C99-B7E6-D2785DA2F8C5}" srcOrd="0" destOrd="0" presId="urn:microsoft.com/office/officeart/2008/layout/VerticalCurvedList"/>
    <dgm:cxn modelId="{C15E2857-EE07-424E-A5B0-40531C47EB50}" type="presParOf" srcId="{30E5EA73-69FE-4C99-B7E6-D2785DA2F8C5}" destId="{147482D8-F793-4B63-AC92-2D2E108DBAA0}" srcOrd="0" destOrd="0" presId="urn:microsoft.com/office/officeart/2008/layout/VerticalCurvedList"/>
    <dgm:cxn modelId="{E12CAA60-67B2-C94D-A5F8-3CDDAFB84D15}" type="presParOf" srcId="{147482D8-F793-4B63-AC92-2D2E108DBAA0}" destId="{F2410933-DB5E-4543-A714-4AF5A203C95C}" srcOrd="0" destOrd="0" presId="urn:microsoft.com/office/officeart/2008/layout/VerticalCurvedList"/>
    <dgm:cxn modelId="{AAFADAD3-7611-AF4F-92CE-FD4B8C495B1F}" type="presParOf" srcId="{147482D8-F793-4B63-AC92-2D2E108DBAA0}" destId="{C56633DC-E658-46D8-BE63-7CB1CCD3C8DC}" srcOrd="1" destOrd="0" presId="urn:microsoft.com/office/officeart/2008/layout/VerticalCurvedList"/>
    <dgm:cxn modelId="{BA14E6E3-7EE8-4F49-8AA6-C85A8D61B1AB}" type="presParOf" srcId="{147482D8-F793-4B63-AC92-2D2E108DBAA0}" destId="{82F03708-A2AD-459B-AB59-7BBD9EB44E67}" srcOrd="2" destOrd="0" presId="urn:microsoft.com/office/officeart/2008/layout/VerticalCurvedList"/>
    <dgm:cxn modelId="{AD622137-872E-FF43-9010-E70841F53BA4}" type="presParOf" srcId="{147482D8-F793-4B63-AC92-2D2E108DBAA0}" destId="{9C6C1869-E7B2-4FB9-A22B-16BADC04A189}" srcOrd="3" destOrd="0" presId="urn:microsoft.com/office/officeart/2008/layout/VerticalCurvedList"/>
    <dgm:cxn modelId="{5A4FF58F-9DB5-104C-9311-D2461726945B}" type="presParOf" srcId="{30E5EA73-69FE-4C99-B7E6-D2785DA2F8C5}" destId="{0E8E8CAC-8A02-46F6-8C6B-75E3BA86EFCF}" srcOrd="1" destOrd="0" presId="urn:microsoft.com/office/officeart/2008/layout/VerticalCurvedList"/>
    <dgm:cxn modelId="{557C6F03-959E-F046-A887-5D836464C899}" type="presParOf" srcId="{30E5EA73-69FE-4C99-B7E6-D2785DA2F8C5}" destId="{19B8B250-84B4-4941-9592-F7E89229D31C}" srcOrd="2" destOrd="0" presId="urn:microsoft.com/office/officeart/2008/layout/VerticalCurvedList"/>
    <dgm:cxn modelId="{FCA7BE33-F97D-8847-9658-E0A92F92689C}" type="presParOf" srcId="{19B8B250-84B4-4941-9592-F7E89229D31C}" destId="{485F26A9-AA94-4ADA-AC54-FB58E0E0ED28}" srcOrd="0" destOrd="0" presId="urn:microsoft.com/office/officeart/2008/layout/VerticalCurvedList"/>
    <dgm:cxn modelId="{DB257868-F683-0B45-B3CB-3A6B335083F1}" type="presParOf" srcId="{30E5EA73-69FE-4C99-B7E6-D2785DA2F8C5}" destId="{FCF24805-BE03-8646-8CB7-92E747BBE6C8}" srcOrd="3" destOrd="0" presId="urn:microsoft.com/office/officeart/2008/layout/VerticalCurvedList"/>
    <dgm:cxn modelId="{D88B43F8-0BBD-4344-AF86-26B71E12D33E}" type="presParOf" srcId="{30E5EA73-69FE-4C99-B7E6-D2785DA2F8C5}" destId="{BCF99CF8-A3B5-F24D-AFD7-114A9D9AECF1}" srcOrd="4" destOrd="0" presId="urn:microsoft.com/office/officeart/2008/layout/VerticalCurvedList"/>
    <dgm:cxn modelId="{FC3C0F3F-A83B-AA4D-B796-34F84C9524A0}" type="presParOf" srcId="{BCF99CF8-A3B5-F24D-AFD7-114A9D9AECF1}" destId="{6E8EBA03-6BA2-4E70-A548-59B77127E6F5}" srcOrd="0" destOrd="0" presId="urn:microsoft.com/office/officeart/2008/layout/VerticalCurvedList"/>
    <dgm:cxn modelId="{1729E105-4FAD-984C-83C9-76DC0ECF696B}" type="presParOf" srcId="{30E5EA73-69FE-4C99-B7E6-D2785DA2F8C5}" destId="{90FAC8A8-E318-C344-8FA5-163D7BB940FA}" srcOrd="5" destOrd="0" presId="urn:microsoft.com/office/officeart/2008/layout/VerticalCurvedList"/>
    <dgm:cxn modelId="{41488AE8-941F-1447-AF7A-808E7FFC7A4C}" type="presParOf" srcId="{30E5EA73-69FE-4C99-B7E6-D2785DA2F8C5}" destId="{AC86ADAD-2470-0B48-B2FC-7ADFE5926EDC}" srcOrd="6" destOrd="0" presId="urn:microsoft.com/office/officeart/2008/layout/VerticalCurvedList"/>
    <dgm:cxn modelId="{2442F889-CCD1-574F-8ED7-30C0BB161EE3}" type="presParOf" srcId="{AC86ADAD-2470-0B48-B2FC-7ADFE5926EDC}" destId="{8DD82B1A-6DC4-454E-8BCA-A742186AC8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dirty="0"/>
            <a:t>C Pointers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dirty="0"/>
            <a:t>NULL Pointers in C</a:t>
          </a:r>
          <a:endParaRPr lang="en-US" b="0" dirty="0">
            <a:solidFill>
              <a:schemeClr val="tx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dirty="0"/>
            <a:t>Pointer Arithmetic in C</a:t>
          </a:r>
          <a:endParaRPr lang="en-US" b="0" dirty="0">
            <a:solidFill>
              <a:schemeClr val="tx1"/>
            </a:solidFill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3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3"/>
      <dgm:spPr/>
    </dgm:pt>
    <dgm:pt modelId="{9C6C1869-E7B2-4FB9-A22B-16BADC04A189}" type="pres">
      <dgm:prSet presAssocID="{BE1645D6-1611-4DF4-8DF3-EEC32D8C4F8A}" presName="dstNode" presStyleLbl="node1" presStyleIdx="0" presStyleCnt="3"/>
      <dgm:spPr/>
    </dgm:pt>
    <dgm:pt modelId="{0E8E8CAC-8A02-46F6-8C6B-75E3BA86EFCF}" type="pres">
      <dgm:prSet presAssocID="{1639CA94-34C3-4B9C-92E1-C13864A4BA19}" presName="text_1" presStyleLbl="node1" presStyleIdx="0" presStyleCnt="3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3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3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3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3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3"/>
      <dgm:spPr>
        <a:solidFill>
          <a:srgbClr val="0414FF"/>
        </a:solidFill>
      </dgm:spPr>
    </dgm:pt>
  </dgm:ptLst>
  <dgm:cxnLst>
    <dgm:cxn modelId="{6B5C890E-973C-DC46-BEC1-5E8B51B262FD}" type="presOf" srcId="{6F32AD89-A452-48CC-B92A-265FB1A43B0C}" destId="{FCF24805-BE03-8646-8CB7-92E747BBE6C8}" srcOrd="0" destOrd="0" presId="urn:microsoft.com/office/officeart/2008/layout/VerticalCurvedList"/>
    <dgm:cxn modelId="{57DD5F27-495D-FE46-AC13-D939A5B8B9F0}" type="presOf" srcId="{CC6AA1B3-12B6-1F47-9833-60EB1B44AC97}" destId="{90FAC8A8-E318-C344-8FA5-163D7BB940FA}" srcOrd="0" destOrd="0" presId="urn:microsoft.com/office/officeart/2008/layout/VerticalCurvedList"/>
    <dgm:cxn modelId="{BC40AE47-6172-E94D-A0E3-F4A6C22DE372}" type="presOf" srcId="{1639CA94-34C3-4B9C-92E1-C13864A4BA19}" destId="{0E8E8CAC-8A02-46F6-8C6B-75E3BA86EFCF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B12C8D82-B100-AD4A-A41C-99EDF5F3CD9F}" type="presOf" srcId="{BE1645D6-1611-4DF4-8DF3-EEC32D8C4F8A}" destId="{8D4BB782-D1CB-4178-BD6C-378E667E109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002C08F0-0DFA-2B4F-8A5F-89B0E09C598A}" type="presOf" srcId="{9B5CF5B4-C56A-4B27-B438-A8CF699CAF14}" destId="{C56633DC-E658-46D8-BE63-7CB1CCD3C8DC}" srcOrd="0" destOrd="0" presId="urn:microsoft.com/office/officeart/2008/layout/VerticalCurvedList"/>
    <dgm:cxn modelId="{C0B7F65D-FF27-D649-A229-E298542EF499}" type="presParOf" srcId="{8D4BB782-D1CB-4178-BD6C-378E667E109F}" destId="{30E5EA73-69FE-4C99-B7E6-D2785DA2F8C5}" srcOrd="0" destOrd="0" presId="urn:microsoft.com/office/officeart/2008/layout/VerticalCurvedList"/>
    <dgm:cxn modelId="{4FC17ABE-E7BC-3A46-B8AB-C4D571AFED6B}" type="presParOf" srcId="{30E5EA73-69FE-4C99-B7E6-D2785DA2F8C5}" destId="{147482D8-F793-4B63-AC92-2D2E108DBAA0}" srcOrd="0" destOrd="0" presId="urn:microsoft.com/office/officeart/2008/layout/VerticalCurvedList"/>
    <dgm:cxn modelId="{815294A5-BC1B-FF4F-B13E-3FA0D013D316}" type="presParOf" srcId="{147482D8-F793-4B63-AC92-2D2E108DBAA0}" destId="{F2410933-DB5E-4543-A714-4AF5A203C95C}" srcOrd="0" destOrd="0" presId="urn:microsoft.com/office/officeart/2008/layout/VerticalCurvedList"/>
    <dgm:cxn modelId="{36BE9CAD-245F-4C4A-A3F4-114C816D669E}" type="presParOf" srcId="{147482D8-F793-4B63-AC92-2D2E108DBAA0}" destId="{C56633DC-E658-46D8-BE63-7CB1CCD3C8DC}" srcOrd="1" destOrd="0" presId="urn:microsoft.com/office/officeart/2008/layout/VerticalCurvedList"/>
    <dgm:cxn modelId="{38F96573-8FDA-3A44-BC06-F1050C75151E}" type="presParOf" srcId="{147482D8-F793-4B63-AC92-2D2E108DBAA0}" destId="{82F03708-A2AD-459B-AB59-7BBD9EB44E67}" srcOrd="2" destOrd="0" presId="urn:microsoft.com/office/officeart/2008/layout/VerticalCurvedList"/>
    <dgm:cxn modelId="{C772CDBA-3EEC-7642-BB5C-F15C21A8394D}" type="presParOf" srcId="{147482D8-F793-4B63-AC92-2D2E108DBAA0}" destId="{9C6C1869-E7B2-4FB9-A22B-16BADC04A189}" srcOrd="3" destOrd="0" presId="urn:microsoft.com/office/officeart/2008/layout/VerticalCurvedList"/>
    <dgm:cxn modelId="{33D31E02-0938-FC40-82CE-DB92A3C18BEB}" type="presParOf" srcId="{30E5EA73-69FE-4C99-B7E6-D2785DA2F8C5}" destId="{0E8E8CAC-8A02-46F6-8C6B-75E3BA86EFCF}" srcOrd="1" destOrd="0" presId="urn:microsoft.com/office/officeart/2008/layout/VerticalCurvedList"/>
    <dgm:cxn modelId="{8284ACA5-2F06-884D-A0AC-823134372F03}" type="presParOf" srcId="{30E5EA73-69FE-4C99-B7E6-D2785DA2F8C5}" destId="{19B8B250-84B4-4941-9592-F7E89229D31C}" srcOrd="2" destOrd="0" presId="urn:microsoft.com/office/officeart/2008/layout/VerticalCurvedList"/>
    <dgm:cxn modelId="{58D97E90-EA20-5C43-B076-B59E38AA7E6D}" type="presParOf" srcId="{19B8B250-84B4-4941-9592-F7E89229D31C}" destId="{485F26A9-AA94-4ADA-AC54-FB58E0E0ED28}" srcOrd="0" destOrd="0" presId="urn:microsoft.com/office/officeart/2008/layout/VerticalCurvedList"/>
    <dgm:cxn modelId="{3DC6D984-C49D-BF42-B037-B7260C360BEE}" type="presParOf" srcId="{30E5EA73-69FE-4C99-B7E6-D2785DA2F8C5}" destId="{FCF24805-BE03-8646-8CB7-92E747BBE6C8}" srcOrd="3" destOrd="0" presId="urn:microsoft.com/office/officeart/2008/layout/VerticalCurvedList"/>
    <dgm:cxn modelId="{22C39A51-5DCD-314F-8207-9BD1D7D3F4BB}" type="presParOf" srcId="{30E5EA73-69FE-4C99-B7E6-D2785DA2F8C5}" destId="{BCF99CF8-A3B5-F24D-AFD7-114A9D9AECF1}" srcOrd="4" destOrd="0" presId="urn:microsoft.com/office/officeart/2008/layout/VerticalCurvedList"/>
    <dgm:cxn modelId="{43B65552-5CE2-3B4F-9154-04C9869E8A04}" type="presParOf" srcId="{BCF99CF8-A3B5-F24D-AFD7-114A9D9AECF1}" destId="{6E8EBA03-6BA2-4E70-A548-59B77127E6F5}" srcOrd="0" destOrd="0" presId="urn:microsoft.com/office/officeart/2008/layout/VerticalCurvedList"/>
    <dgm:cxn modelId="{BC658DDE-2F88-C24B-946D-6DE4E203CAD7}" type="presParOf" srcId="{30E5EA73-69FE-4C99-B7E6-D2785DA2F8C5}" destId="{90FAC8A8-E318-C344-8FA5-163D7BB940FA}" srcOrd="5" destOrd="0" presId="urn:microsoft.com/office/officeart/2008/layout/VerticalCurvedList"/>
    <dgm:cxn modelId="{A336FDF9-5B94-8142-8916-262D56BD1776}" type="presParOf" srcId="{30E5EA73-69FE-4C99-B7E6-D2785DA2F8C5}" destId="{AC86ADAD-2470-0B48-B2FC-7ADFE5926EDC}" srcOrd="6" destOrd="0" presId="urn:microsoft.com/office/officeart/2008/layout/VerticalCurvedList"/>
    <dgm:cxn modelId="{82084D36-7157-1945-A093-1B93A55393A9}" type="presParOf" srcId="{AC86ADAD-2470-0B48-B2FC-7ADFE5926EDC}" destId="{8DD82B1A-6DC4-454E-8BCA-A742186AC8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3614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710133" y="511623"/>
          <a:ext cx="6294041" cy="102324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202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kern="1200" dirty="0"/>
            <a:t>C Pointers</a:t>
          </a:r>
          <a:endParaRPr lang="en-US" sz="4500" b="0" u="none" kern="1200" dirty="0"/>
        </a:p>
      </dsp:txBody>
      <dsp:txXfrm>
        <a:off x="710133" y="511623"/>
        <a:ext cx="6294041" cy="1023247"/>
      </dsp:txXfrm>
    </dsp:sp>
    <dsp:sp modelId="{485F26A9-AA94-4ADA-AC54-FB58E0E0ED28}">
      <dsp:nvSpPr>
        <dsp:cNvPr id="0" name=""/>
        <dsp:cNvSpPr/>
      </dsp:nvSpPr>
      <dsp:spPr>
        <a:xfrm>
          <a:off x="70604" y="383717"/>
          <a:ext cx="1279059" cy="127905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1082083" y="2046494"/>
          <a:ext cx="5922091" cy="102324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202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kern="1200" dirty="0"/>
            <a:t>NULL Pointers in C</a:t>
          </a:r>
          <a:endParaRPr lang="en-US" sz="4500" b="0" kern="1200" dirty="0">
            <a:solidFill>
              <a:schemeClr val="tx1"/>
            </a:solidFill>
          </a:endParaRPr>
        </a:p>
      </dsp:txBody>
      <dsp:txXfrm>
        <a:off x="1082083" y="2046494"/>
        <a:ext cx="5922091" cy="1023247"/>
      </dsp:txXfrm>
    </dsp:sp>
    <dsp:sp modelId="{6E8EBA03-6BA2-4E70-A548-59B77127E6F5}">
      <dsp:nvSpPr>
        <dsp:cNvPr id="0" name=""/>
        <dsp:cNvSpPr/>
      </dsp:nvSpPr>
      <dsp:spPr>
        <a:xfrm>
          <a:off x="442554" y="1918588"/>
          <a:ext cx="1279059" cy="1279059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710133" y="3581365"/>
          <a:ext cx="6294041" cy="1023247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202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kern="1200" dirty="0"/>
            <a:t>Pointer Arithmetic in C</a:t>
          </a:r>
          <a:endParaRPr lang="en-US" sz="4500" b="0" kern="1200" dirty="0">
            <a:solidFill>
              <a:schemeClr val="tx1"/>
            </a:solidFill>
          </a:endParaRPr>
        </a:p>
      </dsp:txBody>
      <dsp:txXfrm>
        <a:off x="710133" y="3581365"/>
        <a:ext cx="6294041" cy="1023247"/>
      </dsp:txXfrm>
    </dsp:sp>
    <dsp:sp modelId="{8DD82B1A-6DC4-454E-8BCA-A742186AC8C8}">
      <dsp:nvSpPr>
        <dsp:cNvPr id="0" name=""/>
        <dsp:cNvSpPr/>
      </dsp:nvSpPr>
      <dsp:spPr>
        <a:xfrm>
          <a:off x="70604" y="3453459"/>
          <a:ext cx="1279059" cy="1279059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3614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710133" y="511623"/>
          <a:ext cx="6294041" cy="102324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202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kern="1200" dirty="0"/>
            <a:t>C Pointers</a:t>
          </a:r>
          <a:endParaRPr lang="en-US" sz="4500" b="0" u="none" kern="1200" dirty="0"/>
        </a:p>
      </dsp:txBody>
      <dsp:txXfrm>
        <a:off x="710133" y="511623"/>
        <a:ext cx="6294041" cy="1023247"/>
      </dsp:txXfrm>
    </dsp:sp>
    <dsp:sp modelId="{485F26A9-AA94-4ADA-AC54-FB58E0E0ED28}">
      <dsp:nvSpPr>
        <dsp:cNvPr id="0" name=""/>
        <dsp:cNvSpPr/>
      </dsp:nvSpPr>
      <dsp:spPr>
        <a:xfrm>
          <a:off x="70604" y="383717"/>
          <a:ext cx="1279059" cy="127905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1082083" y="2046494"/>
          <a:ext cx="5922091" cy="102324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202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kern="1200" dirty="0"/>
            <a:t>NULL Pointers in C</a:t>
          </a:r>
          <a:endParaRPr lang="en-US" sz="4500" b="0" kern="1200" dirty="0">
            <a:solidFill>
              <a:schemeClr val="tx1"/>
            </a:solidFill>
          </a:endParaRPr>
        </a:p>
      </dsp:txBody>
      <dsp:txXfrm>
        <a:off x="1082083" y="2046494"/>
        <a:ext cx="5922091" cy="1023247"/>
      </dsp:txXfrm>
    </dsp:sp>
    <dsp:sp modelId="{6E8EBA03-6BA2-4E70-A548-59B77127E6F5}">
      <dsp:nvSpPr>
        <dsp:cNvPr id="0" name=""/>
        <dsp:cNvSpPr/>
      </dsp:nvSpPr>
      <dsp:spPr>
        <a:xfrm>
          <a:off x="442554" y="1918588"/>
          <a:ext cx="1279059" cy="1279059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710133" y="3581365"/>
          <a:ext cx="6294041" cy="1023247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202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kern="1200" dirty="0"/>
            <a:t>Pointer Arithmetic in C</a:t>
          </a:r>
          <a:endParaRPr lang="en-US" sz="4500" b="0" kern="1200" dirty="0">
            <a:solidFill>
              <a:schemeClr val="tx1"/>
            </a:solidFill>
          </a:endParaRPr>
        </a:p>
      </dsp:txBody>
      <dsp:txXfrm>
        <a:off x="710133" y="3581365"/>
        <a:ext cx="6294041" cy="1023247"/>
      </dsp:txXfrm>
    </dsp:sp>
    <dsp:sp modelId="{8DD82B1A-6DC4-454E-8BCA-A742186AC8C8}">
      <dsp:nvSpPr>
        <dsp:cNvPr id="0" name=""/>
        <dsp:cNvSpPr/>
      </dsp:nvSpPr>
      <dsp:spPr>
        <a:xfrm>
          <a:off x="70604" y="3453459"/>
          <a:ext cx="1279059" cy="1279059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3614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710133" y="511623"/>
          <a:ext cx="6294041" cy="102324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202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kern="1200" dirty="0"/>
            <a:t>C Pointers</a:t>
          </a:r>
          <a:endParaRPr lang="en-US" sz="4500" b="0" u="none" kern="1200" dirty="0"/>
        </a:p>
      </dsp:txBody>
      <dsp:txXfrm>
        <a:off x="710133" y="511623"/>
        <a:ext cx="6294041" cy="1023247"/>
      </dsp:txXfrm>
    </dsp:sp>
    <dsp:sp modelId="{485F26A9-AA94-4ADA-AC54-FB58E0E0ED28}">
      <dsp:nvSpPr>
        <dsp:cNvPr id="0" name=""/>
        <dsp:cNvSpPr/>
      </dsp:nvSpPr>
      <dsp:spPr>
        <a:xfrm>
          <a:off x="70604" y="383717"/>
          <a:ext cx="1279059" cy="127905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1082083" y="2046494"/>
          <a:ext cx="5922091" cy="102324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202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kern="1200" dirty="0"/>
            <a:t>NULL Pointers in C</a:t>
          </a:r>
          <a:endParaRPr lang="en-US" sz="4500" b="0" kern="1200" dirty="0">
            <a:solidFill>
              <a:schemeClr val="tx1"/>
            </a:solidFill>
          </a:endParaRPr>
        </a:p>
      </dsp:txBody>
      <dsp:txXfrm>
        <a:off x="1082083" y="2046494"/>
        <a:ext cx="5922091" cy="1023247"/>
      </dsp:txXfrm>
    </dsp:sp>
    <dsp:sp modelId="{6E8EBA03-6BA2-4E70-A548-59B77127E6F5}">
      <dsp:nvSpPr>
        <dsp:cNvPr id="0" name=""/>
        <dsp:cNvSpPr/>
      </dsp:nvSpPr>
      <dsp:spPr>
        <a:xfrm>
          <a:off x="442554" y="1918588"/>
          <a:ext cx="1279059" cy="1279059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710133" y="3581365"/>
          <a:ext cx="6294041" cy="1023247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202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kern="1200" dirty="0"/>
            <a:t>Pointer Arithmetic in C</a:t>
          </a:r>
          <a:endParaRPr lang="en-US" sz="4500" b="0" kern="1200" dirty="0">
            <a:solidFill>
              <a:schemeClr val="tx1"/>
            </a:solidFill>
          </a:endParaRPr>
        </a:p>
      </dsp:txBody>
      <dsp:txXfrm>
        <a:off x="710133" y="3581365"/>
        <a:ext cx="6294041" cy="1023247"/>
      </dsp:txXfrm>
    </dsp:sp>
    <dsp:sp modelId="{8DD82B1A-6DC4-454E-8BCA-A742186AC8C8}">
      <dsp:nvSpPr>
        <dsp:cNvPr id="0" name=""/>
        <dsp:cNvSpPr/>
      </dsp:nvSpPr>
      <dsp:spPr>
        <a:xfrm>
          <a:off x="70604" y="3453459"/>
          <a:ext cx="1279059" cy="1279059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4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72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3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448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41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0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829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19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489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134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75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21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116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22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744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0564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608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1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8904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93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6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32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5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4716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9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7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0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8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400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995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7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69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1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37716" y="2914079"/>
            <a:ext cx="7394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Pointers in C</a:t>
            </a:r>
          </a:p>
          <a:p>
            <a:pPr algn="ctr"/>
            <a:r>
              <a:rPr lang="en-US" sz="3600" b="1" dirty="0"/>
              <a:t>(Part I)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13, Monday </a:t>
            </a:r>
            <a:r>
              <a:rPr lang="en-US" sz="2000">
                <a:latin typeface="Avenir Next" charset="0"/>
                <a:ea typeface="Avenir Next" charset="0"/>
                <a:cs typeface="Avenir Next" charset="0"/>
              </a:rPr>
              <a:t>March 29, </a:t>
            </a: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866104-CE3E-6A4D-8466-8365643DC931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141880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621138"/>
            <a:ext cx="6843936" cy="42372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420464" y="5419897"/>
            <a:ext cx="8190136" cy="131957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 the above example: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The integer value 20 is assigned to the variable var. And, the address of </a:t>
            </a:r>
            <a:r>
              <a:rPr lang="en-US" sz="2400" dirty="0" err="1"/>
              <a:t>var</a:t>
            </a:r>
            <a:r>
              <a:rPr lang="en-US" sz="2400" dirty="0"/>
              <a:t> is assigned to the pointer </a:t>
            </a:r>
            <a:r>
              <a:rPr lang="en-US" sz="2400" dirty="0" err="1"/>
              <a:t>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591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621138"/>
            <a:ext cx="6843936" cy="42372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420464" y="5419897"/>
            <a:ext cx="8190136" cy="131957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 the above example: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We used the operator * (i.e. *</a:t>
            </a:r>
            <a:r>
              <a:rPr lang="en-US" sz="2400" dirty="0" err="1"/>
              <a:t>ip</a:t>
            </a:r>
            <a:r>
              <a:rPr lang="en-US" sz="2400" dirty="0"/>
              <a:t>) to access the value of the variable </a:t>
            </a:r>
            <a:r>
              <a:rPr lang="en-US" sz="2400" dirty="0" err="1"/>
              <a:t>var</a:t>
            </a:r>
            <a:r>
              <a:rPr lang="en-US" sz="2400" dirty="0"/>
              <a:t> that is pointed by the pointer </a:t>
            </a:r>
            <a:r>
              <a:rPr lang="en-US" sz="2400" dirty="0" err="1"/>
              <a:t>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537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621138"/>
            <a:ext cx="6843936" cy="42372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420464" y="5419897"/>
            <a:ext cx="8190136" cy="131957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 the above example: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It is possible to replace the two statements “</a:t>
            </a:r>
            <a:r>
              <a:rPr lang="en-US" sz="2400" dirty="0" err="1"/>
              <a:t>int</a:t>
            </a:r>
            <a:r>
              <a:rPr lang="en-US" sz="2400" dirty="0"/>
              <a:t> *</a:t>
            </a:r>
            <a:r>
              <a:rPr lang="en-US" sz="2400" dirty="0" err="1"/>
              <a:t>ip</a:t>
            </a:r>
            <a:r>
              <a:rPr lang="en-US" sz="2400" dirty="0"/>
              <a:t>;” and “</a:t>
            </a:r>
            <a:r>
              <a:rPr lang="en-US" sz="2400" dirty="0" err="1"/>
              <a:t>ip</a:t>
            </a:r>
            <a:r>
              <a:rPr lang="en-US" sz="2400" dirty="0"/>
              <a:t>=&amp;</a:t>
            </a:r>
            <a:r>
              <a:rPr lang="en-US" sz="2400" dirty="0" err="1"/>
              <a:t>var</a:t>
            </a:r>
            <a:r>
              <a:rPr lang="en-US" sz="2400" dirty="0"/>
              <a:t>;” by a single statement “</a:t>
            </a:r>
            <a:r>
              <a:rPr lang="en-US" sz="2400" dirty="0" err="1"/>
              <a:t>int</a:t>
            </a:r>
            <a:r>
              <a:rPr lang="en-US" sz="2400" dirty="0"/>
              <a:t> *</a:t>
            </a:r>
            <a:r>
              <a:rPr lang="en-US" sz="2400" dirty="0" err="1"/>
              <a:t>ip</a:t>
            </a:r>
            <a:r>
              <a:rPr lang="en-US" sz="2400" dirty="0"/>
              <a:t> = &amp;</a:t>
            </a:r>
            <a:r>
              <a:rPr lang="en-US" sz="2400" dirty="0" err="1"/>
              <a:t>var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53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621139"/>
            <a:ext cx="6458603" cy="424474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49326"/>
          <a:stretch/>
        </p:blipFill>
        <p:spPr>
          <a:xfrm>
            <a:off x="420464" y="5108304"/>
            <a:ext cx="4690205" cy="14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3626803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38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NULL Pointers in C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489373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2400" dirty="0"/>
              <a:t>A pointer that is assigned NULL is called a null pointer, and a null pointer is a pointer which points </a:t>
            </a:r>
            <a:r>
              <a:rPr lang="en-US" dirty="0"/>
              <a:t>nothing </a:t>
            </a:r>
          </a:p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endParaRPr lang="en-US" dirty="0"/>
          </a:p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/>
              <a:t>Some uses of the null pointer are</a:t>
            </a:r>
            <a:endParaRPr lang="en-GB" sz="2200" dirty="0"/>
          </a:p>
          <a:p>
            <a:pPr lvl="1"/>
            <a:r>
              <a:rPr lang="en-GB" sz="2200" dirty="0"/>
              <a:t>To initialize a pointer variable when that pointer variable isn’t assigned any valid memory address yet </a:t>
            </a:r>
          </a:p>
          <a:p>
            <a:pPr lvl="1"/>
            <a:endParaRPr lang="en-GB" sz="2200" dirty="0"/>
          </a:p>
          <a:p>
            <a:pPr lvl="1"/>
            <a:r>
              <a:rPr lang="en-GB" sz="2200" dirty="0"/>
              <a:t>To pass a null pointer to a function argument when we don’t want to pass any valid memory address</a:t>
            </a:r>
          </a:p>
          <a:p>
            <a:pPr lvl="1"/>
            <a:endParaRPr lang="en-GB" sz="2200" dirty="0"/>
          </a:p>
          <a:p>
            <a:pPr lvl="1"/>
            <a:r>
              <a:rPr lang="en-GB" sz="2200" dirty="0"/>
              <a:t>To check for null pointer before accessing any pointer variable. So that, we can perform error handling in pointer related code</a:t>
            </a:r>
          </a:p>
        </p:txBody>
      </p:sp>
    </p:spTree>
    <p:extLst>
      <p:ext uri="{BB962C8B-B14F-4D97-AF65-F5344CB8AC3E}">
        <p14:creationId xmlns:p14="http://schemas.microsoft.com/office/powerpoint/2010/main" val="89844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4944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NULL Pointers in 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5" y="1976737"/>
            <a:ext cx="5806510" cy="16925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13" y="4274460"/>
            <a:ext cx="5247843" cy="150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6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5117673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14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Pointer Arithmetic in C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489373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/>
              <a:t>We can perform arithmetic operations on the pointers like addition, subtraction, </a:t>
            </a:r>
            <a:r>
              <a:rPr lang="en-US" dirty="0" err="1"/>
              <a:t>etc</a:t>
            </a:r>
            <a:endParaRPr lang="en-US" dirty="0"/>
          </a:p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endParaRPr lang="en-US" dirty="0"/>
          </a:p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/>
              <a:t>However, as we know that pointer contains the address:</a:t>
            </a:r>
            <a:endParaRPr lang="en-GB" sz="2200" dirty="0"/>
          </a:p>
          <a:p>
            <a:pPr marL="457189" lvl="1" indent="0">
              <a:buNone/>
            </a:pPr>
            <a:endParaRPr lang="en-GB" sz="1000" dirty="0"/>
          </a:p>
          <a:p>
            <a:pPr lvl="1"/>
            <a:r>
              <a:rPr lang="en-GB" sz="2200" dirty="0"/>
              <a:t>The result of an arithmetic operation performed on the pointer will also be a pointer if the other operand is of type integer</a:t>
            </a:r>
          </a:p>
          <a:p>
            <a:pPr marL="457189" lvl="1" indent="0">
              <a:buNone/>
            </a:pPr>
            <a:endParaRPr lang="en-GB" sz="1000" dirty="0"/>
          </a:p>
          <a:p>
            <a:pPr lvl="1"/>
            <a:r>
              <a:rPr lang="en-GB" sz="2200" dirty="0"/>
              <a:t>In pointer-from-pointer subtraction, the result will be an integer value</a:t>
            </a:r>
          </a:p>
        </p:txBody>
      </p:sp>
    </p:spTree>
    <p:extLst>
      <p:ext uri="{BB962C8B-B14F-4D97-AF65-F5344CB8AC3E}">
        <p14:creationId xmlns:p14="http://schemas.microsoft.com/office/powerpoint/2010/main" val="7348390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Incrementing a Pointer in C 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696349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2200" dirty="0"/>
              <a:t>If we increment a pointer by 1, the pointer will start pointing to the immediate next location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09" r="4502"/>
          <a:stretch/>
        </p:blipFill>
        <p:spPr>
          <a:xfrm>
            <a:off x="211015" y="2269754"/>
            <a:ext cx="5247249" cy="441943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24536" b="38554"/>
          <a:stretch/>
        </p:blipFill>
        <p:spPr>
          <a:xfrm>
            <a:off x="6121811" y="3573959"/>
            <a:ext cx="2923098" cy="1538865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5568091" y="4044573"/>
            <a:ext cx="533400" cy="865051"/>
          </a:xfrm>
          <a:prstGeom prst="striped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1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781600869"/>
              </p:ext>
            </p:extLst>
          </p:nvPr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30067" y="2016661"/>
            <a:ext cx="842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0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iped Right Arrow 5"/>
          <p:cNvSpPr/>
          <p:nvPr/>
        </p:nvSpPr>
        <p:spPr>
          <a:xfrm>
            <a:off x="5671123" y="4044573"/>
            <a:ext cx="533400" cy="865051"/>
          </a:xfrm>
          <a:prstGeom prst="striped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6FE46F5-80C9-EB4B-BAC1-8061A5074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Decrementing a Pointer in C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8230C42-D823-564B-B21B-EA8FF43D621B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2"/>
            <a:ext cx="8382000" cy="6963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2200"/>
              <a:t>The same considerations apply to decrementing a pointer, which decreases its value by the number of bytes of its data type </a:t>
            </a:r>
          </a:p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endParaRPr lang="en-US" sz="2200" dirty="0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735324-DA8A-214E-8C5B-6B861F543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74" y="2314906"/>
            <a:ext cx="5393117" cy="431449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02BC6643-CA82-444C-B883-BB65A43C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376" b="41794"/>
          <a:stretch/>
        </p:blipFill>
        <p:spPr>
          <a:xfrm>
            <a:off x="6279656" y="3765365"/>
            <a:ext cx="2808301" cy="129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53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Pointer Addition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1"/>
            <a:ext cx="8382000" cy="1806903"/>
          </a:xfrm>
          <a:noFill/>
        </p:spPr>
        <p:txBody>
          <a:bodyPr vert="horz" lIns="92075" tIns="46039" rIns="92075" bIns="46039" rtlCol="0">
            <a:normAutofit lnSpcReduction="10000"/>
          </a:bodyPr>
          <a:lstStyle/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2200" dirty="0"/>
              <a:t>We can add a value to the pointer variable</a:t>
            </a:r>
            <a:endParaRPr lang="en-GB" sz="2200" dirty="0"/>
          </a:p>
          <a:p>
            <a:pPr lvl="1"/>
            <a:r>
              <a:rPr lang="en-GB" sz="2000" dirty="0"/>
              <a:t>For 32-bit </a:t>
            </a:r>
            <a:r>
              <a:rPr lang="en-GB" sz="2000" dirty="0" err="1"/>
              <a:t>int</a:t>
            </a:r>
            <a:r>
              <a:rPr lang="en-GB" sz="2000" dirty="0"/>
              <a:t> variable, it will add 2 multiplied by the added number, as integer value occupies 2-byte memory in 32-bit OS </a:t>
            </a:r>
          </a:p>
          <a:p>
            <a:pPr lvl="1"/>
            <a:endParaRPr lang="en-GB" sz="1000" dirty="0"/>
          </a:p>
          <a:p>
            <a:pPr lvl="1"/>
            <a:r>
              <a:rPr lang="en-GB" sz="2000" dirty="0"/>
              <a:t>For 64-bit </a:t>
            </a:r>
            <a:r>
              <a:rPr lang="en-GB" sz="2000" dirty="0" err="1"/>
              <a:t>int</a:t>
            </a:r>
            <a:r>
              <a:rPr lang="en-GB" sz="2000" dirty="0"/>
              <a:t> variable, it will add 4 multiplied by the added number, as integer value occupies 4-byte memory in 64-bit OS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5" y="3255818"/>
            <a:ext cx="5918890" cy="28781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61037"/>
          <a:stretch/>
        </p:blipFill>
        <p:spPr>
          <a:xfrm>
            <a:off x="83129" y="6211239"/>
            <a:ext cx="4252495" cy="5359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51418" y="3402209"/>
            <a:ext cx="27639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Here, the address of p is 59052484. But after adding 3 with p variable, it is 59052490, i.e., 2*3=6 increment. This is when using 32-bit architecture; it increments 6, as integer value occupies 2-byte memory in 32-bit OS.</a:t>
            </a:r>
          </a:p>
        </p:txBody>
      </p:sp>
    </p:spTree>
    <p:extLst>
      <p:ext uri="{BB962C8B-B14F-4D97-AF65-F5344CB8AC3E}">
        <p14:creationId xmlns:p14="http://schemas.microsoft.com/office/powerpoint/2010/main" val="802313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Pointer Addition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1"/>
            <a:ext cx="8382000" cy="1806903"/>
          </a:xfrm>
          <a:noFill/>
        </p:spPr>
        <p:txBody>
          <a:bodyPr vert="horz" lIns="92075" tIns="46039" rIns="92075" bIns="46039" rtlCol="0">
            <a:normAutofit lnSpcReduction="10000"/>
          </a:bodyPr>
          <a:lstStyle/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2200" dirty="0"/>
              <a:t>We can add a value to the pointer variable</a:t>
            </a:r>
            <a:endParaRPr lang="en-GB" sz="2200" dirty="0"/>
          </a:p>
          <a:p>
            <a:pPr lvl="1"/>
            <a:r>
              <a:rPr lang="en-GB" sz="2000" dirty="0"/>
              <a:t>For 32-bit </a:t>
            </a:r>
            <a:r>
              <a:rPr lang="en-GB" sz="2000" dirty="0" err="1"/>
              <a:t>int</a:t>
            </a:r>
            <a:r>
              <a:rPr lang="en-GB" sz="2000" dirty="0"/>
              <a:t> variable, it will add 2 multiplied by the added number, as integer value occupies 2-byte memory in 32-bit OS </a:t>
            </a:r>
          </a:p>
          <a:p>
            <a:pPr lvl="1"/>
            <a:endParaRPr lang="en-GB" sz="1000" dirty="0"/>
          </a:p>
          <a:p>
            <a:pPr lvl="1"/>
            <a:r>
              <a:rPr lang="en-GB" sz="2000" dirty="0"/>
              <a:t>For 64-bit </a:t>
            </a:r>
            <a:r>
              <a:rPr lang="en-GB" sz="2000" dirty="0" err="1"/>
              <a:t>int</a:t>
            </a:r>
            <a:r>
              <a:rPr lang="en-GB" sz="2000" dirty="0"/>
              <a:t> variable, it will add 4 multiplied by the added number, as integer value occupies 4-byte memory in 64-bit OS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5" y="3255818"/>
            <a:ext cx="5918890" cy="28781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61037"/>
          <a:stretch/>
        </p:blipFill>
        <p:spPr>
          <a:xfrm>
            <a:off x="83129" y="6211239"/>
            <a:ext cx="4252495" cy="53592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1418" y="3402209"/>
            <a:ext cx="27639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if we were using 64- bit architecture, it would be incrementing by 12, i.e., 4*3=12, as integer value occupies 4-byte memory in 64-bit OS</a:t>
            </a:r>
          </a:p>
        </p:txBody>
      </p:sp>
    </p:spTree>
    <p:extLst>
      <p:ext uri="{BB962C8B-B14F-4D97-AF65-F5344CB8AC3E}">
        <p14:creationId xmlns:p14="http://schemas.microsoft.com/office/powerpoint/2010/main" val="18964061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Pointer Subtraction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1"/>
            <a:ext cx="8382000" cy="1806903"/>
          </a:xfrm>
          <a:noFill/>
        </p:spPr>
        <p:txBody>
          <a:bodyPr vert="horz" lIns="92075" tIns="46039" rIns="92075" bIns="46039" rtlCol="0">
            <a:normAutofit lnSpcReduction="10000"/>
          </a:bodyPr>
          <a:lstStyle/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2200" dirty="0"/>
              <a:t>Subtracting any number from a pointer will give an address</a:t>
            </a:r>
            <a:endParaRPr lang="en-GB" sz="2200" dirty="0"/>
          </a:p>
          <a:p>
            <a:pPr lvl="1"/>
            <a:r>
              <a:rPr lang="en-GB" sz="2000" dirty="0"/>
              <a:t>For 32-bit </a:t>
            </a:r>
            <a:r>
              <a:rPr lang="en-GB" sz="2000" dirty="0" err="1"/>
              <a:t>int</a:t>
            </a:r>
            <a:r>
              <a:rPr lang="en-GB" sz="2000" dirty="0"/>
              <a:t> variable, it will subtract 2 * multiplied by the number, as integer value occupies 2-byte memory in 32-bit OS</a:t>
            </a:r>
          </a:p>
          <a:p>
            <a:pPr lvl="1"/>
            <a:endParaRPr lang="en-GB" sz="1000" dirty="0"/>
          </a:p>
          <a:p>
            <a:pPr lvl="1"/>
            <a:r>
              <a:rPr lang="en-GB" sz="2000" dirty="0"/>
              <a:t>For 64-bit </a:t>
            </a:r>
            <a:r>
              <a:rPr lang="en-GB" sz="2000" dirty="0" err="1"/>
              <a:t>int</a:t>
            </a:r>
            <a:r>
              <a:rPr lang="en-GB" sz="2000" dirty="0"/>
              <a:t> variable, it will subtract 4 multiplied by the number, as integer value occupies 4-byte memory in 64-bit OS</a:t>
            </a:r>
          </a:p>
        </p:txBody>
      </p:sp>
      <p:sp>
        <p:nvSpPr>
          <p:cNvPr id="2" name="Rectangle 1"/>
          <p:cNvSpPr/>
          <p:nvPr/>
        </p:nvSpPr>
        <p:spPr>
          <a:xfrm>
            <a:off x="6586109" y="3402209"/>
            <a:ext cx="23985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Here, the address of p is 6263a034. But after subtracting 3 from p variable, it is 6263a028, i.e., 2*3=6 decrement. This is when using 32-bit architecture; it decrements 6, as integer value occupies 2-byte memory in 32-bit 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5" y="3212571"/>
            <a:ext cx="6400800" cy="28956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b="59626"/>
          <a:stretch/>
        </p:blipFill>
        <p:spPr>
          <a:xfrm>
            <a:off x="83129" y="6183981"/>
            <a:ext cx="5112326" cy="5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97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Pointer Subtraction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1"/>
            <a:ext cx="8382000" cy="1806903"/>
          </a:xfrm>
          <a:noFill/>
        </p:spPr>
        <p:txBody>
          <a:bodyPr vert="horz" lIns="92075" tIns="46039" rIns="92075" bIns="46039" rtlCol="0">
            <a:normAutofit lnSpcReduction="10000"/>
          </a:bodyPr>
          <a:lstStyle/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2200" dirty="0"/>
              <a:t>Subtracting any number from a pointer will give an address</a:t>
            </a:r>
            <a:endParaRPr lang="en-GB" sz="2200" dirty="0"/>
          </a:p>
          <a:p>
            <a:pPr lvl="1"/>
            <a:r>
              <a:rPr lang="en-GB" sz="2000" dirty="0"/>
              <a:t>For 32-bit </a:t>
            </a:r>
            <a:r>
              <a:rPr lang="en-GB" sz="2000" dirty="0" err="1"/>
              <a:t>int</a:t>
            </a:r>
            <a:r>
              <a:rPr lang="en-GB" sz="2000" dirty="0"/>
              <a:t> variable, it will subtract 2 * multiplied by the number, as integer value occupies 2-byte memory in 32-bit OS</a:t>
            </a:r>
          </a:p>
          <a:p>
            <a:pPr lvl="1"/>
            <a:endParaRPr lang="en-GB" sz="1000" dirty="0"/>
          </a:p>
          <a:p>
            <a:pPr lvl="1"/>
            <a:r>
              <a:rPr lang="en-GB" sz="2000" dirty="0"/>
              <a:t>For 64-bit </a:t>
            </a:r>
            <a:r>
              <a:rPr lang="en-GB" sz="2000" dirty="0" err="1"/>
              <a:t>int</a:t>
            </a:r>
            <a:r>
              <a:rPr lang="en-GB" sz="2000" dirty="0"/>
              <a:t> variable, it will subtract 4 multiplied by the number, as integer value occupies 4-byte memory in 64-bit OS</a:t>
            </a:r>
          </a:p>
        </p:txBody>
      </p:sp>
      <p:sp>
        <p:nvSpPr>
          <p:cNvPr id="2" name="Rectangle 1"/>
          <p:cNvSpPr/>
          <p:nvPr/>
        </p:nvSpPr>
        <p:spPr>
          <a:xfrm>
            <a:off x="6586109" y="3402209"/>
            <a:ext cx="23985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if we were using 64- bit architecture, it would be decrementing by 12, i.e., 4*3=12, as integer value occupies 4-byte memory in 64-bit 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5" y="3212571"/>
            <a:ext cx="6400800" cy="28956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b="59626"/>
          <a:stretch/>
        </p:blipFill>
        <p:spPr>
          <a:xfrm>
            <a:off x="83129" y="6183981"/>
            <a:ext cx="5112326" cy="5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777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Illegal Arithmetic with Pointers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489373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/>
              <a:t>Pointer stores address hence we must ignore the operations which may lead to an illegal address</a:t>
            </a:r>
          </a:p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endParaRPr lang="en-US" sz="1000" dirty="0"/>
          </a:p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r>
              <a:rPr lang="en-US" dirty="0"/>
              <a:t>In the following, a list of illegal operations is given:</a:t>
            </a:r>
            <a:endParaRPr lang="en-GB" sz="1000" dirty="0"/>
          </a:p>
          <a:p>
            <a:pPr lvl="1"/>
            <a:r>
              <a:rPr lang="en-GB" sz="2200" dirty="0"/>
              <a:t>Address + Address = illegal</a:t>
            </a:r>
          </a:p>
          <a:p>
            <a:pPr lvl="1"/>
            <a:r>
              <a:rPr lang="en-GB" sz="2200" dirty="0"/>
              <a:t>Address * Address = illegal</a:t>
            </a:r>
          </a:p>
          <a:p>
            <a:pPr lvl="1"/>
            <a:r>
              <a:rPr lang="en-GB" sz="2200" dirty="0"/>
              <a:t>Address % Address = illegal</a:t>
            </a:r>
          </a:p>
          <a:p>
            <a:pPr lvl="1"/>
            <a:r>
              <a:rPr lang="en-GB" sz="2200" dirty="0"/>
              <a:t>Address / Address = illegal</a:t>
            </a:r>
          </a:p>
          <a:p>
            <a:pPr lvl="1"/>
            <a:r>
              <a:rPr lang="en-GB" sz="2200" dirty="0"/>
              <a:t>Address &amp; Address = illegal</a:t>
            </a:r>
          </a:p>
          <a:p>
            <a:pPr lvl="1"/>
            <a:r>
              <a:rPr lang="en-GB" sz="2200" dirty="0"/>
              <a:t>Address ^ Address = illegal</a:t>
            </a:r>
          </a:p>
          <a:p>
            <a:pPr lvl="1"/>
            <a:r>
              <a:rPr lang="en-GB" sz="2200" dirty="0"/>
              <a:t>Address | Address = illegal</a:t>
            </a:r>
          </a:p>
          <a:p>
            <a:pPr lvl="1"/>
            <a:r>
              <a:rPr lang="en-GB" sz="2200" dirty="0"/>
              <a:t>~Address = illegal</a:t>
            </a:r>
          </a:p>
        </p:txBody>
      </p:sp>
    </p:spTree>
    <p:extLst>
      <p:ext uri="{BB962C8B-B14F-4D97-AF65-F5344CB8AC3E}">
        <p14:creationId xmlns:p14="http://schemas.microsoft.com/office/powerpoint/2010/main" val="31393925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Pointer Comparisons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3"/>
            <a:ext cx="8382000" cy="651162"/>
          </a:xfrm>
          <a:noFill/>
        </p:spPr>
        <p:txBody>
          <a:bodyPr vert="horz" lIns="92075" tIns="46039" rIns="92075" bIns="46039" rtlCol="0">
            <a:normAutofit lnSpcReduction="10000"/>
          </a:bodyPr>
          <a:lstStyle/>
          <a:p>
            <a:pPr marL="228594" lvl="1"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2200" dirty="0"/>
              <a:t>Pointers may be compared by using relational operators, such as ==, &lt;, and &gt;</a:t>
            </a:r>
          </a:p>
        </p:txBody>
      </p:sp>
      <p:sp>
        <p:nvSpPr>
          <p:cNvPr id="4" name="Striped Right Arrow 3"/>
          <p:cNvSpPr/>
          <p:nvPr/>
        </p:nvSpPr>
        <p:spPr>
          <a:xfrm>
            <a:off x="5606191" y="4044573"/>
            <a:ext cx="533400" cy="865051"/>
          </a:xfrm>
          <a:prstGeom prst="striped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5" y="2251778"/>
            <a:ext cx="4851400" cy="43815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21645" b="40000"/>
          <a:stretch/>
        </p:blipFill>
        <p:spPr>
          <a:xfrm>
            <a:off x="6201922" y="3814399"/>
            <a:ext cx="2873930" cy="14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37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1: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975805"/>
            <a:ext cx="4382372" cy="272473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129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978876"/>
            <a:ext cx="6843936" cy="42372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7455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978885"/>
            <a:ext cx="6458603" cy="424474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542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C Pointers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Pointers are powerful features of C and C++ programming 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Some C programming tasks are performed more easily with pointers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Other tasks, such as dynamic memory allocation, cannot be performed without using pointers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Pointers are special variables that are used to store addresses rather than values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So, before we learn pointers, we start with a reminder about addresses in C programming</a:t>
            </a:r>
          </a:p>
        </p:txBody>
      </p:sp>
    </p:spTree>
    <p:extLst>
      <p:ext uri="{BB962C8B-B14F-4D97-AF65-F5344CB8AC3E}">
        <p14:creationId xmlns:p14="http://schemas.microsoft.com/office/powerpoint/2010/main" val="1111126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4: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209" r="4502"/>
          <a:stretch/>
        </p:blipFill>
        <p:spPr>
          <a:xfrm>
            <a:off x="420464" y="1978885"/>
            <a:ext cx="5523136" cy="465179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816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5: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3" y="1978884"/>
            <a:ext cx="7070822" cy="343824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3971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6: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2" y="1978883"/>
            <a:ext cx="7600327" cy="343824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5266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7: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1" y="1978883"/>
            <a:ext cx="5246047" cy="473792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393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Addresses in C Programming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Every variable is a memory location and every memory location has its address defined which can be accessed using ampersand (&amp;) operator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If you have a variable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var</a:t>
            </a:r>
            <a:r>
              <a:rPr lang="en-US" sz="2400" dirty="0"/>
              <a:t> </a:t>
            </a:r>
            <a:r>
              <a:rPr lang="en-GB" sz="2400" dirty="0"/>
              <a:t>in your program, then 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&amp;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var</a:t>
            </a:r>
            <a:r>
              <a:rPr lang="en-GB" sz="2400" dirty="0"/>
              <a:t> will give you its address in the memory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We have used address numerous times while using the </a:t>
            </a:r>
            <a:r>
              <a:rPr lang="en-GB" sz="2400" dirty="0" err="1"/>
              <a:t>scanf</a:t>
            </a:r>
            <a:r>
              <a:rPr lang="en-GB" sz="2400" dirty="0"/>
              <a:t>()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5" y="4782241"/>
            <a:ext cx="2746306" cy="42152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38200" y="5419898"/>
            <a:ext cx="7772400" cy="93102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200" dirty="0"/>
              <a:t>Here, the value entered by the user is stored in the address of </a:t>
            </a:r>
            <a:r>
              <a:rPr lang="en-GB" sz="2200" dirty="0" err="1"/>
              <a:t>var</a:t>
            </a:r>
            <a:r>
              <a:rPr lang="en-GB" sz="2200" dirty="0"/>
              <a:t> variable </a:t>
            </a:r>
          </a:p>
        </p:txBody>
      </p:sp>
    </p:spTree>
    <p:extLst>
      <p:ext uri="{BB962C8B-B14F-4D97-AF65-F5344CB8AC3E}">
        <p14:creationId xmlns:p14="http://schemas.microsoft.com/office/powerpoint/2010/main" val="1121289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4944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1975805"/>
            <a:ext cx="4382372" cy="272473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38" y="4914607"/>
            <a:ext cx="5216583" cy="1728193"/>
          </a:xfrm>
          <a:prstGeom prst="rect">
            <a:avLst/>
          </a:prstGeom>
        </p:spPr>
      </p:pic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Addresses in C Programming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724052" y="5317038"/>
            <a:ext cx="2810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dirty="0">
                <a:solidFill>
                  <a:srgbClr val="FF0000"/>
                </a:solidFill>
              </a:rPr>
              <a:t>You will probably get a different address when you run the </a:t>
            </a:r>
            <a:r>
              <a:rPr lang="en-US">
                <a:solidFill>
                  <a:srgbClr val="FF0000"/>
                </a:solidFill>
              </a:rPr>
              <a:t>above code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5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What Are Pointers in C? 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Pointers (pointer variables) are special variables that are used to store addresses rather than values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Like any variable or constant, you must declare a pointer before you can use it to store any variable address. The syntax is: 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Following are valid pointer declarations: 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5274"/>
          <a:stretch/>
        </p:blipFill>
        <p:spPr>
          <a:xfrm>
            <a:off x="2816283" y="3471178"/>
            <a:ext cx="2367967" cy="342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717" y="4798484"/>
            <a:ext cx="60071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66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US" dirty="0"/>
              <a:t>How to Use Pointers?</a:t>
            </a:r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There are few important operations, which we will do with the help of pointers very frequently:</a:t>
            </a:r>
          </a:p>
          <a:p>
            <a:pPr>
              <a:buFont typeface="Wingdings" pitchFamily="2" charset="2"/>
              <a:buChar char="§"/>
            </a:pPr>
            <a:endParaRPr lang="en-US" sz="1000" dirty="0"/>
          </a:p>
          <a:p>
            <a:pPr marL="914389" lvl="1" indent="-457200">
              <a:buAutoNum type="alphaLcParenBoth"/>
            </a:pPr>
            <a:r>
              <a:rPr lang="en-GB" sz="2200" b="1" dirty="0"/>
              <a:t>Pointer variable declaration</a:t>
            </a:r>
          </a:p>
          <a:p>
            <a:pPr marL="914389" lvl="1" indent="-457200">
              <a:buAutoNum type="alphaLcParenBoth"/>
            </a:pPr>
            <a:endParaRPr lang="en-GB" sz="2200" dirty="0"/>
          </a:p>
          <a:p>
            <a:pPr marL="914389" lvl="1" indent="-457200">
              <a:buAutoNum type="alphaLcParenBoth"/>
            </a:pPr>
            <a:r>
              <a:rPr lang="en-GB" sz="2200" b="1" dirty="0"/>
              <a:t>Assigning the address of a variable to a pointer: </a:t>
            </a:r>
            <a:r>
              <a:rPr lang="en-GB" sz="2200" dirty="0"/>
              <a:t>This is done by using the ampersand (&amp;) operator</a:t>
            </a:r>
          </a:p>
          <a:p>
            <a:pPr marL="457189" lvl="1" indent="0">
              <a:buNone/>
            </a:pPr>
            <a:endParaRPr lang="en-GB" sz="2200" dirty="0"/>
          </a:p>
          <a:p>
            <a:pPr marL="914389" lvl="1" indent="-457200">
              <a:buAutoNum type="alphaLcParenBoth"/>
            </a:pPr>
            <a:r>
              <a:rPr lang="en-GB" b="1" dirty="0"/>
              <a:t>Access the value at the address available in the pointer variable: </a:t>
            </a:r>
            <a:r>
              <a:rPr lang="en-GB" dirty="0"/>
              <a:t>This is done by using unary operator * that returns the value of the variable located at the address specified by its operand</a:t>
            </a:r>
          </a:p>
        </p:txBody>
      </p:sp>
    </p:spTree>
    <p:extLst>
      <p:ext uri="{BB962C8B-B14F-4D97-AF65-F5344CB8AC3E}">
        <p14:creationId xmlns:p14="http://schemas.microsoft.com/office/powerpoint/2010/main" val="9523429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59867" y="4972838"/>
            <a:ext cx="41486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In the above example, </a:t>
            </a:r>
            <a:r>
              <a:rPr lang="en-US" b="1" dirty="0" err="1">
                <a:solidFill>
                  <a:srgbClr val="FF0000"/>
                </a:solidFill>
              </a:rPr>
              <a:t>ip</a:t>
            </a:r>
            <a:r>
              <a:rPr lang="en-US" b="1" dirty="0">
                <a:solidFill>
                  <a:srgbClr val="FF0000"/>
                </a:solidFill>
              </a:rPr>
              <a:t> is the pointer and not *</a:t>
            </a:r>
            <a:r>
              <a:rPr lang="en-US" b="1" dirty="0" err="1">
                <a:solidFill>
                  <a:srgbClr val="FF0000"/>
                </a:solidFill>
              </a:rPr>
              <a:t>ip</a:t>
            </a:r>
            <a:r>
              <a:rPr lang="en-US" b="1" dirty="0">
                <a:solidFill>
                  <a:srgbClr val="FF0000"/>
                </a:solidFill>
              </a:rPr>
              <a:t>. The * operator is used to give the value stored in the pointer </a:t>
            </a:r>
            <a:r>
              <a:rPr lang="en-US" b="1" dirty="0" err="1">
                <a:solidFill>
                  <a:srgbClr val="FF0000"/>
                </a:solidFill>
              </a:rPr>
              <a:t>ip</a:t>
            </a:r>
            <a:r>
              <a:rPr lang="en-US" b="1" dirty="0">
                <a:solidFill>
                  <a:srgbClr val="FF0000"/>
                </a:solidFill>
              </a:rPr>
              <a:t>, which is the value of the variable var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621138"/>
            <a:ext cx="6843936" cy="42372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65" y="4938972"/>
            <a:ext cx="4490202" cy="18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783" y="3669323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4" y="621138"/>
            <a:ext cx="6843936" cy="42372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420464" y="5419897"/>
            <a:ext cx="8190136" cy="131957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 the above example: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We have declared a pointer </a:t>
            </a:r>
            <a:r>
              <a:rPr lang="en-US" sz="2400" dirty="0" err="1"/>
              <a:t>ip</a:t>
            </a:r>
            <a:r>
              <a:rPr lang="en-US" sz="2400" dirty="0"/>
              <a:t> and a normal variable </a:t>
            </a:r>
            <a:r>
              <a:rPr lang="en-US" sz="2400" dirty="0" err="1"/>
              <a:t>var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86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8232</TotalTime>
  <Words>1400</Words>
  <Application>Microsoft Macintosh PowerPoint</Application>
  <PresentationFormat>On-screen Show (4:3)</PresentationFormat>
  <Paragraphs>213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Avenir Next</vt:lpstr>
      <vt:lpstr>AvenirNext-Regular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C Pointers</vt:lpstr>
      <vt:lpstr>Addresses in C Programming</vt:lpstr>
      <vt:lpstr>Addresses in C Programming</vt:lpstr>
      <vt:lpstr>What Are Pointers in C? </vt:lpstr>
      <vt:lpstr>How to Use Pointers?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NULL Pointers in C</vt:lpstr>
      <vt:lpstr>NULL Pointers in C</vt:lpstr>
      <vt:lpstr>Outline</vt:lpstr>
      <vt:lpstr>Pointer Arithmetic in C</vt:lpstr>
      <vt:lpstr>Incrementing a Pointer in C </vt:lpstr>
      <vt:lpstr>Decrementing a Pointer in C</vt:lpstr>
      <vt:lpstr>C Pointer Addition</vt:lpstr>
      <vt:lpstr>C Pointer Addition</vt:lpstr>
      <vt:lpstr>C Pointer Subtraction</vt:lpstr>
      <vt:lpstr>C Pointer Subtraction</vt:lpstr>
      <vt:lpstr>Illegal Arithmetic with Pointers</vt:lpstr>
      <vt:lpstr>Pointer Comparisons</vt:lpstr>
      <vt:lpstr>Practical Exercises</vt:lpstr>
      <vt:lpstr>Practical Exercises</vt:lpstr>
      <vt:lpstr>Practical Exercises</vt:lpstr>
      <vt:lpstr>Practical Exercises</vt:lpstr>
      <vt:lpstr>Practical Exercises</vt:lpstr>
      <vt:lpstr>Practical Exercises</vt:lpstr>
      <vt:lpstr>Practical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795</cp:revision>
  <cp:lastPrinted>2020-03-10T20:49:49Z</cp:lastPrinted>
  <dcterms:created xsi:type="dcterms:W3CDTF">2020-01-26T08:40:28Z</dcterms:created>
  <dcterms:modified xsi:type="dcterms:W3CDTF">2021-01-29T07:14:45Z</dcterms:modified>
</cp:coreProperties>
</file>