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1042" r:id="rId2"/>
    <p:sldId id="845" r:id="rId3"/>
    <p:sldId id="831" r:id="rId4"/>
    <p:sldId id="1044" r:id="rId5"/>
    <p:sldId id="1045" r:id="rId6"/>
    <p:sldId id="1046" r:id="rId7"/>
    <p:sldId id="1047" r:id="rId8"/>
    <p:sldId id="1048" r:id="rId9"/>
    <p:sldId id="1064" r:id="rId10"/>
    <p:sldId id="1050" r:id="rId11"/>
    <p:sldId id="986" r:id="rId12"/>
    <p:sldId id="1065" r:id="rId13"/>
    <p:sldId id="1053" r:id="rId14"/>
    <p:sldId id="1054" r:id="rId15"/>
    <p:sldId id="1055" r:id="rId16"/>
    <p:sldId id="1068" r:id="rId17"/>
    <p:sldId id="1058" r:id="rId18"/>
    <p:sldId id="1066" r:id="rId19"/>
    <p:sldId id="1060" r:id="rId20"/>
    <p:sldId id="1061" r:id="rId21"/>
    <p:sldId id="827" r:id="rId22"/>
    <p:sldId id="898" r:id="rId23"/>
    <p:sldId id="1041" r:id="rId24"/>
    <p:sldId id="1063" r:id="rId25"/>
    <p:sldId id="1062" r:id="rId26"/>
    <p:sldId id="1069" r:id="rId27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4"/>
    <a:srgbClr val="0414FF"/>
    <a:srgbClr val="FFFF99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0"/>
    <p:restoredTop sz="91190"/>
  </p:normalViewPr>
  <p:slideViewPr>
    <p:cSldViewPr snapToGrid="0" snapToObjects="1">
      <p:cViewPr varScale="1">
        <p:scale>
          <a:sx n="100" d="100"/>
          <a:sy n="100" d="100"/>
        </p:scale>
        <p:origin x="1552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Directives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Operators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Parameterized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Pre-defined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4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Directives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Operators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Parameterized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Pre-defined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4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Directives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Operators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Parameterized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Pre-defined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4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Directives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Pre-processor Operators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Parameterized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Pre-defined Macros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4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875986" y="-747226"/>
          <a:ext cx="5807396" cy="5807396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7762" y="331579"/>
          <a:ext cx="5561578" cy="66350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Directives</a:t>
          </a:r>
          <a:endParaRPr lang="en-US" sz="3400" b="0" u="none" kern="1200" dirty="0"/>
        </a:p>
      </dsp:txBody>
      <dsp:txXfrm>
        <a:off x="487762" y="331579"/>
        <a:ext cx="5561578" cy="663503"/>
      </dsp:txXfrm>
    </dsp:sp>
    <dsp:sp modelId="{485F26A9-AA94-4ADA-AC54-FB58E0E0ED28}">
      <dsp:nvSpPr>
        <dsp:cNvPr id="0" name=""/>
        <dsp:cNvSpPr/>
      </dsp:nvSpPr>
      <dsp:spPr>
        <a:xfrm>
          <a:off x="73073" y="248641"/>
          <a:ext cx="829379" cy="8293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8164" y="1327006"/>
          <a:ext cx="5181177" cy="66350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Pre-defined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1327006"/>
        <a:ext cx="5181177" cy="663503"/>
      </dsp:txXfrm>
    </dsp:sp>
    <dsp:sp modelId="{6E8EBA03-6BA2-4E70-A548-59B77127E6F5}">
      <dsp:nvSpPr>
        <dsp:cNvPr id="0" name=""/>
        <dsp:cNvSpPr/>
      </dsp:nvSpPr>
      <dsp:spPr>
        <a:xfrm>
          <a:off x="453475" y="1244068"/>
          <a:ext cx="829379" cy="82937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868164" y="2322434"/>
          <a:ext cx="5181177" cy="66350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Operators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2322434"/>
        <a:ext cx="5181177" cy="663503"/>
      </dsp:txXfrm>
    </dsp:sp>
    <dsp:sp modelId="{8DD82B1A-6DC4-454E-8BCA-A742186AC8C8}">
      <dsp:nvSpPr>
        <dsp:cNvPr id="0" name=""/>
        <dsp:cNvSpPr/>
      </dsp:nvSpPr>
      <dsp:spPr>
        <a:xfrm>
          <a:off x="453475" y="2239496"/>
          <a:ext cx="829379" cy="82937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487762" y="3317861"/>
          <a:ext cx="5561578" cy="66350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Parameterized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487762" y="3317861"/>
        <a:ext cx="5561578" cy="663503"/>
      </dsp:txXfrm>
    </dsp:sp>
    <dsp:sp modelId="{C6A23B2E-3ED2-814A-86C8-2A4A67FC60A2}">
      <dsp:nvSpPr>
        <dsp:cNvPr id="0" name=""/>
        <dsp:cNvSpPr/>
      </dsp:nvSpPr>
      <dsp:spPr>
        <a:xfrm>
          <a:off x="73073" y="3234923"/>
          <a:ext cx="829379" cy="829379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875986" y="-747226"/>
          <a:ext cx="5807396" cy="5807396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7762" y="331579"/>
          <a:ext cx="5561578" cy="66350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Directives</a:t>
          </a:r>
          <a:endParaRPr lang="en-US" sz="3400" b="0" u="none" kern="1200" dirty="0"/>
        </a:p>
      </dsp:txBody>
      <dsp:txXfrm>
        <a:off x="487762" y="331579"/>
        <a:ext cx="5561578" cy="663503"/>
      </dsp:txXfrm>
    </dsp:sp>
    <dsp:sp modelId="{485F26A9-AA94-4ADA-AC54-FB58E0E0ED28}">
      <dsp:nvSpPr>
        <dsp:cNvPr id="0" name=""/>
        <dsp:cNvSpPr/>
      </dsp:nvSpPr>
      <dsp:spPr>
        <a:xfrm>
          <a:off x="73073" y="248641"/>
          <a:ext cx="829379" cy="8293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8164" y="1327006"/>
          <a:ext cx="5181177" cy="66350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Pre-defined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1327006"/>
        <a:ext cx="5181177" cy="663503"/>
      </dsp:txXfrm>
    </dsp:sp>
    <dsp:sp modelId="{6E8EBA03-6BA2-4E70-A548-59B77127E6F5}">
      <dsp:nvSpPr>
        <dsp:cNvPr id="0" name=""/>
        <dsp:cNvSpPr/>
      </dsp:nvSpPr>
      <dsp:spPr>
        <a:xfrm>
          <a:off x="453475" y="1244068"/>
          <a:ext cx="829379" cy="82937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868164" y="2322434"/>
          <a:ext cx="5181177" cy="66350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Operators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2322434"/>
        <a:ext cx="5181177" cy="663503"/>
      </dsp:txXfrm>
    </dsp:sp>
    <dsp:sp modelId="{8DD82B1A-6DC4-454E-8BCA-A742186AC8C8}">
      <dsp:nvSpPr>
        <dsp:cNvPr id="0" name=""/>
        <dsp:cNvSpPr/>
      </dsp:nvSpPr>
      <dsp:spPr>
        <a:xfrm>
          <a:off x="453475" y="2239496"/>
          <a:ext cx="829379" cy="82937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487762" y="3317861"/>
          <a:ext cx="5561578" cy="66350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Parameterized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487762" y="3317861"/>
        <a:ext cx="5561578" cy="663503"/>
      </dsp:txXfrm>
    </dsp:sp>
    <dsp:sp modelId="{C6A23B2E-3ED2-814A-86C8-2A4A67FC60A2}">
      <dsp:nvSpPr>
        <dsp:cNvPr id="0" name=""/>
        <dsp:cNvSpPr/>
      </dsp:nvSpPr>
      <dsp:spPr>
        <a:xfrm>
          <a:off x="73073" y="3234923"/>
          <a:ext cx="829379" cy="829379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875986" y="-747226"/>
          <a:ext cx="5807396" cy="5807396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7762" y="331579"/>
          <a:ext cx="5561578" cy="66350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Directives</a:t>
          </a:r>
          <a:endParaRPr lang="en-US" sz="3400" b="0" u="none" kern="1200" dirty="0"/>
        </a:p>
      </dsp:txBody>
      <dsp:txXfrm>
        <a:off x="487762" y="331579"/>
        <a:ext cx="5561578" cy="663503"/>
      </dsp:txXfrm>
    </dsp:sp>
    <dsp:sp modelId="{485F26A9-AA94-4ADA-AC54-FB58E0E0ED28}">
      <dsp:nvSpPr>
        <dsp:cNvPr id="0" name=""/>
        <dsp:cNvSpPr/>
      </dsp:nvSpPr>
      <dsp:spPr>
        <a:xfrm>
          <a:off x="73073" y="248641"/>
          <a:ext cx="829379" cy="8293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8164" y="1327006"/>
          <a:ext cx="5181177" cy="66350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Pre-defined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1327006"/>
        <a:ext cx="5181177" cy="663503"/>
      </dsp:txXfrm>
    </dsp:sp>
    <dsp:sp modelId="{6E8EBA03-6BA2-4E70-A548-59B77127E6F5}">
      <dsp:nvSpPr>
        <dsp:cNvPr id="0" name=""/>
        <dsp:cNvSpPr/>
      </dsp:nvSpPr>
      <dsp:spPr>
        <a:xfrm>
          <a:off x="453475" y="1244068"/>
          <a:ext cx="829379" cy="82937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868164" y="2322434"/>
          <a:ext cx="5181177" cy="66350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Operators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2322434"/>
        <a:ext cx="5181177" cy="663503"/>
      </dsp:txXfrm>
    </dsp:sp>
    <dsp:sp modelId="{8DD82B1A-6DC4-454E-8BCA-A742186AC8C8}">
      <dsp:nvSpPr>
        <dsp:cNvPr id="0" name=""/>
        <dsp:cNvSpPr/>
      </dsp:nvSpPr>
      <dsp:spPr>
        <a:xfrm>
          <a:off x="453475" y="2239496"/>
          <a:ext cx="829379" cy="82937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487762" y="3317861"/>
          <a:ext cx="5561578" cy="66350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Parameterized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487762" y="3317861"/>
        <a:ext cx="5561578" cy="663503"/>
      </dsp:txXfrm>
    </dsp:sp>
    <dsp:sp modelId="{C6A23B2E-3ED2-814A-86C8-2A4A67FC60A2}">
      <dsp:nvSpPr>
        <dsp:cNvPr id="0" name=""/>
        <dsp:cNvSpPr/>
      </dsp:nvSpPr>
      <dsp:spPr>
        <a:xfrm>
          <a:off x="73073" y="3234923"/>
          <a:ext cx="829379" cy="829379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875986" y="-747226"/>
          <a:ext cx="5807396" cy="5807396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7762" y="331579"/>
          <a:ext cx="5561578" cy="66350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Directives</a:t>
          </a:r>
          <a:endParaRPr lang="en-US" sz="3400" b="0" u="none" kern="1200" dirty="0"/>
        </a:p>
      </dsp:txBody>
      <dsp:txXfrm>
        <a:off x="487762" y="331579"/>
        <a:ext cx="5561578" cy="663503"/>
      </dsp:txXfrm>
    </dsp:sp>
    <dsp:sp modelId="{485F26A9-AA94-4ADA-AC54-FB58E0E0ED28}">
      <dsp:nvSpPr>
        <dsp:cNvPr id="0" name=""/>
        <dsp:cNvSpPr/>
      </dsp:nvSpPr>
      <dsp:spPr>
        <a:xfrm>
          <a:off x="73073" y="248641"/>
          <a:ext cx="829379" cy="8293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68164" y="1327006"/>
          <a:ext cx="5181177" cy="66350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Pre-defined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1327006"/>
        <a:ext cx="5181177" cy="663503"/>
      </dsp:txXfrm>
    </dsp:sp>
    <dsp:sp modelId="{6E8EBA03-6BA2-4E70-A548-59B77127E6F5}">
      <dsp:nvSpPr>
        <dsp:cNvPr id="0" name=""/>
        <dsp:cNvSpPr/>
      </dsp:nvSpPr>
      <dsp:spPr>
        <a:xfrm>
          <a:off x="453475" y="1244068"/>
          <a:ext cx="829379" cy="82937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868164" y="2322434"/>
          <a:ext cx="5181177" cy="66350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Pre-processor Operators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868164" y="2322434"/>
        <a:ext cx="5181177" cy="663503"/>
      </dsp:txXfrm>
    </dsp:sp>
    <dsp:sp modelId="{8DD82B1A-6DC4-454E-8BCA-A742186AC8C8}">
      <dsp:nvSpPr>
        <dsp:cNvPr id="0" name=""/>
        <dsp:cNvSpPr/>
      </dsp:nvSpPr>
      <dsp:spPr>
        <a:xfrm>
          <a:off x="453475" y="2239496"/>
          <a:ext cx="829379" cy="82937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487762" y="3317861"/>
          <a:ext cx="5561578" cy="66350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65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u="none" kern="1200" dirty="0"/>
            <a:t>Parameterized Macros</a:t>
          </a:r>
          <a:endParaRPr lang="en-US" sz="3400" b="0" u="none" kern="1200" dirty="0">
            <a:solidFill>
              <a:schemeClr val="tx1"/>
            </a:solidFill>
            <a:latin typeface="+mn-lt"/>
          </a:endParaRPr>
        </a:p>
      </dsp:txBody>
      <dsp:txXfrm>
        <a:off x="487762" y="3317861"/>
        <a:ext cx="5561578" cy="663503"/>
      </dsp:txXfrm>
    </dsp:sp>
    <dsp:sp modelId="{C6A23B2E-3ED2-814A-86C8-2A4A67FC60A2}">
      <dsp:nvSpPr>
        <dsp:cNvPr id="0" name=""/>
        <dsp:cNvSpPr/>
      </dsp:nvSpPr>
      <dsp:spPr>
        <a:xfrm>
          <a:off x="73073" y="3234923"/>
          <a:ext cx="829379" cy="829379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54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49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386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933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051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32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7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3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03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72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5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698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00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0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78629" y="2914079"/>
            <a:ext cx="6174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Pre-processors and Macros </a:t>
            </a:r>
            <a:r>
              <a:rPr lang="en-US" sz="3600" b="1" dirty="0"/>
              <a:t>in 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19, Monday </a:t>
            </a:r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April 19, 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3E9E98-A1F7-2E4A-8E5E-658D0D0134C4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9F031-825A-3A4A-90BB-92C99BE14621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32718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Pre-defined Macros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GB" sz="2400" dirty="0"/>
              <a:t>ANSI C defines a number of macros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r>
              <a:rPr lang="en-GB" sz="2400" dirty="0"/>
              <a:t>The following table lists the pre-defined macros that can be used in C: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56808"/>
              </p:ext>
            </p:extLst>
          </p:nvPr>
        </p:nvGraphicFramePr>
        <p:xfrm>
          <a:off x="761999" y="3214132"/>
          <a:ext cx="7932549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__DATE__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The current date as a character literal in “MMM DD YYYY” format.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__TIME__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The current time as a character literal in “HH:MM:SS” format.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__FILE__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This contains the current filename as a string literal.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__LINE__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This contains the current line number as a decimal constant.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__STDC__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Defined as 1 when the compiler compiles with the ANSI standard.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082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Pre-defined Macros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20755"/>
            <a:ext cx="3950951" cy="317781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9267"/>
          <a:stretch/>
        </p:blipFill>
        <p:spPr>
          <a:xfrm>
            <a:off x="357052" y="5208262"/>
            <a:ext cx="3915689" cy="13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517770" y="1598460"/>
          <a:ext cx="6108460" cy="4312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8873" y="391659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Operators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pre-processor offers following operators to help you in creating macros: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Macro Continuation (\):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A macro usually must be contained on a single line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The macro continuation operator is used to continue a macro that is too long for a single line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06" y="4195581"/>
            <a:ext cx="5072350" cy="5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3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Operators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pre-processor offers following operators to help you in creating macros: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 err="1"/>
              <a:t>Stringize</a:t>
            </a:r>
            <a:r>
              <a:rPr lang="en-GB" sz="2400" dirty="0"/>
              <a:t> (#):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The </a:t>
            </a:r>
            <a:r>
              <a:rPr lang="en-GB" sz="2000" dirty="0" err="1"/>
              <a:t>stringize</a:t>
            </a:r>
            <a:r>
              <a:rPr lang="en-GB" sz="2000" dirty="0"/>
              <a:t> or number-sign operator (#) converts a macro parameter into a string constant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33" y="3766555"/>
            <a:ext cx="4932156" cy="23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72666"/>
          <a:stretch/>
        </p:blipFill>
        <p:spPr>
          <a:xfrm>
            <a:off x="1851833" y="6237703"/>
            <a:ext cx="4280298" cy="3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4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Operators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pre-processor offers following operators to help you in creating macros: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Token Pasting (##):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The token-pasting operator (##) permits two separate tokens in the macro definition to be joined into a single token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32999-FE06-D84C-817B-9DA6C6050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1" y="3802976"/>
            <a:ext cx="4397879" cy="257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267F2-9295-5743-A9E1-BE60929F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652" y="3981446"/>
            <a:ext cx="3065228" cy="13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7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Operators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pre-processor offers following operators to help you in creating macros: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Token Pasting (##):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The token-pasting operator (##) permits two separate tokens in the macro definition to be joined into a single token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1C5A6-7B94-C94C-B9B0-04E0933FA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0"/>
          <a:stretch/>
        </p:blipFill>
        <p:spPr>
          <a:xfrm>
            <a:off x="965191" y="3802974"/>
            <a:ext cx="4501754" cy="2368406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F341D-7C2E-C040-8316-4B2404EFC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869" y="3981444"/>
            <a:ext cx="3142531" cy="11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2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Operators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pre-processor offers following operators to help you in creating macros: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defined() Operator: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The defined operator is used to determine if a macro is defined using #define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54" y="3696237"/>
            <a:ext cx="4893004" cy="2598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73267"/>
          <a:stretch/>
        </p:blipFill>
        <p:spPr>
          <a:xfrm>
            <a:off x="1696754" y="6454506"/>
            <a:ext cx="3333480" cy="2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517770" y="1598460"/>
          <a:ext cx="6108460" cy="4312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8873" y="4934024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0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Parameterized Macros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One of the powerful functions of the CPP (C pre-processor) is the ability to simulate functions using parameterized macros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For example, we might have some code to square a number as follows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We can rewrite above code using a macro as follows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Macros with arguments must be defined using the #define directive before they can be used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The argument list is enclosed in parentheses and must immediately follow the macro name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Spaces are not allowed between macro name and open parenthesis 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54" y="2838087"/>
            <a:ext cx="1994713" cy="1066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846" y="4574745"/>
            <a:ext cx="3373974" cy="3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08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45909057"/>
              </p:ext>
            </p:extLst>
          </p:nvPr>
        </p:nvGraphicFramePr>
        <p:xfrm>
          <a:off x="1517770" y="1598460"/>
          <a:ext cx="6108460" cy="4312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8873" y="186885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Parameterized Macros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20755"/>
            <a:ext cx="5968659" cy="2513475"/>
          </a:xfrm>
          <a:prstGeom prst="rect">
            <a:avLst/>
          </a:prstGeom>
          <a:ln w="38100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88" y="4556723"/>
            <a:ext cx="3392893" cy="1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275"/>
            <a:ext cx="3950951" cy="317781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6"/>
            <a:ext cx="4932156" cy="2324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45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6590C-CAB9-8F46-8505-0BB6D64E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5"/>
            <a:ext cx="4627655" cy="270887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1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1130"/>
          <a:stretch/>
        </p:blipFill>
        <p:spPr>
          <a:xfrm>
            <a:off x="420463" y="1978876"/>
            <a:ext cx="4965069" cy="26121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888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6"/>
            <a:ext cx="5133670" cy="27266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3878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6: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0352E-EB83-964A-B1CF-0B14F1EA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68336"/>
            <a:ext cx="5968659" cy="25134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862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Directives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pre-processor is not part of the compiler, but is a separate step in the compilation process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In simplistic terms, C pre-processors are just text substitution tools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They instruct compiler to do required pre-processing before actual compilation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All pre-processor commands begin with a pound symbol (#)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Directives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Below a table of some C pre-processor directives: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1939"/>
              </p:ext>
            </p:extLst>
          </p:nvPr>
        </p:nvGraphicFramePr>
        <p:xfrm>
          <a:off x="761999" y="1924176"/>
          <a:ext cx="7932549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+mn-lt"/>
                          <a:ea typeface="Calibri" charset="0"/>
                        </a:rPr>
                        <a:t>Directive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#define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Substitutes a pre-processor macro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#include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Inserts a particular header from another file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undef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Undefines a pre-processor macro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ifdef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Returns true if this macro is defined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#ifndef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Returns true if this macro is not defined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#if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Tests if a compile time condition is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#else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The alternative for #if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elif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#else an #if in one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endif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Ends pre-processor conditional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Prints error message on stderr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#pragma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Issues special commands to the compiler, using a standardized method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214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Directives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following examples demonstrate the work of various directives: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79073"/>
            <a:ext cx="3590420" cy="3173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7" y="3073889"/>
            <a:ext cx="2847765" cy="701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27" y="4279895"/>
            <a:ext cx="3886151" cy="86712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47273" y="2253254"/>
            <a:ext cx="3825713" cy="2225755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8" lvl="1"/>
            <a:r>
              <a:rPr lang="en-GB" sz="2000" dirty="0"/>
              <a:t>In the above statement, the directive #define is used in the declaration and initialization of a constant. It tells the CPP to replace instances of the constant MAX_ARRAY_LENGTH with 20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498" y="2253254"/>
            <a:ext cx="3732508" cy="567438"/>
          </a:xfrm>
          <a:prstGeom prst="rect">
            <a:avLst/>
          </a:prstGeom>
          <a:solidFill>
            <a:srgbClr val="02FF04">
              <a:alpha val="17000"/>
            </a:srgbClr>
          </a:solidFill>
          <a:ln>
            <a:solidFill>
              <a:srgbClr val="02F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0006" y="2547353"/>
            <a:ext cx="737267" cy="0"/>
          </a:xfrm>
          <a:prstGeom prst="straightConnector1">
            <a:avLst/>
          </a:prstGeom>
          <a:ln>
            <a:solidFill>
              <a:srgbClr val="02F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27" y="5623926"/>
            <a:ext cx="4961680" cy="8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Directives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following examples demonstrate the work of various directives: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7" y="3073889"/>
            <a:ext cx="2847765" cy="701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7" y="4279895"/>
            <a:ext cx="3886151" cy="86712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47273" y="2253254"/>
            <a:ext cx="3825713" cy="3250079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8" lvl="1"/>
            <a:r>
              <a:rPr lang="en-GB" sz="2000" dirty="0"/>
              <a:t>The directive #include in the first line tells the CPP to get the header file </a:t>
            </a:r>
            <a:r>
              <a:rPr lang="en-GB" sz="2000" dirty="0" err="1"/>
              <a:t>stdio.h</a:t>
            </a:r>
            <a:r>
              <a:rPr lang="en-GB" sz="2000" dirty="0"/>
              <a:t> from System Libraries and add the text to the current source file </a:t>
            </a:r>
          </a:p>
          <a:p>
            <a:pPr marL="46038" lvl="1"/>
            <a:r>
              <a:rPr lang="en-GB" sz="2000" dirty="0"/>
              <a:t>The directive #include in the second line tells the CPP to get </a:t>
            </a:r>
            <a:r>
              <a:rPr lang="en-GB" sz="2000" dirty="0" err="1"/>
              <a:t>myheader.h</a:t>
            </a:r>
            <a:r>
              <a:rPr lang="en-GB" sz="2000" dirty="0"/>
              <a:t> from the local directory and add the content to the current source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498" y="3068264"/>
            <a:ext cx="3732508" cy="807998"/>
          </a:xfrm>
          <a:prstGeom prst="rect">
            <a:avLst/>
          </a:prstGeom>
          <a:solidFill>
            <a:srgbClr val="02FF04">
              <a:alpha val="17000"/>
            </a:srgbClr>
          </a:solidFill>
          <a:ln>
            <a:solidFill>
              <a:srgbClr val="02F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0006" y="3421997"/>
            <a:ext cx="737267" cy="0"/>
          </a:xfrm>
          <a:prstGeom prst="straightConnector1">
            <a:avLst/>
          </a:prstGeom>
          <a:ln>
            <a:solidFill>
              <a:srgbClr val="02F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379073"/>
            <a:ext cx="3590420" cy="3173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27" y="5623926"/>
            <a:ext cx="4961680" cy="8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87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Directives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following examples demonstrate the work of various directives: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7" y="3073889"/>
            <a:ext cx="2847765" cy="701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7" y="4279895"/>
            <a:ext cx="3886151" cy="86712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47273" y="4047067"/>
            <a:ext cx="3825713" cy="1456266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In the above code, the directive #</a:t>
            </a:r>
            <a:r>
              <a:rPr lang="en-GB" dirty="0" err="1"/>
              <a:t>ifndef</a:t>
            </a:r>
            <a:r>
              <a:rPr lang="en-GB" dirty="0"/>
              <a:t> tells the CPP (C pre-processor) to define MESSAGE only if MESSAGE isn't already 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498" y="4219729"/>
            <a:ext cx="3732508" cy="927293"/>
          </a:xfrm>
          <a:prstGeom prst="rect">
            <a:avLst/>
          </a:prstGeom>
          <a:solidFill>
            <a:srgbClr val="02FF04">
              <a:alpha val="17000"/>
            </a:srgbClr>
          </a:solidFill>
          <a:ln>
            <a:solidFill>
              <a:srgbClr val="02F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0006" y="4691996"/>
            <a:ext cx="737267" cy="0"/>
          </a:xfrm>
          <a:prstGeom prst="straightConnector1">
            <a:avLst/>
          </a:prstGeom>
          <a:ln>
            <a:solidFill>
              <a:srgbClr val="02F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379073"/>
            <a:ext cx="3590420" cy="3173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27" y="5623926"/>
            <a:ext cx="4961680" cy="8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Pre-processor Directives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following examples demonstrate the work of various directives: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79073"/>
            <a:ext cx="3807976" cy="33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7" y="3073889"/>
            <a:ext cx="2847765" cy="701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27" y="4279895"/>
            <a:ext cx="3886151" cy="86712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47273" y="4047067"/>
            <a:ext cx="3825713" cy="1456266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In the above code, the directive #</a:t>
            </a:r>
            <a:r>
              <a:rPr lang="en-GB" dirty="0" err="1"/>
              <a:t>ifdef</a:t>
            </a:r>
            <a:r>
              <a:rPr lang="en-GB" dirty="0"/>
              <a:t> tells the CPP (C pre-processor) to process the statements enclosed if DEBUG is defined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97262" y="5503334"/>
            <a:ext cx="7239" cy="557325"/>
          </a:xfrm>
          <a:prstGeom prst="straightConnector1">
            <a:avLst/>
          </a:prstGeom>
          <a:ln>
            <a:solidFill>
              <a:srgbClr val="02F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79073"/>
            <a:ext cx="3590420" cy="3173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27" y="5623926"/>
            <a:ext cx="4961680" cy="87981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7497" y="5597013"/>
            <a:ext cx="4907686" cy="927293"/>
          </a:xfrm>
          <a:prstGeom prst="rect">
            <a:avLst/>
          </a:prstGeom>
          <a:solidFill>
            <a:srgbClr val="02FF04">
              <a:alpha val="17000"/>
            </a:srgbClr>
          </a:solidFill>
          <a:ln>
            <a:solidFill>
              <a:srgbClr val="02F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685183" y="6060659"/>
            <a:ext cx="512079" cy="0"/>
          </a:xfrm>
          <a:prstGeom prst="line">
            <a:avLst/>
          </a:prstGeom>
          <a:ln>
            <a:solidFill>
              <a:srgbClr val="02F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446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517770" y="1598460"/>
          <a:ext cx="6108460" cy="4312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8873" y="2924921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9067</TotalTime>
  <Words>960</Words>
  <Application>Microsoft Macintosh PowerPoint</Application>
  <PresentationFormat>On-screen Show (4:3)</PresentationFormat>
  <Paragraphs>222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Pre-processor Directives</vt:lpstr>
      <vt:lpstr>Pre-processor Directives</vt:lpstr>
      <vt:lpstr>Pre-processor Directives</vt:lpstr>
      <vt:lpstr>Pre-processor Directives</vt:lpstr>
      <vt:lpstr>Pre-processor Directives</vt:lpstr>
      <vt:lpstr>Pre-processor Directives</vt:lpstr>
      <vt:lpstr>Outline</vt:lpstr>
      <vt:lpstr>Pre-defined Macros</vt:lpstr>
      <vt:lpstr>Pre-defined Macros</vt:lpstr>
      <vt:lpstr>Outline</vt:lpstr>
      <vt:lpstr>Pre-processor Operators</vt:lpstr>
      <vt:lpstr>Pre-processor Operators</vt:lpstr>
      <vt:lpstr>Pre-processor Operators</vt:lpstr>
      <vt:lpstr>Pre-processor Operators</vt:lpstr>
      <vt:lpstr>Pre-processor Operators</vt:lpstr>
      <vt:lpstr>Outline</vt:lpstr>
      <vt:lpstr>Parameterized Macros</vt:lpstr>
      <vt:lpstr>Parameterized Macros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915</cp:revision>
  <cp:lastPrinted>2020-05-26T23:16:33Z</cp:lastPrinted>
  <dcterms:created xsi:type="dcterms:W3CDTF">2020-01-26T08:40:28Z</dcterms:created>
  <dcterms:modified xsi:type="dcterms:W3CDTF">2021-01-29T07:20:12Z</dcterms:modified>
</cp:coreProperties>
</file>