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9" r:id="rId3"/>
    <p:sldId id="263" r:id="rId4"/>
    <p:sldId id="275" r:id="rId5"/>
    <p:sldId id="273" r:id="rId6"/>
    <p:sldId id="266" r:id="rId7"/>
    <p:sldId id="280" r:id="rId8"/>
    <p:sldId id="287" r:id="rId9"/>
    <p:sldId id="271" r:id="rId10"/>
    <p:sldId id="286" r:id="rId11"/>
  </p:sldIdLst>
  <p:sldSz cx="9144000" cy="5143500" type="screen16x9"/>
  <p:notesSz cx="6858000" cy="9144000"/>
  <p:embeddedFontLst>
    <p:embeddedFont>
      <p:font typeface="Arvo" panose="02000000000000000000" pitchFamily="2" charset="77"/>
      <p:regular r:id="rId13"/>
      <p:bold r:id="rId14"/>
      <p:italic r:id="rId15"/>
      <p:boldItalic r:id="rId16"/>
    </p:embeddedFont>
    <p:embeddedFont>
      <p:font typeface="Bodoni" pitchFamily="2" charset="0"/>
      <p:regular r:id="rId17"/>
      <p:bold r:id="rId18"/>
      <p:italic r:id="rId19"/>
      <p:boldItalic r:id="rId20"/>
    </p:embeddedFont>
    <p:embeddedFont>
      <p:font typeface="Ubuntu" panose="020B0504030602030204" pitchFamily="34" charset="0"/>
      <p:regular r:id="rId21"/>
      <p:bold r:id="rId22"/>
      <p:italic r:id="rId23"/>
      <p:boldItalic r:id="rId24"/>
    </p:embeddedFont>
    <p:embeddedFont>
      <p:font typeface="Ubuntu Light" panose="020B0304030602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043ECE-B41E-4D30-A738-A5FD2663DDC7}">
  <a:tblStyle styleId="{5E043ECE-B41E-4D30-A738-A5FD2663DD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303EA7-A00B-457C-BB02-2E748F3173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1"/>
    <p:restoredTop sz="94648"/>
  </p:normalViewPr>
  <p:slideViewPr>
    <p:cSldViewPr snapToGrid="0">
      <p:cViewPr varScale="1">
        <p:scale>
          <a:sx n="156" d="100"/>
          <a:sy n="156" d="100"/>
        </p:scale>
        <p:origin x="336" y="176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42eb61d9d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42eb61d9d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80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442eb61d9d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442eb61d9d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442eb61d9d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442eb61d9d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_AND_TWO_COLUMNS_2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2" r:id="rId7"/>
    <p:sldLayoutId id="2147483664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5709599" y="244800"/>
            <a:ext cx="3283201" cy="278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dirty="0"/>
            </a:br>
            <a:r>
              <a:rPr lang="es" dirty="0"/>
              <a:t>Project: 	         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Web Scrapping </a:t>
            </a:r>
            <a:br>
              <a:rPr lang="es" dirty="0"/>
            </a:br>
            <a:endParaRPr i="1" dirty="0"/>
          </a:p>
        </p:txBody>
      </p:sp>
      <p:sp>
        <p:nvSpPr>
          <p:cNvPr id="194" name="Google Shape;194;p32"/>
          <p:cNvSpPr txBox="1"/>
          <p:nvPr/>
        </p:nvSpPr>
        <p:spPr>
          <a:xfrm>
            <a:off x="5590222" y="3782896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Laetitia Moukouri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22/02/2021</a:t>
            </a:r>
            <a:endParaRPr sz="16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C1190-2EE0-504A-8E1D-81096357B040}"/>
              </a:ext>
            </a:extLst>
          </p:cNvPr>
          <p:cNvSpPr txBox="1"/>
          <p:nvPr/>
        </p:nvSpPr>
        <p:spPr>
          <a:xfrm>
            <a:off x="1442434" y="128144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D158E-1033-5442-BEF6-196213C7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" y="244801"/>
            <a:ext cx="5392799" cy="4397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2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62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62"/>
          <p:cNvSpPr txBox="1">
            <a:spLocks noGrp="1"/>
          </p:cNvSpPr>
          <p:nvPr>
            <p:ph type="body" idx="4294967295"/>
          </p:nvPr>
        </p:nvSpPr>
        <p:spPr>
          <a:xfrm>
            <a:off x="2705500" y="2953800"/>
            <a:ext cx="3790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 dirty="0">
                <a:solidFill>
                  <a:schemeClr val="dk1"/>
                </a:solidFill>
              </a:rPr>
              <a:t>Questions?</a:t>
            </a:r>
            <a:endParaRPr sz="1200" b="1" dirty="0">
              <a:solidFill>
                <a:schemeClr val="dk1"/>
              </a:solidFill>
            </a:endParaRPr>
          </a:p>
        </p:txBody>
      </p:sp>
      <p:cxnSp>
        <p:nvCxnSpPr>
          <p:cNvPr id="924" name="Google Shape;924;p62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5" name="Google Shape;925;p62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10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6" name="Google Shape;926;p62"/>
          <p:cNvSpPr txBox="1">
            <a:spLocks noGrp="1"/>
          </p:cNvSpPr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dirty="0"/>
              <a:t>T</a:t>
            </a:r>
            <a:r>
              <a:rPr lang="es" dirty="0"/>
              <a:t>hanks</a:t>
            </a:r>
            <a:r>
              <a:rPr lang="es" sz="3600" dirty="0"/>
              <a:t>!</a:t>
            </a:r>
            <a:endParaRPr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subTitle" idx="1"/>
          </p:nvPr>
        </p:nvSpPr>
        <p:spPr>
          <a:xfrm>
            <a:off x="614774" y="2564775"/>
            <a:ext cx="4143969" cy="178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hh </a:t>
            </a:r>
            <a:r>
              <a:rPr lang="es" sz="1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Indeed</a:t>
            </a:r>
            <a:r>
              <a:rPr lang="e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fr-FR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of the fun sites to visit or receive notifications from on job opportunities!</a:t>
            </a:r>
            <a:endParaRPr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7ED4C5-63D1-DB4B-96C8-F8B39C85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25" y="981021"/>
            <a:ext cx="3606012" cy="1114500"/>
          </a:xfrm>
        </p:spPr>
        <p:txBody>
          <a:bodyPr/>
          <a:lstStyle/>
          <a:p>
            <a:r>
              <a:rPr lang="en-US" dirty="0"/>
              <a:t>Website Idea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1B955-4026-5241-B66B-3CA88A8D0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32" y="0"/>
            <a:ext cx="4159526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body" idx="1"/>
          </p:nvPr>
        </p:nvSpPr>
        <p:spPr>
          <a:xfrm>
            <a:off x="3331836" y="1861816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Web Scrape 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Indeed</a:t>
            </a:r>
            <a:r>
              <a:rPr lang="es" dirty="0">
                <a:solidFill>
                  <a:schemeClr val="tx1"/>
                </a:solidFill>
              </a:rPr>
              <a:t> for Data Analyst, Scientist Jobs</a:t>
            </a:r>
            <a:br>
              <a:rPr lang="es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Analyze 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top hiring companies, 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salary ranges, 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companies to work for 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skills of interest</a:t>
            </a:r>
            <a:endParaRPr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0" y="2234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Project Idea</a:t>
            </a:r>
            <a:endParaRPr sz="2400"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pic>
        <p:nvPicPr>
          <p:cNvPr id="6" name="Google Shape;306;p45">
            <a:extLst>
              <a:ext uri="{FF2B5EF4-FFF2-40B4-BE49-F238E27FC236}">
                <a16:creationId xmlns:a16="http://schemas.microsoft.com/office/drawing/2014/main" id="{95CED262-C0A1-5C4A-851F-CD7F8DCC85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64001" y="1623227"/>
            <a:ext cx="3321897" cy="249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1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Process</a:t>
            </a:r>
            <a:endParaRPr dirty="0"/>
          </a:p>
        </p:txBody>
      </p:sp>
      <p:grpSp>
        <p:nvGrpSpPr>
          <p:cNvPr id="679" name="Google Shape;679;p51"/>
          <p:cNvGrpSpPr/>
          <p:nvPr/>
        </p:nvGrpSpPr>
        <p:grpSpPr>
          <a:xfrm>
            <a:off x="1907514" y="1611245"/>
            <a:ext cx="5328973" cy="2793092"/>
            <a:chOff x="1907514" y="1611245"/>
            <a:chExt cx="5328973" cy="2793092"/>
          </a:xfrm>
          <a:solidFill>
            <a:schemeClr val="accent2"/>
          </a:solidFill>
        </p:grpSpPr>
        <p:sp>
          <p:nvSpPr>
            <p:cNvPr id="680" name="Google Shape;680;p51"/>
            <p:cNvSpPr/>
            <p:nvPr/>
          </p:nvSpPr>
          <p:spPr>
            <a:xfrm>
              <a:off x="1907514" y="1611245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3974021" y="1611245"/>
              <a:ext cx="1101018" cy="1191534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2921990" y="3212803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5000161" y="3212803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040529" y="1611245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1976560" y="2983732"/>
              <a:ext cx="5259926" cy="48117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2284006" y="2909504"/>
              <a:ext cx="267557" cy="224852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3321575" y="2909732"/>
              <a:ext cx="267557" cy="224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4359144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5399513" y="2909732"/>
              <a:ext cx="264757" cy="224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474638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51"/>
          <p:cNvSpPr txBox="1">
            <a:spLocks noGrp="1"/>
          </p:cNvSpPr>
          <p:nvPr>
            <p:ph type="body" idx="4294967295"/>
          </p:nvPr>
        </p:nvSpPr>
        <p:spPr>
          <a:xfrm>
            <a:off x="1907525" y="1688913"/>
            <a:ext cx="1099500" cy="991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002060"/>
                </a:solidFill>
                <a:latin typeface="Ubuntu"/>
                <a:ea typeface="Ubuntu"/>
                <a:cs typeface="Ubuntu"/>
                <a:sym typeface="Ubuntu"/>
              </a:rPr>
              <a:t>1. Identify Website for scrapping and what data is needed</a:t>
            </a:r>
            <a:endParaRPr sz="1000" dirty="0">
              <a:solidFill>
                <a:srgbClr val="00206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4" name="Google Shape;694;p51"/>
          <p:cNvSpPr txBox="1">
            <a:spLocks noGrp="1"/>
          </p:cNvSpPr>
          <p:nvPr>
            <p:ph type="body" idx="4294967295"/>
          </p:nvPr>
        </p:nvSpPr>
        <p:spPr>
          <a:xfrm>
            <a:off x="3962475" y="1721776"/>
            <a:ext cx="1099500" cy="835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002060"/>
                </a:solidFill>
                <a:latin typeface="Ubuntu"/>
                <a:ea typeface="Ubuntu"/>
                <a:cs typeface="Ubuntu"/>
                <a:sym typeface="Ubuntu"/>
              </a:rPr>
              <a:t>3. Clean and normalize data as needed for analysis</a:t>
            </a:r>
            <a:endParaRPr sz="1000" dirty="0">
              <a:solidFill>
                <a:srgbClr val="00206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6" name="Google Shape;696;p51"/>
          <p:cNvSpPr txBox="1">
            <a:spLocks noGrp="1"/>
          </p:cNvSpPr>
          <p:nvPr>
            <p:ph type="body" idx="4294967295"/>
          </p:nvPr>
        </p:nvSpPr>
        <p:spPr>
          <a:xfrm>
            <a:off x="2942200" y="3437638"/>
            <a:ext cx="1057200" cy="86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002060"/>
                </a:solidFill>
                <a:latin typeface="Ubuntu"/>
                <a:ea typeface="Ubuntu"/>
                <a:cs typeface="Ubuntu"/>
                <a:sym typeface="Ubuntu"/>
              </a:rPr>
              <a:t>2. Scrape Website for data collection of predefined data</a:t>
            </a:r>
            <a:endParaRPr sz="1000" dirty="0">
              <a:solidFill>
                <a:srgbClr val="00206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8" name="Google Shape;698;p51"/>
          <p:cNvSpPr txBox="1">
            <a:spLocks noGrp="1"/>
          </p:cNvSpPr>
          <p:nvPr>
            <p:ph type="body" idx="4294967295"/>
          </p:nvPr>
        </p:nvSpPr>
        <p:spPr>
          <a:xfrm>
            <a:off x="4991100" y="3426981"/>
            <a:ext cx="1128300" cy="876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r>
              <a:rPr lang="es" sz="1000" dirty="0">
                <a:solidFill>
                  <a:srgbClr val="002060"/>
                </a:solidFill>
                <a:latin typeface="Ubuntu"/>
                <a:ea typeface="Ubuntu"/>
                <a:cs typeface="Ubuntu"/>
                <a:sym typeface="Ubuntu"/>
              </a:rPr>
              <a:t>. Save results to csv and MySQL database</a:t>
            </a:r>
            <a:br>
              <a:rPr lang="es" sz="10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0" name="Google Shape;700;p51"/>
          <p:cNvSpPr txBox="1"/>
          <p:nvPr/>
        </p:nvSpPr>
        <p:spPr>
          <a:xfrm>
            <a:off x="5951304" y="1870592"/>
            <a:ext cx="1282500" cy="55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002060"/>
                </a:solidFill>
                <a:latin typeface="Ubuntu"/>
                <a:ea typeface="Ubuntu"/>
                <a:cs typeface="Ubuntu"/>
                <a:sym typeface="Ubuntu"/>
              </a:rPr>
              <a:t>5. Analyse data in MySQL </a:t>
            </a:r>
            <a:br>
              <a:rPr lang="es" sz="1000" dirty="0">
                <a:solidFill>
                  <a:srgbClr val="002060"/>
                </a:solidFill>
                <a:latin typeface="Ubuntu"/>
                <a:ea typeface="Ubuntu"/>
                <a:cs typeface="Ubuntu"/>
                <a:sym typeface="Ubuntu"/>
              </a:rPr>
            </a:br>
            <a:endParaRPr sz="1000" dirty="0">
              <a:solidFill>
                <a:srgbClr val="00206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2" name="Google Shape;702;p5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4</a:t>
            </a:fld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49"/>
          <p:cNvGraphicFramePr/>
          <p:nvPr>
            <p:extLst>
              <p:ext uri="{D42A27DB-BD31-4B8C-83A1-F6EECF244321}">
                <p14:modId xmlns:p14="http://schemas.microsoft.com/office/powerpoint/2010/main" val="3609415416"/>
              </p:ext>
            </p:extLst>
          </p:nvPr>
        </p:nvGraphicFramePr>
        <p:xfrm>
          <a:off x="1068100" y="1677910"/>
          <a:ext cx="7047300" cy="2583230"/>
        </p:xfrm>
        <a:graphic>
          <a:graphicData uri="http://schemas.openxmlformats.org/drawingml/2006/table">
            <a:tbl>
              <a:tblPr>
                <a:noFill/>
                <a:tableStyleId>{5E043ECE-B41E-4D30-A738-A5FD2663DDC7}</a:tableStyleId>
              </a:tblPr>
              <a:tblGrid>
                <a:gridCol w="125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Average Salary Range</a:t>
                      </a:r>
                      <a:endParaRPr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(Euro)</a:t>
                      </a:r>
                      <a:endParaRPr sz="900"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Top Job Location</a:t>
                      </a:r>
                      <a:endParaRPr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(Ile-de-France)</a:t>
                      </a:r>
                      <a:endParaRPr sz="1200"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Companies to work for (Top Ratings)</a:t>
                      </a:r>
                      <a:endParaRPr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Data Analysts</a:t>
                      </a:r>
                      <a:endParaRPr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23000 - 42000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Paris(75)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Meritis, Velux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Data Scientists</a:t>
                      </a:r>
                      <a:endParaRPr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33000 - 44000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Paris(75)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Novencia, OCTO Technology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Data Managers</a:t>
                      </a:r>
                      <a:endParaRPr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40000 - 51000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Paris(75)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Hurryman, Morgan Philips Group</a:t>
                      </a:r>
                      <a:endParaRPr dirty="0"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1175275" y="569975"/>
            <a:ext cx="66303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… and results</a:t>
            </a:r>
            <a:endParaRPr b="1" dirty="0"/>
          </a:p>
        </p:txBody>
      </p:sp>
      <p:sp>
        <p:nvSpPr>
          <p:cNvPr id="356" name="Google Shape;356;p4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5</a:t>
            </a:fld>
            <a:endParaRPr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1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0" y="6894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Fun Times … I mean … Challenges</a:t>
            </a:r>
            <a:endParaRPr sz="2400" dirty="0"/>
          </a:p>
        </p:txBody>
      </p:sp>
      <p:cxnSp>
        <p:nvCxnSpPr>
          <p:cNvPr id="276" name="Google Shape;276;p42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42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ctrTitle" idx="2"/>
          </p:nvPr>
        </p:nvSpPr>
        <p:spPr>
          <a:xfrm>
            <a:off x="1075526" y="13019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Not a Bot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0" name="Google Shape;280;p42"/>
          <p:cNvSpPr txBox="1">
            <a:spLocks noGrp="1"/>
          </p:cNvSpPr>
          <p:nvPr>
            <p:ph type="subTitle" idx="1"/>
          </p:nvPr>
        </p:nvSpPr>
        <p:spPr>
          <a:xfrm>
            <a:off x="978665" y="2350683"/>
            <a:ext cx="2271000" cy="1133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tx1"/>
                </a:solidFill>
              </a:rPr>
              <a:t>While Python does not force you to use request headers, legitmizing your request is important.</a:t>
            </a:r>
          </a:p>
        </p:txBody>
      </p:sp>
      <p:sp>
        <p:nvSpPr>
          <p:cNvPr id="281" name="Google Shape;281;p42"/>
          <p:cNvSpPr txBox="1">
            <a:spLocks noGrp="1"/>
          </p:cNvSpPr>
          <p:nvPr>
            <p:ph type="ctrTitle" idx="3"/>
          </p:nvPr>
        </p:nvSpPr>
        <p:spPr>
          <a:xfrm>
            <a:off x="3406450" y="1740075"/>
            <a:ext cx="238262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Too many Requests so I am shut out huh!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2" name="Google Shape;282;p42"/>
          <p:cNvSpPr txBox="1">
            <a:spLocks noGrp="1"/>
          </p:cNvSpPr>
          <p:nvPr>
            <p:ph type="subTitle" idx="4"/>
          </p:nvPr>
        </p:nvSpPr>
        <p:spPr>
          <a:xfrm>
            <a:off x="3535954" y="2384775"/>
            <a:ext cx="2113500" cy="120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002060"/>
                </a:solidFill>
              </a:rPr>
              <a:t>Some websites allow so many requests at a time. So you may get locked out for a while.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83" name="Google Shape;283;p42"/>
          <p:cNvSpPr txBox="1">
            <a:spLocks noGrp="1"/>
          </p:cNvSpPr>
          <p:nvPr>
            <p:ph type="ctrTitle" idx="5"/>
          </p:nvPr>
        </p:nvSpPr>
        <p:spPr>
          <a:xfrm>
            <a:off x="5876996" y="13019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Tunnel Vision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8F7A3A-51ED-034C-8539-38B5250AC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02" y="3484408"/>
            <a:ext cx="1600491" cy="1063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159E64-51C4-8A41-8024-CF89E8FD5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557" y="2062425"/>
            <a:ext cx="2458101" cy="184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4" name="Google Shape;284;p42"/>
          <p:cNvSpPr txBox="1">
            <a:spLocks noGrp="1"/>
          </p:cNvSpPr>
          <p:nvPr>
            <p:ph type="subTitle" idx="6"/>
          </p:nvPr>
        </p:nvSpPr>
        <p:spPr>
          <a:xfrm>
            <a:off x="6084909" y="3184813"/>
            <a:ext cx="2336573" cy="73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bg1"/>
                </a:solidFill>
              </a:rPr>
              <a:t>Take a breather and come back to it if stuck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6"/>
          <p:cNvSpPr txBox="1">
            <a:spLocks noGrp="1"/>
          </p:cNvSpPr>
          <p:nvPr>
            <p:ph type="title" idx="4"/>
          </p:nvPr>
        </p:nvSpPr>
        <p:spPr>
          <a:xfrm>
            <a:off x="-466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Learnings</a:t>
            </a:r>
            <a:endParaRPr dirty="0"/>
          </a:p>
        </p:txBody>
      </p:sp>
      <p:sp>
        <p:nvSpPr>
          <p:cNvPr id="778" name="Google Shape;778;p5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779" name="Google Shape;779;p56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 Scrapping </a:t>
            </a:r>
            <a:endParaRPr dirty="0"/>
          </a:p>
        </p:txBody>
      </p:sp>
      <p:sp>
        <p:nvSpPr>
          <p:cNvPr id="781" name="Google Shape;781;p56"/>
          <p:cNvSpPr txBox="1">
            <a:spLocks noGrp="1"/>
          </p:cNvSpPr>
          <p:nvPr>
            <p:ph type="ctrTitle" idx="2"/>
          </p:nvPr>
        </p:nvSpPr>
        <p:spPr>
          <a:xfrm>
            <a:off x="4793885" y="2460686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import/export</a:t>
            </a:r>
            <a:endParaRPr dirty="0"/>
          </a:p>
        </p:txBody>
      </p:sp>
      <p:sp>
        <p:nvSpPr>
          <p:cNvPr id="8" name="Google Shape;779;p56">
            <a:extLst>
              <a:ext uri="{FF2B5EF4-FFF2-40B4-BE49-F238E27FC236}">
                <a16:creationId xmlns:a16="http://schemas.microsoft.com/office/drawing/2014/main" id="{C5CD89E9-B93C-5C4A-8308-71E8C11847EF}"/>
              </a:ext>
            </a:extLst>
          </p:cNvPr>
          <p:cNvSpPr txBox="1">
            <a:spLocks/>
          </p:cNvSpPr>
          <p:nvPr/>
        </p:nvSpPr>
        <p:spPr>
          <a:xfrm>
            <a:off x="1113228" y="27957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r-FR" dirty="0"/>
              <a:t>Data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9" name="Google Shape;779;p56">
            <a:extLst>
              <a:ext uri="{FF2B5EF4-FFF2-40B4-BE49-F238E27FC236}">
                <a16:creationId xmlns:a16="http://schemas.microsoft.com/office/drawing/2014/main" id="{F5B5E684-6D21-A246-8202-2A1102643882}"/>
              </a:ext>
            </a:extLst>
          </p:cNvPr>
          <p:cNvSpPr txBox="1">
            <a:spLocks/>
          </p:cNvSpPr>
          <p:nvPr/>
        </p:nvSpPr>
        <p:spPr>
          <a:xfrm>
            <a:off x="1113228" y="331272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r-FR" dirty="0"/>
              <a:t>Data </a:t>
            </a:r>
            <a:r>
              <a:rPr lang="fr-FR" dirty="0" err="1"/>
              <a:t>Normalization</a:t>
            </a:r>
            <a:endParaRPr lang="fr-FR" dirty="0"/>
          </a:p>
        </p:txBody>
      </p:sp>
      <p:sp>
        <p:nvSpPr>
          <p:cNvPr id="10" name="Google Shape;781;p56">
            <a:extLst>
              <a:ext uri="{FF2B5EF4-FFF2-40B4-BE49-F238E27FC236}">
                <a16:creationId xmlns:a16="http://schemas.microsoft.com/office/drawing/2014/main" id="{A3B03997-D4CA-6E4E-B4C4-218C200CA347}"/>
              </a:ext>
            </a:extLst>
          </p:cNvPr>
          <p:cNvSpPr txBox="1">
            <a:spLocks/>
          </p:cNvSpPr>
          <p:nvPr/>
        </p:nvSpPr>
        <p:spPr>
          <a:xfrm>
            <a:off x="4793885" y="3105386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r-FR" dirty="0"/>
              <a:t>MySQL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3"/>
          <p:cNvSpPr txBox="1">
            <a:spLocks noGrp="1"/>
          </p:cNvSpPr>
          <p:nvPr>
            <p:ph type="title"/>
          </p:nvPr>
        </p:nvSpPr>
        <p:spPr>
          <a:xfrm>
            <a:off x="2789300" y="596000"/>
            <a:ext cx="43243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If I were to start from Scratch</a:t>
            </a:r>
            <a:endParaRPr dirty="0"/>
          </a:p>
        </p:txBody>
      </p:sp>
      <p:sp>
        <p:nvSpPr>
          <p:cNvPr id="932" name="Google Shape;932;p63"/>
          <p:cNvSpPr txBox="1">
            <a:spLocks noGrp="1"/>
          </p:cNvSpPr>
          <p:nvPr>
            <p:ph type="body" idx="1"/>
          </p:nvPr>
        </p:nvSpPr>
        <p:spPr>
          <a:xfrm>
            <a:off x="803100" y="1290375"/>
            <a:ext cx="7537800" cy="31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Scrape </a:t>
            </a:r>
            <a:r>
              <a:rPr lang="en-US" dirty="0">
                <a:solidFill>
                  <a:srgbClr val="3559DC"/>
                </a:solidFill>
              </a:rPr>
              <a:t>other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job web sites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Get rid of job listings that are common to these websites and among </a:t>
            </a:r>
            <a:r>
              <a:rPr lang="en-US" dirty="0">
                <a:solidFill>
                  <a:srgbClr val="3559DC"/>
                </a:solidFill>
              </a:rPr>
              <a:t>data jobs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rgbClr val="3559DC"/>
                </a:solidFill>
              </a:rPr>
              <a:t>Output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general dataset with all the relevant data from the various job sites</a:t>
            </a:r>
          </a:p>
          <a:p>
            <a:pPr marL="285750" lvl="0" indent="-285750" algn="l">
              <a:spcBef>
                <a:spcPts val="600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addition to setting up a database on MySQL, send notifications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 </a:t>
            </a:r>
          </a:p>
        </p:txBody>
      </p:sp>
      <p:sp>
        <p:nvSpPr>
          <p:cNvPr id="933" name="Google Shape;933;p6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8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Improvements…</a:t>
            </a:r>
            <a:endParaRPr sz="2400" dirty="0"/>
          </a:p>
        </p:txBody>
      </p:sp>
      <p:sp>
        <p:nvSpPr>
          <p:cNvPr id="321" name="Google Shape;321;p4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322" name="Google Shape;322;p47"/>
          <p:cNvSpPr txBox="1"/>
          <p:nvPr/>
        </p:nvSpPr>
        <p:spPr>
          <a:xfrm>
            <a:off x="998300" y="2705600"/>
            <a:ext cx="2073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Refine objectives, be more flexible with the pathway</a:t>
            </a: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5615650" y="2046409"/>
            <a:ext cx="1748100" cy="38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Write it once, go over and improve the code</a:t>
            </a: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5546722" y="3540577"/>
            <a:ext cx="1839300" cy="26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dk2"/>
                </a:solidFill>
                <a:latin typeface="Ubuntu"/>
                <a:ea typeface="Ubuntu Light"/>
                <a:cs typeface="Ubuntu Light"/>
                <a:sym typeface="Ubuntu"/>
              </a:rPr>
              <a:t>Clean data to support the intended analysis</a:t>
            </a: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325" name="Google Shape;325;p47"/>
          <p:cNvGrpSpPr/>
          <p:nvPr/>
        </p:nvGrpSpPr>
        <p:grpSpPr>
          <a:xfrm>
            <a:off x="4132675" y="1951813"/>
            <a:ext cx="1356907" cy="1023304"/>
            <a:chOff x="4132675" y="1951813"/>
            <a:chExt cx="1356907" cy="1023304"/>
          </a:xfrm>
        </p:grpSpPr>
        <p:sp>
          <p:nvSpPr>
            <p:cNvPr id="326" name="Google Shape;326;p47"/>
            <p:cNvSpPr/>
            <p:nvPr/>
          </p:nvSpPr>
          <p:spPr>
            <a:xfrm>
              <a:off x="4188008" y="1952264"/>
              <a:ext cx="1243078" cy="1022852"/>
            </a:xfrm>
            <a:custGeom>
              <a:avLst/>
              <a:gdLst/>
              <a:ahLst/>
              <a:cxnLst/>
              <a:rect l="l" t="t" r="r" b="b"/>
              <a:pathLst>
                <a:path w="5504" h="4529" extrusionOk="0">
                  <a:moveTo>
                    <a:pt x="2759" y="1"/>
                  </a:moveTo>
                  <a:cubicBezTo>
                    <a:pt x="2058" y="1"/>
                    <a:pt x="1356" y="154"/>
                    <a:pt x="822" y="460"/>
                  </a:cubicBezTo>
                  <a:cubicBezTo>
                    <a:pt x="267" y="778"/>
                    <a:pt x="0" y="1203"/>
                    <a:pt x="22" y="1622"/>
                  </a:cubicBezTo>
                  <a:lnTo>
                    <a:pt x="22" y="2285"/>
                  </a:lnTo>
                  <a:cubicBezTo>
                    <a:pt x="22" y="2696"/>
                    <a:pt x="289" y="3100"/>
                    <a:pt x="822" y="3410"/>
                  </a:cubicBezTo>
                  <a:lnTo>
                    <a:pt x="2763" y="4528"/>
                  </a:lnTo>
                  <a:lnTo>
                    <a:pt x="4696" y="3410"/>
                  </a:lnTo>
                  <a:cubicBezTo>
                    <a:pt x="5236" y="3100"/>
                    <a:pt x="5503" y="2689"/>
                    <a:pt x="5496" y="2285"/>
                  </a:cubicBezTo>
                  <a:lnTo>
                    <a:pt x="5496" y="1578"/>
                  </a:lnTo>
                  <a:cubicBezTo>
                    <a:pt x="5496" y="1175"/>
                    <a:pt x="5229" y="771"/>
                    <a:pt x="4696" y="460"/>
                  </a:cubicBezTo>
                  <a:cubicBezTo>
                    <a:pt x="4162" y="154"/>
                    <a:pt x="3460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4811806" y="1951813"/>
              <a:ext cx="619281" cy="1023304"/>
            </a:xfrm>
            <a:custGeom>
              <a:avLst/>
              <a:gdLst/>
              <a:ahLst/>
              <a:cxnLst/>
              <a:rect l="l" t="t" r="r" b="b"/>
              <a:pathLst>
                <a:path w="2742" h="4531" extrusionOk="0">
                  <a:moveTo>
                    <a:pt x="1" y="1"/>
                  </a:moveTo>
                  <a:lnTo>
                    <a:pt x="1" y="4530"/>
                  </a:lnTo>
                  <a:lnTo>
                    <a:pt x="1934" y="3412"/>
                  </a:lnTo>
                  <a:cubicBezTo>
                    <a:pt x="2467" y="3102"/>
                    <a:pt x="2741" y="2698"/>
                    <a:pt x="2734" y="2287"/>
                  </a:cubicBezTo>
                  <a:lnTo>
                    <a:pt x="2734" y="1580"/>
                  </a:lnTo>
                  <a:cubicBezTo>
                    <a:pt x="2734" y="1177"/>
                    <a:pt x="2467" y="773"/>
                    <a:pt x="1934" y="462"/>
                  </a:cubicBezTo>
                  <a:cubicBezTo>
                    <a:pt x="1400" y="160"/>
                    <a:pt x="70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7"/>
            <p:cNvSpPr/>
            <p:nvPr/>
          </p:nvSpPr>
          <p:spPr>
            <a:xfrm>
              <a:off x="4132675" y="1952264"/>
              <a:ext cx="1356907" cy="861599"/>
            </a:xfrm>
            <a:custGeom>
              <a:avLst/>
              <a:gdLst/>
              <a:ahLst/>
              <a:cxnLst/>
              <a:rect l="l" t="t" r="r" b="b"/>
              <a:pathLst>
                <a:path w="6008" h="3815" extrusionOk="0">
                  <a:moveTo>
                    <a:pt x="3004" y="1"/>
                  </a:moveTo>
                  <a:cubicBezTo>
                    <a:pt x="2303" y="1"/>
                    <a:pt x="1601" y="154"/>
                    <a:pt x="1067" y="460"/>
                  </a:cubicBezTo>
                  <a:cubicBezTo>
                    <a:pt x="0" y="1081"/>
                    <a:pt x="0" y="2083"/>
                    <a:pt x="1067" y="2696"/>
                  </a:cubicBezTo>
                  <a:lnTo>
                    <a:pt x="3008" y="3814"/>
                  </a:lnTo>
                  <a:lnTo>
                    <a:pt x="4941" y="2696"/>
                  </a:lnTo>
                  <a:cubicBezTo>
                    <a:pt x="6008" y="2083"/>
                    <a:pt x="6008" y="1081"/>
                    <a:pt x="4941" y="460"/>
                  </a:cubicBezTo>
                  <a:cubicBezTo>
                    <a:pt x="4407" y="154"/>
                    <a:pt x="3705" y="1"/>
                    <a:pt x="3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4435539" y="2092062"/>
              <a:ext cx="751177" cy="433397"/>
            </a:xfrm>
            <a:custGeom>
              <a:avLst/>
              <a:gdLst/>
              <a:ahLst/>
              <a:cxnLst/>
              <a:rect l="l" t="t" r="r" b="b"/>
              <a:pathLst>
                <a:path w="3326" h="1919" extrusionOk="0">
                  <a:moveTo>
                    <a:pt x="1667" y="0"/>
                  </a:moveTo>
                  <a:cubicBezTo>
                    <a:pt x="743" y="0"/>
                    <a:pt x="1" y="433"/>
                    <a:pt x="1" y="959"/>
                  </a:cubicBezTo>
                  <a:cubicBezTo>
                    <a:pt x="1" y="1493"/>
                    <a:pt x="743" y="1919"/>
                    <a:pt x="1667" y="1919"/>
                  </a:cubicBezTo>
                  <a:cubicBezTo>
                    <a:pt x="2583" y="1919"/>
                    <a:pt x="3325" y="1493"/>
                    <a:pt x="3325" y="959"/>
                  </a:cubicBezTo>
                  <a:cubicBezTo>
                    <a:pt x="3325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7"/>
            <p:cNvSpPr/>
            <p:nvPr/>
          </p:nvSpPr>
          <p:spPr>
            <a:xfrm>
              <a:off x="4422440" y="2092062"/>
              <a:ext cx="777376" cy="246171"/>
            </a:xfrm>
            <a:custGeom>
              <a:avLst/>
              <a:gdLst/>
              <a:ahLst/>
              <a:cxnLst/>
              <a:rect l="l" t="t" r="r" b="b"/>
              <a:pathLst>
                <a:path w="3442" h="1090" extrusionOk="0">
                  <a:moveTo>
                    <a:pt x="1721" y="0"/>
                  </a:moveTo>
                  <a:cubicBezTo>
                    <a:pt x="1294" y="0"/>
                    <a:pt x="866" y="94"/>
                    <a:pt x="542" y="281"/>
                  </a:cubicBezTo>
                  <a:cubicBezTo>
                    <a:pt x="159" y="505"/>
                    <a:pt x="1" y="808"/>
                    <a:pt x="73" y="1089"/>
                  </a:cubicBezTo>
                  <a:cubicBezTo>
                    <a:pt x="123" y="894"/>
                    <a:pt x="282" y="707"/>
                    <a:pt x="542" y="548"/>
                  </a:cubicBezTo>
                  <a:cubicBezTo>
                    <a:pt x="866" y="361"/>
                    <a:pt x="1294" y="267"/>
                    <a:pt x="1721" y="267"/>
                  </a:cubicBezTo>
                  <a:cubicBezTo>
                    <a:pt x="2148" y="267"/>
                    <a:pt x="2576" y="361"/>
                    <a:pt x="2900" y="548"/>
                  </a:cubicBezTo>
                  <a:cubicBezTo>
                    <a:pt x="3160" y="707"/>
                    <a:pt x="3319" y="894"/>
                    <a:pt x="3369" y="1089"/>
                  </a:cubicBezTo>
                  <a:cubicBezTo>
                    <a:pt x="3441" y="801"/>
                    <a:pt x="3282" y="498"/>
                    <a:pt x="2900" y="281"/>
                  </a:cubicBezTo>
                  <a:cubicBezTo>
                    <a:pt x="2576" y="94"/>
                    <a:pt x="2148" y="0"/>
                    <a:pt x="1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47"/>
          <p:cNvGrpSpPr/>
          <p:nvPr/>
        </p:nvGrpSpPr>
        <p:grpSpPr>
          <a:xfrm>
            <a:off x="3098282" y="2621217"/>
            <a:ext cx="1554074" cy="875827"/>
            <a:chOff x="3098282" y="2621217"/>
            <a:chExt cx="1554074" cy="875827"/>
          </a:xfrm>
        </p:grpSpPr>
        <p:sp>
          <p:nvSpPr>
            <p:cNvPr id="332" name="Google Shape;332;p47"/>
            <p:cNvSpPr/>
            <p:nvPr/>
          </p:nvSpPr>
          <p:spPr>
            <a:xfrm>
              <a:off x="3158584" y="2621895"/>
              <a:ext cx="1493772" cy="875149"/>
            </a:xfrm>
            <a:custGeom>
              <a:avLst/>
              <a:gdLst/>
              <a:ahLst/>
              <a:cxnLst/>
              <a:rect l="l" t="t" r="r" b="b"/>
              <a:pathLst>
                <a:path w="6614" h="3875" extrusionOk="0">
                  <a:moveTo>
                    <a:pt x="2740" y="0"/>
                  </a:moveTo>
                  <a:cubicBezTo>
                    <a:pt x="2039" y="0"/>
                    <a:pt x="1338" y="153"/>
                    <a:pt x="801" y="460"/>
                  </a:cubicBezTo>
                  <a:cubicBezTo>
                    <a:pt x="274" y="770"/>
                    <a:pt x="0" y="1174"/>
                    <a:pt x="0" y="1578"/>
                  </a:cubicBezTo>
                  <a:lnTo>
                    <a:pt x="0" y="2292"/>
                  </a:lnTo>
                  <a:cubicBezTo>
                    <a:pt x="0" y="2696"/>
                    <a:pt x="274" y="3107"/>
                    <a:pt x="801" y="3410"/>
                  </a:cubicBezTo>
                  <a:cubicBezTo>
                    <a:pt x="1338" y="3720"/>
                    <a:pt x="2039" y="3875"/>
                    <a:pt x="2741" y="3875"/>
                  </a:cubicBezTo>
                  <a:cubicBezTo>
                    <a:pt x="3442" y="3875"/>
                    <a:pt x="4144" y="3720"/>
                    <a:pt x="4681" y="3410"/>
                  </a:cubicBezTo>
                  <a:lnTo>
                    <a:pt x="6614" y="2292"/>
                  </a:lnTo>
                  <a:lnTo>
                    <a:pt x="6614" y="1578"/>
                  </a:lnTo>
                  <a:lnTo>
                    <a:pt x="4674" y="460"/>
                  </a:lnTo>
                  <a:cubicBezTo>
                    <a:pt x="4140" y="153"/>
                    <a:pt x="3440" y="0"/>
                    <a:pt x="2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7"/>
            <p:cNvSpPr/>
            <p:nvPr/>
          </p:nvSpPr>
          <p:spPr>
            <a:xfrm>
              <a:off x="3098282" y="2621217"/>
              <a:ext cx="1554074" cy="714574"/>
            </a:xfrm>
            <a:custGeom>
              <a:avLst/>
              <a:gdLst/>
              <a:ahLst/>
              <a:cxnLst/>
              <a:rect l="l" t="t" r="r" b="b"/>
              <a:pathLst>
                <a:path w="6881" h="3164" extrusionOk="0">
                  <a:moveTo>
                    <a:pt x="3014" y="0"/>
                  </a:moveTo>
                  <a:cubicBezTo>
                    <a:pt x="2310" y="0"/>
                    <a:pt x="1606" y="155"/>
                    <a:pt x="1068" y="463"/>
                  </a:cubicBezTo>
                  <a:cubicBezTo>
                    <a:pt x="0" y="1076"/>
                    <a:pt x="0" y="2078"/>
                    <a:pt x="1068" y="2699"/>
                  </a:cubicBezTo>
                  <a:cubicBezTo>
                    <a:pt x="1605" y="3009"/>
                    <a:pt x="2306" y="3164"/>
                    <a:pt x="3007" y="3164"/>
                  </a:cubicBezTo>
                  <a:cubicBezTo>
                    <a:pt x="3707" y="3164"/>
                    <a:pt x="4407" y="3009"/>
                    <a:pt x="4941" y="2699"/>
                  </a:cubicBezTo>
                  <a:lnTo>
                    <a:pt x="6881" y="1581"/>
                  </a:lnTo>
                  <a:lnTo>
                    <a:pt x="4948" y="463"/>
                  </a:lnTo>
                  <a:cubicBezTo>
                    <a:pt x="4412" y="154"/>
                    <a:pt x="3713" y="0"/>
                    <a:pt x="3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3401146" y="2761467"/>
              <a:ext cx="751177" cy="435203"/>
            </a:xfrm>
            <a:custGeom>
              <a:avLst/>
              <a:gdLst/>
              <a:ahLst/>
              <a:cxnLst/>
              <a:rect l="l" t="t" r="r" b="b"/>
              <a:pathLst>
                <a:path w="3326" h="1927" extrusionOk="0">
                  <a:moveTo>
                    <a:pt x="1667" y="0"/>
                  </a:moveTo>
                  <a:cubicBezTo>
                    <a:pt x="744" y="0"/>
                    <a:pt x="1" y="433"/>
                    <a:pt x="1" y="960"/>
                  </a:cubicBezTo>
                  <a:cubicBezTo>
                    <a:pt x="1" y="1493"/>
                    <a:pt x="744" y="1926"/>
                    <a:pt x="1667" y="1926"/>
                  </a:cubicBezTo>
                  <a:cubicBezTo>
                    <a:pt x="2583" y="1926"/>
                    <a:pt x="3326" y="1493"/>
                    <a:pt x="3326" y="960"/>
                  </a:cubicBezTo>
                  <a:cubicBezTo>
                    <a:pt x="3326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7"/>
            <p:cNvSpPr/>
            <p:nvPr/>
          </p:nvSpPr>
          <p:spPr>
            <a:xfrm>
              <a:off x="3389854" y="2761467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2" y="505"/>
                    <a:pt x="0" y="808"/>
                    <a:pt x="72" y="1097"/>
                  </a:cubicBezTo>
                  <a:cubicBezTo>
                    <a:pt x="116" y="895"/>
                    <a:pt x="274" y="707"/>
                    <a:pt x="541" y="556"/>
                  </a:cubicBezTo>
                  <a:cubicBezTo>
                    <a:pt x="866" y="368"/>
                    <a:pt x="1291" y="275"/>
                    <a:pt x="1717" y="275"/>
                  </a:cubicBezTo>
                  <a:cubicBezTo>
                    <a:pt x="2142" y="275"/>
                    <a:pt x="2568" y="368"/>
                    <a:pt x="2892" y="556"/>
                  </a:cubicBezTo>
                  <a:cubicBezTo>
                    <a:pt x="3159" y="707"/>
                    <a:pt x="3311" y="895"/>
                    <a:pt x="3361" y="1097"/>
                  </a:cubicBezTo>
                  <a:cubicBezTo>
                    <a:pt x="3433" y="808"/>
                    <a:pt x="3275" y="498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47"/>
          <p:cNvGrpSpPr/>
          <p:nvPr/>
        </p:nvGrpSpPr>
        <p:grpSpPr>
          <a:xfrm>
            <a:off x="4126125" y="3140886"/>
            <a:ext cx="1360295" cy="1022852"/>
            <a:chOff x="4126125" y="3140886"/>
            <a:chExt cx="1360295" cy="1022852"/>
          </a:xfrm>
        </p:grpSpPr>
        <p:sp>
          <p:nvSpPr>
            <p:cNvPr id="337" name="Google Shape;337;p47"/>
            <p:cNvSpPr/>
            <p:nvPr/>
          </p:nvSpPr>
          <p:spPr>
            <a:xfrm>
              <a:off x="4186427" y="3140886"/>
              <a:ext cx="1238110" cy="1022852"/>
            </a:xfrm>
            <a:custGeom>
              <a:avLst/>
              <a:gdLst/>
              <a:ahLst/>
              <a:cxnLst/>
              <a:rect l="l" t="t" r="r" b="b"/>
              <a:pathLst>
                <a:path w="5482" h="4529" extrusionOk="0">
                  <a:moveTo>
                    <a:pt x="2741" y="1"/>
                  </a:moveTo>
                  <a:lnTo>
                    <a:pt x="808" y="1119"/>
                  </a:lnTo>
                  <a:cubicBezTo>
                    <a:pt x="267" y="1429"/>
                    <a:pt x="0" y="1833"/>
                    <a:pt x="0" y="2237"/>
                  </a:cubicBezTo>
                  <a:lnTo>
                    <a:pt x="0" y="2951"/>
                  </a:lnTo>
                  <a:cubicBezTo>
                    <a:pt x="0" y="3355"/>
                    <a:pt x="274" y="3759"/>
                    <a:pt x="808" y="4069"/>
                  </a:cubicBezTo>
                  <a:cubicBezTo>
                    <a:pt x="1342" y="4375"/>
                    <a:pt x="2041" y="4529"/>
                    <a:pt x="2742" y="4529"/>
                  </a:cubicBezTo>
                  <a:cubicBezTo>
                    <a:pt x="3442" y="4529"/>
                    <a:pt x="4144" y="4375"/>
                    <a:pt x="4681" y="4069"/>
                  </a:cubicBezTo>
                  <a:cubicBezTo>
                    <a:pt x="5215" y="3759"/>
                    <a:pt x="5481" y="3355"/>
                    <a:pt x="5481" y="2951"/>
                  </a:cubicBezTo>
                  <a:lnTo>
                    <a:pt x="5481" y="2165"/>
                  </a:lnTo>
                  <a:lnTo>
                    <a:pt x="5474" y="2165"/>
                  </a:lnTo>
                  <a:cubicBezTo>
                    <a:pt x="5445" y="1782"/>
                    <a:pt x="5179" y="1407"/>
                    <a:pt x="4681" y="1119"/>
                  </a:cubicBezTo>
                  <a:lnTo>
                    <a:pt x="27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7"/>
            <p:cNvSpPr/>
            <p:nvPr/>
          </p:nvSpPr>
          <p:spPr>
            <a:xfrm>
              <a:off x="4126125" y="3140886"/>
              <a:ext cx="1360295" cy="861599"/>
            </a:xfrm>
            <a:custGeom>
              <a:avLst/>
              <a:gdLst/>
              <a:ahLst/>
              <a:cxnLst/>
              <a:rect l="l" t="t" r="r" b="b"/>
              <a:pathLst>
                <a:path w="6023" h="3815" extrusionOk="0">
                  <a:moveTo>
                    <a:pt x="3015" y="1"/>
                  </a:moveTo>
                  <a:lnTo>
                    <a:pt x="1075" y="1119"/>
                  </a:lnTo>
                  <a:cubicBezTo>
                    <a:pt x="0" y="1732"/>
                    <a:pt x="0" y="2734"/>
                    <a:pt x="1075" y="3355"/>
                  </a:cubicBezTo>
                  <a:cubicBezTo>
                    <a:pt x="1609" y="3661"/>
                    <a:pt x="2308" y="3815"/>
                    <a:pt x="3009" y="3815"/>
                  </a:cubicBezTo>
                  <a:cubicBezTo>
                    <a:pt x="3709" y="3815"/>
                    <a:pt x="4411" y="3661"/>
                    <a:pt x="4948" y="3355"/>
                  </a:cubicBezTo>
                  <a:cubicBezTo>
                    <a:pt x="6023" y="2734"/>
                    <a:pt x="6015" y="1732"/>
                    <a:pt x="4948" y="1119"/>
                  </a:cubicBezTo>
                  <a:lnTo>
                    <a:pt x="3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7"/>
            <p:cNvSpPr/>
            <p:nvPr/>
          </p:nvSpPr>
          <p:spPr>
            <a:xfrm>
              <a:off x="4393306" y="3427710"/>
              <a:ext cx="824353" cy="435203"/>
            </a:xfrm>
            <a:custGeom>
              <a:avLst/>
              <a:gdLst/>
              <a:ahLst/>
              <a:cxnLst/>
              <a:rect l="l" t="t" r="r" b="b"/>
              <a:pathLst>
                <a:path w="3650" h="1927" extrusionOk="0">
                  <a:moveTo>
                    <a:pt x="1825" y="0"/>
                  </a:moveTo>
                  <a:cubicBezTo>
                    <a:pt x="1399" y="0"/>
                    <a:pt x="974" y="94"/>
                    <a:pt x="649" y="282"/>
                  </a:cubicBezTo>
                  <a:cubicBezTo>
                    <a:pt x="0" y="664"/>
                    <a:pt x="0" y="1270"/>
                    <a:pt x="649" y="1645"/>
                  </a:cubicBezTo>
                  <a:cubicBezTo>
                    <a:pt x="974" y="1832"/>
                    <a:pt x="1399" y="1926"/>
                    <a:pt x="1825" y="1926"/>
                  </a:cubicBezTo>
                  <a:cubicBezTo>
                    <a:pt x="2250" y="1926"/>
                    <a:pt x="2676" y="1832"/>
                    <a:pt x="3000" y="1645"/>
                  </a:cubicBezTo>
                  <a:cubicBezTo>
                    <a:pt x="3649" y="1270"/>
                    <a:pt x="3649" y="657"/>
                    <a:pt x="3000" y="282"/>
                  </a:cubicBezTo>
                  <a:cubicBezTo>
                    <a:pt x="2676" y="94"/>
                    <a:pt x="2250" y="0"/>
                    <a:pt x="1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7"/>
            <p:cNvSpPr/>
            <p:nvPr/>
          </p:nvSpPr>
          <p:spPr>
            <a:xfrm>
              <a:off x="4417697" y="3427710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9" y="505"/>
                    <a:pt x="0" y="808"/>
                    <a:pt x="72" y="1097"/>
                  </a:cubicBezTo>
                  <a:cubicBezTo>
                    <a:pt x="123" y="902"/>
                    <a:pt x="274" y="707"/>
                    <a:pt x="541" y="556"/>
                  </a:cubicBezTo>
                  <a:cubicBezTo>
                    <a:pt x="866" y="368"/>
                    <a:pt x="1291" y="274"/>
                    <a:pt x="1717" y="274"/>
                  </a:cubicBezTo>
                  <a:cubicBezTo>
                    <a:pt x="2142" y="274"/>
                    <a:pt x="2568" y="368"/>
                    <a:pt x="2892" y="556"/>
                  </a:cubicBezTo>
                  <a:cubicBezTo>
                    <a:pt x="3159" y="707"/>
                    <a:pt x="3318" y="902"/>
                    <a:pt x="3361" y="1097"/>
                  </a:cubicBezTo>
                  <a:cubicBezTo>
                    <a:pt x="3433" y="808"/>
                    <a:pt x="3282" y="505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8DD74D-0890-EC4E-A5A4-8E6CF76DD564}">
  <we:reference id="wa104178141" version="4.3.3.0" store="en-US" storeType="OMEX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348</Words>
  <Application>Microsoft Macintosh PowerPoint</Application>
  <PresentationFormat>On-screen Show (16:9)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Wingdings</vt:lpstr>
      <vt:lpstr>Ubuntu Light</vt:lpstr>
      <vt:lpstr>Ubuntu</vt:lpstr>
      <vt:lpstr>Bodoni</vt:lpstr>
      <vt:lpstr>Arvo</vt:lpstr>
      <vt:lpstr>Minimal Charm</vt:lpstr>
      <vt:lpstr> Project:           Web Scrapping  </vt:lpstr>
      <vt:lpstr>Website Idea</vt:lpstr>
      <vt:lpstr>Project Idea</vt:lpstr>
      <vt:lpstr>Process</vt:lpstr>
      <vt:lpstr>… and results</vt:lpstr>
      <vt:lpstr>Fun Times … I mean … Challenges</vt:lpstr>
      <vt:lpstr>Learnings</vt:lpstr>
      <vt:lpstr>If I were to start from Scratch</vt:lpstr>
      <vt:lpstr>Improvements…</vt:lpstr>
      <vt:lpstr>Thanks!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Web Scrapping </dc:title>
  <cp:lastModifiedBy>Microsoft Office User</cp:lastModifiedBy>
  <cp:revision>18</cp:revision>
  <dcterms:modified xsi:type="dcterms:W3CDTF">2021-02-22T15:48:09Z</dcterms:modified>
</cp:coreProperties>
</file>