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932b4a6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b932b4a6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b932b4a6c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932b4a6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b932b4a6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b932b4a6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932b4a6c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b932b4a6c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b932b4a6c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932b4a6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b932b4a6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b932b4a6c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932b4a6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b932b4a6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b932b4a6c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932b4a6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b932b4a6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b932b4a6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932b4a6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b932b4a6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b932b4a6c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932b4a6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b932b4a6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b932b4a6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932b4a6c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b932b4a6c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b932b4a6c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932b4a6c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b932b4a6c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b932b4a6c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eb4bd9b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beb4bd9b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3beb4bd9b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932b4a6c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b932b4a6c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b932b4a6c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932b4a6c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b932b4a6c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b932b4a6c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b2c9264d4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b2c9264d4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3b2c9264d4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932b4a6c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b932b4a6c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b932b4a6c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932b4a6c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b932b4a6c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b932b4a6c_1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932b4a6c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b932b4a6c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500"/>
              <a:t>SET SQL_SAFE_UPDATES = 0; </a:t>
            </a:r>
            <a:endParaRPr sz="1500"/>
          </a:p>
        </p:txBody>
      </p:sp>
      <p:sp>
        <p:nvSpPr>
          <p:cNvPr id="316" name="Google Shape;316;g1b932b4a6c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b932b4a6c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b932b4a6c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b932b4a6c_1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932b4a6c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b932b4a6c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b932b4a6c_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932b4a6c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b932b4a6c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b932b4a6c_1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932b4a6c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b932b4a6c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b932b4a6c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2c9264d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3b2c9264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3b2c9264d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932b4a6c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b932b4a6c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b932b4a6c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932b4a6c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b932b4a6c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b932b4a6c_1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932b4a6c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b932b4a6c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b932b4a6c_1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b2c9264d4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b2c9264d4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3b2c9264d4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932b4a6c_1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b932b4a6c_1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b932b4a6c_1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932b4a6c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b932b4a6c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b932b4a6c_1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b932b4a6c_1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b932b4a6c_1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1b932b4a6c_1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932b4a6c_1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b932b4a6c_1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1b932b4a6c_1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b2c9264d4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b2c9264d4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3b2c9264d4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932b4a6c_1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b932b4a6c_1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1b932b4a6c_1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932b4a6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b932b4a6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b932b4a6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932b4a6c_1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b932b4a6c_1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1b932b4a6c_1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932b4a6c_1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b932b4a6c_1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b932b4a6c_1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b932b4a6c_1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b932b4a6c_1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b932b4a6c_1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b932b4a6c_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b932b4a6c_1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b932b4a6c_1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b932b4a6c_1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b932b4a6c_1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b932b4a6c_1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932b4a6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b932b4a6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b932b4a6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932b4a6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b932b4a6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b932b4a6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932b4a6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b932b4a6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b932b4a6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932b4a6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b932b4a6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b932b4a6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932b4a6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b932b4a6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b932b4a6c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s-Latn-B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bs-Latn-BA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ejan@bildbosnia.org" TargetMode="External"/><Relationship Id="rId4" Type="http://schemas.openxmlformats.org/officeDocument/2006/relationships/hyperlink" Target="http://www.mozemo.ba/d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TSI 2022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33829" y="4385732"/>
            <a:ext cx="108264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bs-Latn-BA" sz="4400"/>
              <a:t>LEKCIJA 1: </a:t>
            </a:r>
            <a:r>
              <a:rPr lang="bs-Latn-BA" sz="4400"/>
              <a:t>RDBMS &amp; SQL</a:t>
            </a:r>
            <a:endParaRPr sz="4400"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RELACIONE 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descr="Screenshot at 2017-01-17 11-22-30.png"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25" y="115313"/>
            <a:ext cx="10804750" cy="66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RELACIONE 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Bitna razlika: DB != (R)DBMS.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Baza podataka (DB): podaci + pravila.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(R)DBMS: software koji nam omogucava kreiranja i management baza. 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MySQL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Open source RDBMS koji cemo da koristimo.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Medju najpopularnijim RDBMBSovima danasnjice.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MySQL Workbench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SQL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SQL - Structured Query Language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SQL koristimo da opisemo sta zelimo, (R)DBMS odradi sve ostalo.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SQL nam omogucava (S)CRUD operacije u nasim aplikacijama. 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SQL CRUD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 - search - ne postoji poseban clause za search.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>
                <a:solidFill>
                  <a:srgbClr val="F1C232"/>
                </a:solidFill>
              </a:rPr>
              <a:t>C</a:t>
            </a:r>
            <a:r>
              <a:rPr lang="bs-Latn-BA" sz="3200"/>
              <a:t> reate				(INSERT)</a:t>
            </a:r>
            <a:br>
              <a:rPr lang="bs-Latn-BA" sz="3200"/>
            </a:br>
            <a:r>
              <a:rPr lang="bs-Latn-BA" sz="3200">
                <a:solidFill>
                  <a:srgbClr val="FFD966"/>
                </a:solidFill>
              </a:rPr>
              <a:t>R</a:t>
            </a:r>
            <a:r>
              <a:rPr lang="bs-Latn-BA" sz="3200"/>
              <a:t> read				(SELECT)</a:t>
            </a:r>
            <a:br>
              <a:rPr lang="bs-Latn-BA" sz="3200"/>
            </a:br>
            <a:r>
              <a:rPr lang="bs-Latn-BA" sz="3200">
                <a:solidFill>
                  <a:srgbClr val="FFD966"/>
                </a:solidFill>
              </a:rPr>
              <a:t>U</a:t>
            </a:r>
            <a:r>
              <a:rPr lang="bs-Latn-BA" sz="3200"/>
              <a:t> pdate				(UPDATE)</a:t>
            </a:r>
            <a:br>
              <a:rPr lang="bs-Latn-BA" sz="3200"/>
            </a:br>
            <a:r>
              <a:rPr lang="bs-Latn-BA" sz="3200">
                <a:solidFill>
                  <a:srgbClr val="F1C232"/>
                </a:solidFill>
              </a:rPr>
              <a:t>D</a:t>
            </a:r>
            <a:r>
              <a:rPr lang="bs-Latn-BA" sz="3200"/>
              <a:t> delete			(DELETE)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SQL PODJELA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SQL podijeljen na 2 kategorije: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914400" marR="0" rtl="0" algn="l"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DML (Data Manipulation Language)</a:t>
            </a:r>
            <a:endParaRPr sz="3200"/>
          </a:p>
          <a:p>
            <a:pPr indent="-431800" lvl="0" marL="9144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DDL (Data Definition Language)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Fancy nacin da kategorisemo razne SQL izjave. 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6500"/>
              <a:t>DATA MANIPULATION LANGUAGE</a:t>
            </a:r>
            <a:endParaRPr b="0" i="0" sz="6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Omogucava nam pristup i manipulaciju podacima u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postojecim bazama.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DELETE, INSERT, MERGE, SELECT, UPDATE...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DATA DEFINITION LANGUAGE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Omogucava nam kreiranje podataka u bazama, kao i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samih baza.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CREATE, ALTER, DROP ....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CREATE DATABASE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DATABASE dbName;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SCHEMA schemaName;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CREATE TABLE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TABLE students (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	id INTEGER,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	name TEXT,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	lastName TEXT,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	email TEXT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KONTAKT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25700" y="2174700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bs-Latn-BA" sz="3000"/>
              <a:t>Dejan Radeljic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 u="sng">
                <a:solidFill>
                  <a:schemeClr val="hlink"/>
                </a:solidFill>
                <a:hlinkClick r:id="rId3"/>
              </a:rPr>
              <a:t>dejan@bildbosnia.org</a:t>
            </a:r>
            <a:endParaRPr sz="6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/>
              <a:t>Materijali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 u="sng">
                <a:solidFill>
                  <a:schemeClr val="hlink"/>
                </a:solidFill>
                <a:hlinkClick r:id="rId4"/>
              </a:rPr>
              <a:t>www.mozemo.ba/db</a:t>
            </a:r>
            <a:endParaRPr sz="6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INSERT INTO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/>
              <a:t>INSERT INTO students VALUES (1, 'dejan', 'radeljic</a:t>
            </a:r>
            <a:r>
              <a:rPr lang="bs-Latn-BA" sz="3000"/>
              <a:t>'</a:t>
            </a:r>
            <a:r>
              <a:rPr lang="bs-Latn-BA" sz="3000"/>
              <a:t>, 'dejan@bildbosnia.org');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/>
              <a:t>INSERT INTO students VALUES (2, 'user', 'name', 'user@name.com');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/>
              <a:t>INSERT INTO students VALUES (3, 'another', 'one', 'another@one.com');</a:t>
            </a:r>
            <a:endParaRPr sz="30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000"/>
              <a:t>SELECT * FROM students;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INSERT INTO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students (name, lastName) VALUES ('johnny', 'boy');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NULL - no value here 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7200"/>
              <a:t>ZADATAK</a:t>
            </a:r>
            <a:endParaRPr sz="7200"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685800" y="2142075"/>
            <a:ext cx="11506200" cy="3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/>
              <a:t>Kreirati novu bazu podataka, novu tabelu te ispuniti istu nekim podacima.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bs-Latn-BA" sz="3200"/>
              <a:t>Ime baze, ime tabele, podaci u tabeli - po zelji. 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INSERT INTO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CREATE TABLE info (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id INTEGER,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name TEXT,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email TEXT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200"/>
              <a:t>INSERT INTO info VALUES (5, 'user', 'user@name.com');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INSERT INTO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test (A, B, C) SELECT id, name, email FROM info;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test;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DELETE FROM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 WHERE id = 1;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DELETE FROM students WHERE id = 1;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students;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NULL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 WHERE id = NULL;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 WHERE id IS NULL;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 WHERE id IS NOT NULL;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students (id, name, lastName) VALUES (0 , NULL, '');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students;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NOT </a:t>
            </a:r>
            <a:r>
              <a:rPr lang="bs-Latn-BA" sz="7200"/>
              <a:t>NULL CONSTRAINT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TABLE notNULL (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 INTEGER NOT NULL,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 TEXT NOT NULL,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 TEXT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notNULL VALUES (1, 'this', 'that');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NOT NULL CONSTRAINT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134750" y="2239650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notNULL;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</a:t>
            </a:r>
            <a:r>
              <a:rPr lang="bs-Latn-BA" sz="3200"/>
              <a:t>INTO </a:t>
            </a:r>
            <a:r>
              <a:rPr lang="bs-Latn-BA" sz="3200"/>
              <a:t>notNULL (b, c) VALUES ('other', 'other');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DROP TABLE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DROP TABLE notNULL;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DROP TABLE IF EXISTS notNULL;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descr="exploits_of_a_mom.png"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88" y="3909705"/>
            <a:ext cx="8646025" cy="2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25700" y="2174700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6000"/>
              <a:t>Sta su to baze podataka i koji problem nam rjesavaju?</a:t>
            </a:r>
            <a:endParaRPr sz="60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DEFAULT CONSTRAINT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TABLE notNULL (</a:t>
            </a:r>
            <a:endParaRPr sz="32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 INTEGER NOT NULL DEFAULT 9,</a:t>
            </a:r>
            <a:endParaRPr sz="32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 TEXT NOT NULL,</a:t>
            </a:r>
            <a:endParaRPr sz="32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 TEXT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notNULL (b, c) VALUES ('SUCH', 'SQL');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UNIQUE CONSTRAINT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DROP TABLE IF EXISTS </a:t>
            </a:r>
            <a:r>
              <a:rPr lang="bs-Latn-BA" sz="3200"/>
              <a:t>test</a:t>
            </a:r>
            <a:r>
              <a:rPr lang="bs-Latn-BA" sz="3200"/>
              <a:t>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TABLE test (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 TEXT,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 TEXT,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 INT UNIQUE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test (a, b, c) VALUES ('SUCH', 'SQL', 9);      					x2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UNIQUE CONSTRAINT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test (a, b, c) VALUES ('SUCH', 'SQL', NULL);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test (a, b, c) VALUES ('SUCH', 'SQL', NULL);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test;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7200"/>
              <a:t>ZADATAK</a:t>
            </a:r>
            <a:endParaRPr sz="7200"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685800" y="2142075"/>
            <a:ext cx="11506200" cy="3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/>
              <a:t>Kreirati novu bazu podataka (tsi) kao i tabelu students.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Kolona id unutar tabele students - ne smije biti NULL. 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bs-Latn-BA" sz="3200"/>
              <a:t>Kolona email unutar tabele students - ne </a:t>
            </a:r>
            <a:r>
              <a:rPr lang="bs-Latn-BA" sz="3200"/>
              <a:t>smije sadržavati duplikate.</a:t>
            </a:r>
            <a:r>
              <a:rPr lang="bs-Latn-BA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ALTER TABLE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TABLE test (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 TEXT,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 TEXT,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 TEXT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test VALUES ('one', 'two', 'three');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ALTER TABLE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ALTER TABLE test ADD d TEXT;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test;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ALTER TABLE test ADD e INT DEFAULT 9;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test;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UPDATE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UPDATE test SET d = 'not null' WHERE a = 'one';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test;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PRIMARY KEY CONSTRAINT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CREATE TABLE test (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id INTEGER PRIMARY KEY AUTO_INCREMENT,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a INTEGER,</a:t>
            </a:r>
            <a:endParaRPr sz="3200"/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 TEXT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);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INSERT INTO test (a , b) VALUES (10, 'a');							x3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7200"/>
              <a:t>ZADATAK</a:t>
            </a:r>
            <a:endParaRPr sz="7200"/>
          </a:p>
        </p:txBody>
      </p:sp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685800" y="2142075"/>
            <a:ext cx="11506200" cy="4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/>
              <a:t>Kreirati novu bazu podataka (tsi) kao i tabelu students.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Kolona id unutar tabele students - primary key, auto incremented. 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Kolona email unutar tabele students - ne smije sadržavati duplikate. 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bs-Latn-BA" sz="3200"/>
              <a:t>Dodati kolone za broj telefona, datum rodjenja, grad u kojem student živi. Koristiti smislene constrainte. 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WORLD DATABASE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7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Korisna test baza koju mozete koristiti za vjezbu.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Kreirati world bazu. Importovati world.sql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Go forth and play. 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25700" y="2174700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Strukturisan set podataka pohranjen na racunaru.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Baza podataka - kolekcija medjusobno povezanih podataka.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Podaci - kolekcija cinjenica koje mozemo procesirati ili obraditi na neki nacin da dobijemo informacije. 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FILTERING INFORMATION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* FROM Country - jako sirok, beskoristan query.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Population FROM Country WHERE Population &lt; 100000 ORDER BY Population DESC;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Population FROM Country WHERE Population &lt; 100000 AND Population &gt; 50000 ORDER BY Population DESC;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FILTERING INFORMATION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Population FROM Country WHERE Population &lt; 100000 AND Continent = 'Oceania'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Population FROM Country WHERE Name LIKE '%island%' ORDER BY Name;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Population FROM Country WHERE Name LIKE '_a%' ORDER BY Name;</a:t>
            </a:r>
            <a:endParaRPr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FILTERING INFORMATION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0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Population FROM Country WHERE Continent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IN ('Europe', 'Asia') ORDER BY Name;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Continent FROM Country;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DISTINCT Continent FROM Country;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FILTERING INFORMATION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LifeExpectancy AS 'Life Expectancy' FROM Country ORDER BY Name;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COUNT(*) FROM Country;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COUNT(LifeExpectancy) FROM Country;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COUNT(*) FROM Country WHERE Population &gt; 1000000;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FILTERING INFORMATION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2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SELECT Name, Continent, Region FROM Country WHERE Continent =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'Europe' LIMIT 5;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Ono sto ne vidimo - prava moc baza podataka.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Security, integrity, robustness, fast &amp; reliable access to data…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Razliciti tipovi baza podataka - nas interesuju relacione baze podataka. 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RELACIONE </a:t>
            </a:r>
            <a:r>
              <a:rPr lang="bs-Latn-BA" sz="7200"/>
              <a:t>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Relaciona DB - baza zasnovana na relational modelu podataka.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Relational model - podaci organizovani u jednu ili vise tabela (kolona i redova) u kojoj svaki red ima jedinistveni kljuc za identifikaciju.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Jedna tabela - jedan entity (customer, product, etc.)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Jedan red - instanca entitya, jedna kolona - atribut instance.  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RELACIONE 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descr="Screenshot at 2017-01-17 11-08-11.png" id="192" name="Google Shape;192;p25"/>
          <p:cNvPicPr preferRelativeResize="0"/>
          <p:nvPr/>
        </p:nvPicPr>
        <p:blipFill rotWithShape="1">
          <a:blip r:embed="rId3">
            <a:alphaModFix/>
          </a:blip>
          <a:srcRect b="1858" l="0" r="0" t="1858"/>
          <a:stretch/>
        </p:blipFill>
        <p:spPr>
          <a:xfrm>
            <a:off x="147163" y="676275"/>
            <a:ext cx="11915776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RELACIONE 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Jako bitan koncept - kljucevi.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Kljuc - mehanizam za identifikovanje specificnog reda podataka.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Primary key (PK), foreign key (FK). 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34750" y="609600"/>
            <a:ext cx="11940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bs-Latn-BA" sz="7200"/>
              <a:t>RELACIONE BAZE PODATAKA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34750" y="2230375"/>
            <a:ext cx="119406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Relacije u relacionim bazama - utemeljene na kljucevima. 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3200"/>
              <a:t>Tipovi relacija (cardinalities):</a:t>
            </a:r>
            <a:endParaRPr sz="3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914400" marR="0" rtl="0" algn="l"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One-to-many</a:t>
            </a:r>
            <a:endParaRPr sz="3200"/>
          </a:p>
          <a:p>
            <a:pPr indent="-431800" lvl="0" marL="9144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Many-to-many</a:t>
            </a:r>
            <a:endParaRPr sz="3200"/>
          </a:p>
          <a:p>
            <a:pPr indent="-431800" lvl="0" marL="9144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One-to-one</a:t>
            </a:r>
            <a:endParaRPr sz="3200"/>
          </a:p>
          <a:p>
            <a:pPr indent="-431800" lvl="0" marL="914400" marR="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bs-Latn-BA" sz="3200"/>
              <a:t>No cardinality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