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bf49594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bf49594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bf49594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4bf49594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4bf49594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4bf49594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bf49594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bf49594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4bf49594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4bf49594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2bce66e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2bce66e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2bce66e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2bce66e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2bce66e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2bce66e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2bce66e7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2bce66e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3c526dc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3c526dc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bf4959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bf4959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Uvod: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Ko smo mi? Sta radimo?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Kontakt informacije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Relevant links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3c526d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3c526d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c526dc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3c526dc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3c526dc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3c526dc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3c526dc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3c526dc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91dfd9a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91dfd9a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91dfd9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91dfd9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91dfd9a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91dfd9a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3c526dc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3c526dc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bf4959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bf4959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Generalno kroz obuku: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Od  konzolnih aplikacija do web aplikacija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bf49594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bf49594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bf495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bf495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</a:t>
            </a:r>
            <a:r>
              <a:rPr lang="en-GB"/>
              <a:t>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bf4959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bf4959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bf49594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bf49594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bf49594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bf49594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bf49594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4bf49594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code.visualstudio.com/" TargetMode="External"/><Relationship Id="rId5" Type="http://schemas.openxmlformats.org/officeDocument/2006/relationships/image" Target="../media/image26.png"/><Relationship Id="rId6" Type="http://schemas.openxmlformats.org/officeDocument/2006/relationships/hyperlink" Target="https://nodejs.org/en/" TargetMode="External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code.visualstudio.com/" TargetMode="External"/><Relationship Id="rId5" Type="http://schemas.openxmlformats.org/officeDocument/2006/relationships/image" Target="../media/image26.png"/><Relationship Id="rId6" Type="http://schemas.openxmlformats.org/officeDocument/2006/relationships/hyperlink" Target="https://nodejs.org/en/" TargetMode="External"/><Relationship Id="rId7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nodejs.org/en/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EaD9dOP2lujE1GKp2aLPHZSRv80xkj63/view" TargetMode="External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ejan@bildbosnia.org" TargetMode="External"/><Relationship Id="rId4" Type="http://schemas.openxmlformats.org/officeDocument/2006/relationships/hyperlink" Target="mailto:jasmin@bildbosnia.org" TargetMode="External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HluANRwPyNo" TargetMode="External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150" y="14520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20">
                <a:latin typeface="Consolas"/>
                <a:ea typeface="Consolas"/>
                <a:cs typeface="Consolas"/>
                <a:sym typeface="Consolas"/>
              </a:rPr>
              <a:t>Lessons[0] = ‘Getting started’;</a:t>
            </a:r>
            <a:endParaRPr sz="41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225" y="2909425"/>
            <a:ext cx="59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Getting started with </a:t>
            </a:r>
            <a:r>
              <a:rPr lang="en-GB">
                <a:solidFill>
                  <a:srgbClr val="000000"/>
                </a:solidFill>
                <a:highlight>
                  <a:srgbClr val="F7E018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solidFill>
                <a:srgbClr val="000000"/>
              </a:solidFill>
              <a:highlight>
                <a:srgbClr val="F7E01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63" y="210300"/>
            <a:ext cx="1779900" cy="177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begin</a:t>
            </a:r>
            <a:r>
              <a:rPr lang="en-GB"/>
              <a:t>!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35350" y="889025"/>
            <a:ext cx="30000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highlight>
                  <a:srgbClr val="F7E018"/>
                </a:highlight>
                <a:latin typeface="Roboto"/>
                <a:ea typeface="Roboto"/>
                <a:cs typeface="Roboto"/>
                <a:sym typeface="Roboto"/>
              </a:rPr>
              <a:t>JavaScript  </a:t>
            </a:r>
            <a:endParaRPr sz="3600">
              <a:highlight>
                <a:srgbClr val="F7E0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35350" y="1863425"/>
            <a:ext cx="4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Programski jezik višeg nivoa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235350" y="2325450"/>
            <a:ext cx="327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Multi-paradigm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35350" y="2818050"/>
            <a:ext cx="50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Napravljen u svrhu oživljavanja Web-a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35350" y="3310650"/>
            <a:ext cx="498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Sada u svim sferama programiranja: 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◆"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 development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◆"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Game development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◆"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Mobile development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5327525" y="949025"/>
            <a:ext cx="4003800" cy="4017700"/>
            <a:chOff x="5860925" y="1863425"/>
            <a:chExt cx="4003800" cy="4017700"/>
          </a:xfrm>
        </p:grpSpPr>
        <p:grpSp>
          <p:nvGrpSpPr>
            <p:cNvPr id="168" name="Google Shape;168;p22"/>
            <p:cNvGrpSpPr/>
            <p:nvPr/>
          </p:nvGrpSpPr>
          <p:grpSpPr>
            <a:xfrm>
              <a:off x="6206670" y="2417425"/>
              <a:ext cx="3312306" cy="3463700"/>
              <a:chOff x="6206670" y="1274425"/>
              <a:chExt cx="3312306" cy="3463700"/>
            </a:xfrm>
          </p:grpSpPr>
          <p:pic>
            <p:nvPicPr>
              <p:cNvPr id="169" name="Google Shape;169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157294">
                <a:off x="7653070" y="1454171"/>
                <a:ext cx="1311108" cy="131110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0" name="Google Shape;170;p22"/>
              <p:cNvGrpSpPr/>
              <p:nvPr/>
            </p:nvGrpSpPr>
            <p:grpSpPr>
              <a:xfrm>
                <a:off x="6206670" y="1519225"/>
                <a:ext cx="3312306" cy="3218900"/>
                <a:chOff x="6206670" y="1519225"/>
                <a:chExt cx="3312306" cy="3218900"/>
              </a:xfrm>
            </p:grpSpPr>
            <p:pic>
              <p:nvPicPr>
                <p:cNvPr id="171" name="Google Shape;171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 rot="-1562921">
                  <a:off x="6413449" y="1690625"/>
                  <a:ext cx="1054911" cy="11857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72" name="Google Shape;172;p22"/>
                <p:cNvGrpSpPr/>
                <p:nvPr/>
              </p:nvGrpSpPr>
              <p:grpSpPr>
                <a:xfrm>
                  <a:off x="6468429" y="2063200"/>
                  <a:ext cx="3050548" cy="2674925"/>
                  <a:chOff x="6468429" y="2063200"/>
                  <a:chExt cx="3050548" cy="2674925"/>
                </a:xfrm>
              </p:grpSpPr>
              <p:pic>
                <p:nvPicPr>
                  <p:cNvPr id="173" name="Google Shape;173;p22"/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 rot="-805309">
                    <a:off x="6564375" y="2914200"/>
                    <a:ext cx="938625" cy="9371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74" name="Google Shape;174;p22"/>
                  <p:cNvPicPr preferRelativeResize="0"/>
                  <p:nvPr/>
                </p:nvPicPr>
                <p:blipFill>
                  <a:blip r:embed="rId7">
                    <a:alphaModFix/>
                  </a:blip>
                  <a:stretch>
                    <a:fillRect/>
                  </a:stretch>
                </p:blipFill>
                <p:spPr>
                  <a:xfrm rot="1636415">
                    <a:off x="7188645" y="2407794"/>
                    <a:ext cx="1985738" cy="198573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sp>
          <p:nvSpPr>
            <p:cNvPr id="175" name="Google Shape;175;p22"/>
            <p:cNvSpPr txBox="1"/>
            <p:nvPr/>
          </p:nvSpPr>
          <p:spPr>
            <a:xfrm>
              <a:off x="5860925" y="1863425"/>
              <a:ext cx="4003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Drugi programski jezici</a:t>
              </a:r>
              <a:endParaRPr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it does?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235350" y="889025"/>
            <a:ext cx="30000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highlight>
                  <a:srgbClr val="F7E018"/>
                </a:highlight>
                <a:latin typeface="Roboto"/>
                <a:ea typeface="Roboto"/>
                <a:cs typeface="Roboto"/>
                <a:sym typeface="Roboto"/>
              </a:rPr>
              <a:t>JavaScript  </a:t>
            </a:r>
            <a:endParaRPr sz="3600">
              <a:highlight>
                <a:srgbClr val="F7E0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671625" y="1969475"/>
            <a:ext cx="82437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Sakriti ili prikazati informacije na osnovu klika na neko dugme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Prikazivanje tajmera do nekog eventa na vašoj stranici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Kreiranje </a:t>
            </a: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slajdova</a:t>
            </a: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za slike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Browser ekstenzije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Čuvanje i procesiranje podataka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Pop-up ads (yes, sorry about that)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now?</a:t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329475" y="893650"/>
            <a:ext cx="633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Kad i kako možemo početi pisati programe, pitate se?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700" y="2905650"/>
            <a:ext cx="1878324" cy="187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9100" y="2751488"/>
            <a:ext cx="3280773" cy="21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3917875" y="3198313"/>
            <a:ext cx="115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7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724113" y="2161250"/>
            <a:ext cx="19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5994738" y="2084175"/>
            <a:ext cx="19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Tools!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325" y="1092025"/>
            <a:ext cx="1619349" cy="16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4355125" y="3587425"/>
            <a:ext cx="34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Runtime environment za Javascript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V8 engine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Slično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browser-u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al nije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355125" y="1270650"/>
            <a:ext cx="349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Tekstualni(source-code) editor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Syntax highlight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Formatiranje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Autocomplete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Malo bolji od Notepad-a itd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612" y="2909738"/>
            <a:ext cx="3280773" cy="2186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Studio Code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525"/>
            <a:ext cx="9144001" cy="44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/>
          <p:nvPr/>
        </p:nvSpPr>
        <p:spPr>
          <a:xfrm>
            <a:off x="14475" y="781300"/>
            <a:ext cx="1461300" cy="43623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File Explorer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1512075" y="3949850"/>
            <a:ext cx="7632000" cy="1193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Terminal/Command Prompt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1511950" y="781300"/>
            <a:ext cx="7632000" cy="3132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Text Editor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Node.js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800" y="1194645"/>
            <a:ext cx="2074424" cy="138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8976" y="1229244"/>
            <a:ext cx="1313424" cy="131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620" y="1229238"/>
            <a:ext cx="1313425" cy="131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>
            <a:stCxn id="224" idx="3"/>
            <a:endCxn id="222" idx="1"/>
          </p:cNvCxnSpPr>
          <p:nvPr/>
        </p:nvCxnSpPr>
        <p:spPr>
          <a:xfrm>
            <a:off x="1985044" y="1885950"/>
            <a:ext cx="15498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7"/>
          <p:cNvCxnSpPr>
            <a:stCxn id="222" idx="3"/>
            <a:endCxn id="223" idx="1"/>
          </p:cNvCxnSpPr>
          <p:nvPr/>
        </p:nvCxnSpPr>
        <p:spPr>
          <a:xfrm>
            <a:off x="5609224" y="1885946"/>
            <a:ext cx="15498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7" name="Google Shape;22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0963" y="2700722"/>
            <a:ext cx="5182071" cy="226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crackin’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 title="2021-11-30 13-08-27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3525"/>
            <a:ext cx="9144000" cy="44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nalysis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1671100" y="750900"/>
            <a:ext cx="5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Hello world program!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4">
            <a:alphaModFix/>
          </a:blip>
          <a:srcRect b="26731" l="10799" r="10713" t="26778"/>
          <a:stretch/>
        </p:blipFill>
        <p:spPr>
          <a:xfrm>
            <a:off x="987512" y="1192049"/>
            <a:ext cx="6937574" cy="164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5">
            <a:alphaModFix/>
          </a:blip>
          <a:srcRect b="24033" l="10945" r="10537" t="24810"/>
          <a:stretch/>
        </p:blipFill>
        <p:spPr>
          <a:xfrm>
            <a:off x="987500" y="3081250"/>
            <a:ext cx="6937574" cy="199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Zadatak[0] = ‘Info’;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1786800" y="1340400"/>
            <a:ext cx="5570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Napisati program koji ispisuje par informacija o vama u konzolu na sljedeci nacin: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Ime i Prezime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Datum Rodjenja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Mjesto u kojem zivite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Errors!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/>
        </p:nvSpPr>
        <p:spPr>
          <a:xfrm>
            <a:off x="1671100" y="750900"/>
            <a:ext cx="55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Česte greške</a:t>
            </a: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549925" y="1954600"/>
            <a:ext cx="634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Greške sintakse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Greške prilikom izvršavanja programa - Runtime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Logičke greške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2275600" y="4386875"/>
            <a:ext cx="43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It’s okay to make mistakes.)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1800" y="416575"/>
            <a:ext cx="4045200" cy="17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80"/>
              <a:t>Dobrodošli</a:t>
            </a:r>
            <a:endParaRPr sz="36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80"/>
              <a:t> </a:t>
            </a:r>
            <a:endParaRPr sz="36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80"/>
              <a:t>u </a:t>
            </a:r>
            <a:endParaRPr sz="3680"/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416575"/>
            <a:ext cx="4572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Kontakt</a:t>
            </a:r>
            <a:endParaRPr sz="2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Christopher Bragdon: cbragdon@bildbosnia.org</a:t>
            </a:r>
            <a:endParaRPr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Dejan Radeljić: </a:t>
            </a:r>
            <a:r>
              <a:rPr lang="en-GB" sz="1600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dejan@bildbosnia.org</a:t>
            </a:r>
            <a:endParaRPr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Jasmin Mustafić: </a:t>
            </a:r>
            <a:r>
              <a:rPr lang="en-GB" sz="1600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jasmin@bildbosnia.org</a:t>
            </a:r>
            <a:endParaRPr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375" y="2448850"/>
            <a:ext cx="2780050" cy="13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 errors</a:t>
            </a:r>
            <a:r>
              <a:rPr lang="en-GB"/>
              <a:t>!</a:t>
            </a:r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9500" y="1872725"/>
            <a:ext cx="9051100" cy="386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512400" y="1366550"/>
            <a:ext cx="811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Greške u samom pisanju koda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Nepoštivanje pravila jezika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Veoma česte greške na početku učenja nekog jezika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1671100" y="674700"/>
            <a:ext cx="55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Greške sintakse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Runtime</a:t>
            </a:r>
            <a:r>
              <a:rPr lang="en-GB"/>
              <a:t> errors!</a:t>
            </a:r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569600" y="1496425"/>
            <a:ext cx="836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Greške koje prekidaju izvršavanje programa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Dešavaju se kada se program sretne sa operacijom koju ne može izvršiti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Primjer: Čitanje podataka iz fajla koji ne postoji...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1671100" y="674700"/>
            <a:ext cx="55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Greške prilikom izvršavanja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550" y="2461150"/>
            <a:ext cx="3576600" cy="268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cxnSp>
        <p:nvCxnSpPr>
          <p:cNvPr id="278" name="Google Shape;278;p33"/>
          <p:cNvCxnSpPr/>
          <p:nvPr/>
        </p:nvCxnSpPr>
        <p:spPr>
          <a:xfrm flipH="1" rot="10800000">
            <a:off x="3868250" y="4166250"/>
            <a:ext cx="476100" cy="8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3"/>
          <p:cNvSpPr txBox="1"/>
          <p:nvPr/>
        </p:nvSpPr>
        <p:spPr>
          <a:xfrm>
            <a:off x="3770450" y="4115750"/>
            <a:ext cx="6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BUGS</a:t>
            </a:r>
            <a:r>
              <a:rPr lang="en-GB"/>
              <a:t>!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569600" y="1496425"/>
            <a:ext cx="836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Program se ne ponaša i ne radi u skladu sa očekivanjima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Najteže greške za otkriti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Program treba da sabere dva broja, a on ih pomnoži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1671100" y="674700"/>
            <a:ext cx="55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Logičke greške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299" y="2512225"/>
            <a:ext cx="3137400" cy="247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r>
              <a:rPr lang="en-GB"/>
              <a:t>!</a:t>
            </a:r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/>
        </p:nvSpPr>
        <p:spPr>
          <a:xfrm>
            <a:off x="389250" y="1530450"/>
            <a:ext cx="83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Varijabla → mjesto u memoriji gdje spremamo neku vrijednost.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1671100" y="674700"/>
            <a:ext cx="55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Varijable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4550"/>
            <a:ext cx="8376059" cy="284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Variables!</a:t>
            </a:r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/>
        </p:nvSpPr>
        <p:spPr>
          <a:xfrm>
            <a:off x="389250" y="2023550"/>
            <a:ext cx="83655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Identifikator: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438150" lvl="1" marL="97155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Ne smije sadržavati razmake</a:t>
            </a:r>
            <a:endParaRPr sz="1800">
              <a:solidFill>
                <a:schemeClr val="dk2"/>
              </a:solidFill>
            </a:endParaRPr>
          </a:p>
          <a:p>
            <a:pPr indent="-438150" lvl="1" marL="97155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Može sadržavati slova, brojeve, donju crtu (_) i znak dolara ($)</a:t>
            </a:r>
            <a:endParaRPr sz="1800">
              <a:solidFill>
                <a:schemeClr val="dk2"/>
              </a:solidFill>
            </a:endParaRPr>
          </a:p>
          <a:p>
            <a:pPr indent="-438150" lvl="1" marL="97155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Ne smije početi sa brojem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1671100" y="674700"/>
            <a:ext cx="55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Varijable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Comments</a:t>
            </a:r>
            <a:r>
              <a:rPr lang="en-GB"/>
              <a:t>!</a:t>
            </a:r>
            <a:endParaRPr/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7"/>
          <p:cNvSpPr txBox="1"/>
          <p:nvPr/>
        </p:nvSpPr>
        <p:spPr>
          <a:xfrm>
            <a:off x="389250" y="1811000"/>
            <a:ext cx="8365500" cy="24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Komentar → dio naših programa koji se NE izvršava.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Služe nam kao podsjetnik ili da objasnimo neki dio programa.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Mogu biti jednolinijski (//) ili višelinijski (/* */)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1671100" y="674700"/>
            <a:ext cx="55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Komentari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Comments!</a:t>
            </a:r>
            <a:endParaRPr/>
          </a:p>
        </p:txBody>
      </p:sp>
      <p:pic>
        <p:nvPicPr>
          <p:cNvPr id="319" name="Google Shape;3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1671100" y="674700"/>
            <a:ext cx="55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Komentari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00" y="1487200"/>
            <a:ext cx="7662203" cy="34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it folks</a:t>
            </a:r>
            <a:r>
              <a:rPr lang="en-GB"/>
              <a:t>!</a:t>
            </a:r>
            <a:endParaRPr/>
          </a:p>
        </p:txBody>
      </p:sp>
      <p:pic>
        <p:nvPicPr>
          <p:cNvPr id="327" name="Google Shape;3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39"/>
          <p:cNvGrpSpPr/>
          <p:nvPr/>
        </p:nvGrpSpPr>
        <p:grpSpPr>
          <a:xfrm>
            <a:off x="1047700" y="653525"/>
            <a:ext cx="6972001" cy="4688475"/>
            <a:chOff x="1047700" y="653525"/>
            <a:chExt cx="6972001" cy="4688475"/>
          </a:xfrm>
        </p:grpSpPr>
        <p:pic>
          <p:nvPicPr>
            <p:cNvPr id="329" name="Google Shape;329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7700" y="653525"/>
              <a:ext cx="6972001" cy="468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39"/>
            <p:cNvSpPr txBox="1"/>
            <p:nvPr/>
          </p:nvSpPr>
          <p:spPr>
            <a:xfrm>
              <a:off x="3145600" y="969200"/>
              <a:ext cx="2780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Questions?</a:t>
              </a:r>
              <a:endParaRPr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zero to hero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949" y="1431675"/>
            <a:ext cx="3559251" cy="228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000" y="1476038"/>
            <a:ext cx="3955250" cy="219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>
            <a:off x="2534000" y="2523225"/>
            <a:ext cx="2857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26" y="771450"/>
            <a:ext cx="7791047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Ecosystem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796575" y="3637075"/>
            <a:ext cx="126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Browsers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466775" y="3637075"/>
            <a:ext cx="126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632325" y="3315650"/>
            <a:ext cx="1606800" cy="10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Browsers?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104375" y="3315650"/>
            <a:ext cx="1606800" cy="10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Server</a:t>
            </a:r>
            <a:r>
              <a:rPr lang="en-GB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296375" y="3285175"/>
            <a:ext cx="1606800" cy="10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Database</a:t>
            </a:r>
            <a:r>
              <a:rPr lang="en-GB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63" y="923914"/>
            <a:ext cx="4486200" cy="2838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05" name="Google Shape;105;p17"/>
          <p:cNvGrpSpPr/>
          <p:nvPr/>
        </p:nvGrpSpPr>
        <p:grpSpPr>
          <a:xfrm>
            <a:off x="136875" y="2412075"/>
            <a:ext cx="2955900" cy="2610600"/>
            <a:chOff x="136875" y="2412075"/>
            <a:chExt cx="2955900" cy="2610600"/>
          </a:xfrm>
        </p:grpSpPr>
        <p:cxnSp>
          <p:nvCxnSpPr>
            <p:cNvPr id="106" name="Google Shape;106;p17"/>
            <p:cNvCxnSpPr>
              <a:endCxn id="107" idx="0"/>
            </p:cNvCxnSpPr>
            <p:nvPr/>
          </p:nvCxnSpPr>
          <p:spPr>
            <a:xfrm flipH="1">
              <a:off x="1123575" y="2412075"/>
              <a:ext cx="1969200" cy="1748100"/>
            </a:xfrm>
            <a:prstGeom prst="straightConnector1">
              <a:avLst/>
            </a:prstGeom>
            <a:noFill/>
            <a:ln cap="flat" cmpd="sng" w="38100">
              <a:solidFill>
                <a:srgbClr val="50B3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" name="Google Shape;107;p17"/>
            <p:cNvSpPr/>
            <p:nvPr/>
          </p:nvSpPr>
          <p:spPr>
            <a:xfrm>
              <a:off x="136875" y="4160175"/>
              <a:ext cx="1973400" cy="862500"/>
            </a:xfrm>
            <a:prstGeom prst="roundRect">
              <a:avLst>
                <a:gd fmla="val 16667" name="adj"/>
              </a:avLst>
            </a:prstGeom>
            <a:solidFill>
              <a:srgbClr val="50B347"/>
            </a:solidFill>
            <a:ln cap="flat" cmpd="sng" w="9525">
              <a:solidFill>
                <a:srgbClr val="50B3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accent4"/>
                  </a:solidFill>
                </a:rPr>
                <a:t>MongoDB</a:t>
              </a:r>
              <a:endParaRPr sz="2100">
                <a:solidFill>
                  <a:schemeClr val="accent4"/>
                </a:solidFill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2406063" y="2490975"/>
            <a:ext cx="1973400" cy="2531700"/>
            <a:chOff x="2406063" y="2490975"/>
            <a:chExt cx="1973400" cy="2531700"/>
          </a:xfrm>
        </p:grpSpPr>
        <p:cxnSp>
          <p:nvCxnSpPr>
            <p:cNvPr id="109" name="Google Shape;109;p17"/>
            <p:cNvCxnSpPr>
              <a:endCxn id="110" idx="0"/>
            </p:cNvCxnSpPr>
            <p:nvPr/>
          </p:nvCxnSpPr>
          <p:spPr>
            <a:xfrm flipH="1">
              <a:off x="3392763" y="2490975"/>
              <a:ext cx="564600" cy="1669200"/>
            </a:xfrm>
            <a:prstGeom prst="straightConnector1">
              <a:avLst/>
            </a:prstGeom>
            <a:noFill/>
            <a:ln cap="flat" cmpd="sng" w="38100">
              <a:solidFill>
                <a:srgbClr val="CC7C7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" name="Google Shape;110;p17"/>
            <p:cNvSpPr/>
            <p:nvPr/>
          </p:nvSpPr>
          <p:spPr>
            <a:xfrm>
              <a:off x="2406063" y="4160175"/>
              <a:ext cx="1973400" cy="862500"/>
            </a:xfrm>
            <a:prstGeom prst="roundRect">
              <a:avLst>
                <a:gd fmla="val 16667" name="adj"/>
              </a:avLst>
            </a:prstGeom>
            <a:solidFill>
              <a:srgbClr val="CC7C71"/>
            </a:solidFill>
            <a:ln cap="flat" cmpd="sng" w="9525">
              <a:solidFill>
                <a:srgbClr val="CC7C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accent4"/>
                  </a:solidFill>
                </a:rPr>
                <a:t>Express</a:t>
              </a:r>
              <a:endParaRPr sz="2100">
                <a:solidFill>
                  <a:schemeClr val="accent4"/>
                </a:solidFill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4675263" y="2421675"/>
            <a:ext cx="1973400" cy="2601000"/>
            <a:chOff x="4675263" y="2421675"/>
            <a:chExt cx="1973400" cy="2601000"/>
          </a:xfrm>
        </p:grpSpPr>
        <p:cxnSp>
          <p:nvCxnSpPr>
            <p:cNvPr id="112" name="Google Shape;112;p17"/>
            <p:cNvCxnSpPr>
              <a:endCxn id="113" idx="0"/>
            </p:cNvCxnSpPr>
            <p:nvPr/>
          </p:nvCxnSpPr>
          <p:spPr>
            <a:xfrm>
              <a:off x="5145063" y="2421675"/>
              <a:ext cx="516900" cy="1738500"/>
            </a:xfrm>
            <a:prstGeom prst="straightConnector1">
              <a:avLst/>
            </a:prstGeom>
            <a:noFill/>
            <a:ln cap="flat" cmpd="sng" w="38100">
              <a:solidFill>
                <a:srgbClr val="70D0F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7"/>
            <p:cNvSpPr/>
            <p:nvPr/>
          </p:nvSpPr>
          <p:spPr>
            <a:xfrm>
              <a:off x="4675263" y="4160175"/>
              <a:ext cx="1973400" cy="862500"/>
            </a:xfrm>
            <a:prstGeom prst="roundRect">
              <a:avLst>
                <a:gd fmla="val 16667" name="adj"/>
              </a:avLst>
            </a:prstGeom>
            <a:solidFill>
              <a:srgbClr val="70D0F1"/>
            </a:solidFill>
            <a:ln cap="flat" cmpd="sng" w="9525">
              <a:solidFill>
                <a:srgbClr val="70D0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accent4"/>
                  </a:solidFill>
                </a:rPr>
                <a:t>React</a:t>
              </a:r>
              <a:endParaRPr sz="2100">
                <a:solidFill>
                  <a:schemeClr val="accent4"/>
                </a:solidFill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5944275" y="2412075"/>
            <a:ext cx="2973600" cy="2610600"/>
            <a:chOff x="5944275" y="2412075"/>
            <a:chExt cx="2973600" cy="2610600"/>
          </a:xfrm>
        </p:grpSpPr>
        <p:cxnSp>
          <p:nvCxnSpPr>
            <p:cNvPr id="115" name="Google Shape;115;p17"/>
            <p:cNvCxnSpPr>
              <a:endCxn id="116" idx="0"/>
            </p:cNvCxnSpPr>
            <p:nvPr/>
          </p:nvCxnSpPr>
          <p:spPr>
            <a:xfrm>
              <a:off x="5944275" y="2412075"/>
              <a:ext cx="1986900" cy="1748100"/>
            </a:xfrm>
            <a:prstGeom prst="straightConnector1">
              <a:avLst/>
            </a:prstGeom>
            <a:noFill/>
            <a:ln cap="flat" cmpd="sng" w="38100">
              <a:solidFill>
                <a:srgbClr val="99BE4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17"/>
            <p:cNvSpPr/>
            <p:nvPr/>
          </p:nvSpPr>
          <p:spPr>
            <a:xfrm>
              <a:off x="6944475" y="4160175"/>
              <a:ext cx="1973400" cy="862500"/>
            </a:xfrm>
            <a:prstGeom prst="roundRect">
              <a:avLst>
                <a:gd fmla="val 16667" name="adj"/>
              </a:avLst>
            </a:prstGeom>
            <a:solidFill>
              <a:srgbClr val="99BE4C"/>
            </a:solidFill>
            <a:ln cap="flat" cmpd="sng" w="9525">
              <a:solidFill>
                <a:srgbClr val="99BE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accent4"/>
                  </a:solidFill>
                </a:rPr>
                <a:t>Node.js</a:t>
              </a:r>
              <a:endParaRPr sz="2100">
                <a:solidFill>
                  <a:schemeClr val="accent4"/>
                </a:solidFill>
              </a:endParaRPr>
            </a:p>
          </p:txBody>
        </p:sp>
      </p:grp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782" y="810525"/>
            <a:ext cx="2838600" cy="2838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Computer!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155750" y="1231400"/>
            <a:ext cx="68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računar?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501075" y="1908500"/>
            <a:ext cx="4070925" cy="2396475"/>
            <a:chOff x="501075" y="1908500"/>
            <a:chExt cx="4070925" cy="2396475"/>
          </a:xfrm>
        </p:grpSpPr>
        <p:sp>
          <p:nvSpPr>
            <p:cNvPr id="126" name="Google Shape;126;p18"/>
            <p:cNvSpPr/>
            <p:nvPr/>
          </p:nvSpPr>
          <p:spPr>
            <a:xfrm>
              <a:off x="501075" y="2216050"/>
              <a:ext cx="2259600" cy="91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accent4"/>
                  </a:solidFill>
                </a:rPr>
                <a:t>Hardware</a:t>
              </a:r>
              <a:endParaRPr sz="2000">
                <a:solidFill>
                  <a:schemeClr val="accent4"/>
                </a:solidFill>
              </a:endParaRPr>
            </a:p>
          </p:txBody>
        </p:sp>
        <p:cxnSp>
          <p:nvCxnSpPr>
            <p:cNvPr id="127" name="Google Shape;127;p18"/>
            <p:cNvCxnSpPr>
              <a:stCxn id="124" idx="2"/>
              <a:endCxn id="126" idx="3"/>
            </p:cNvCxnSpPr>
            <p:nvPr/>
          </p:nvCxnSpPr>
          <p:spPr>
            <a:xfrm flipH="1">
              <a:off x="2760600" y="1908500"/>
              <a:ext cx="1811400" cy="7653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p18"/>
            <p:cNvSpPr txBox="1"/>
            <p:nvPr/>
          </p:nvSpPr>
          <p:spPr>
            <a:xfrm>
              <a:off x="501275" y="3258275"/>
              <a:ext cx="2259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➔"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CPU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➔"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GPU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➔"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Tastatura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➔"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Miš itd.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4572000" y="1908500"/>
            <a:ext cx="4070900" cy="2396475"/>
            <a:chOff x="4572000" y="1908500"/>
            <a:chExt cx="4070900" cy="2396475"/>
          </a:xfrm>
        </p:grpSpPr>
        <p:sp>
          <p:nvSpPr>
            <p:cNvPr id="130" name="Google Shape;130;p18"/>
            <p:cNvSpPr/>
            <p:nvPr/>
          </p:nvSpPr>
          <p:spPr>
            <a:xfrm>
              <a:off x="6383300" y="2216050"/>
              <a:ext cx="2259600" cy="91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accent4"/>
                  </a:solidFill>
                </a:rPr>
                <a:t>Software</a:t>
              </a:r>
              <a:endParaRPr sz="2000">
                <a:solidFill>
                  <a:schemeClr val="accent4"/>
                </a:solidFill>
              </a:endParaRPr>
            </a:p>
          </p:txBody>
        </p:sp>
        <p:cxnSp>
          <p:nvCxnSpPr>
            <p:cNvPr id="131" name="Google Shape;131;p18"/>
            <p:cNvCxnSpPr>
              <a:stCxn id="124" idx="2"/>
              <a:endCxn id="130" idx="1"/>
            </p:cNvCxnSpPr>
            <p:nvPr/>
          </p:nvCxnSpPr>
          <p:spPr>
            <a:xfrm>
              <a:off x="4572000" y="1908500"/>
              <a:ext cx="1811400" cy="7653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" name="Google Shape;132;p18"/>
            <p:cNvSpPr txBox="1"/>
            <p:nvPr/>
          </p:nvSpPr>
          <p:spPr>
            <a:xfrm>
              <a:off x="6383300" y="3258275"/>
              <a:ext cx="2259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➔"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OS - Win, Linux, Mac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➔"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Word, Excel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➔"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Browsers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➔"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Discord itd.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</a:t>
            </a:r>
            <a:r>
              <a:rPr lang="en-GB"/>
              <a:t>!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1155750" y="1231400"/>
            <a:ext cx="68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Software?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05450" y="2744800"/>
            <a:ext cx="7733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je, najjednostavnije rečeno, set instrukcija koje računar izvršava.</a:t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</a:t>
            </a:r>
            <a:r>
              <a:rPr lang="en-GB"/>
              <a:t>!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155750" y="1231400"/>
            <a:ext cx="68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programiranje?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05450" y="2744800"/>
            <a:ext cx="773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Programiranje je proces pisanja programa(software). </a:t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Expectation vs Reality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sic: Noisia - Seven Stitches&#10;&#10;&#10;&#10;&#10;&#10;Discord: https://discord.gg/Dt5q3uS8yV&#10;Twitter: http://twitter.com/jombo" id="155" name="Google Shape;155;p21" title="What people think programming is vs. how it actually i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075" y="784600"/>
            <a:ext cx="8957525" cy="42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