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5EC75F-BA85-43AF-81D3-D92553E225BF}">
  <a:tblStyle styleId="{D25EC75F-BA85-43AF-81D3-D92553E22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190ab5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190ab5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1df69a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1df69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1df69a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1df69a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c7890e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5c7890e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c7890e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c7890e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5c7890e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5c7890e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c7890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c7890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c7890e9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5c7890e9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5c7890e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5c7890e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c7890e9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5c7890e9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c526dd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c526d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5c7890e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5c7890e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5c7890e9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5c7890e9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5c7890e9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5c7890e9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5c7890e9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5c7890e9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671932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671932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719325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719325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6719325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6719325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e29e38e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e29e38e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e29e38eb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e29e38eb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e29e38eb4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e29e38eb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29e38e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29e38e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e29e38eb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e29e38eb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e29e38eb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e29e38eb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e29e38e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e29e38e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3c526dc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3c526dc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e29e38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e29e38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29e38e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e29e38e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bf495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4bf495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</a:t>
            </a:r>
            <a:r>
              <a:rPr lang="en-GB"/>
              <a:t>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5190ab5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5190ab5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190ab5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190ab5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190ab5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5190ab5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Pregled obuke: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Nije potrebno prethodno iskustvo, ako imate super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Pocinjemo sa predpostavkom da nemate nikakvog znanja o programiranju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Web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Ukratko o MERN Stacku, sta je to, zasto to itd.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Iza svega toga stoji JS, na sto cemo se prvo i fokusirati u ovoj obuci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150" y="1299625"/>
            <a:ext cx="9144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>
                <a:latin typeface="Consolas"/>
                <a:ea typeface="Consolas"/>
                <a:cs typeface="Consolas"/>
                <a:sym typeface="Consolas"/>
              </a:rPr>
              <a:t>Lessons[2] = ‘Operators &amp; Strings’;</a:t>
            </a:r>
            <a:endParaRPr sz="362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225" y="2680825"/>
            <a:ext cx="5972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Operators &amp; Strings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-GB">
                <a:solidFill>
                  <a:srgbClr val="000000"/>
                </a:solidFill>
                <a:highlight>
                  <a:srgbClr val="F7E018"/>
                </a:highlight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solidFill>
                <a:srgbClr val="000000"/>
              </a:solidFill>
              <a:highlight>
                <a:srgbClr val="F7E01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063" y="210300"/>
            <a:ext cx="1779900" cy="177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71625" y="50825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Operatori poređenja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22"/>
          <p:cNvGraphicFramePr/>
          <p:nvPr/>
        </p:nvGraphicFramePr>
        <p:xfrm>
          <a:off x="335850" y="8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782675"/>
                <a:gridCol w="1404800"/>
                <a:gridCol w="1200700"/>
                <a:gridCol w="3468300"/>
                <a:gridCol w="1615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Simbol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Operacija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Korištenje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Opis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Primjeri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==, </a:t>
                      </a:r>
                      <a:br>
                        <a:rPr lang="en-GB" sz="1200">
                          <a:solidFill>
                            <a:schemeClr val="dk2"/>
                          </a:solidFill>
                        </a:rPr>
                      </a:b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===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jednakost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== b, </a:t>
                      </a:r>
                      <a:br>
                        <a:rPr lang="en-GB" sz="1200">
                          <a:solidFill>
                            <a:schemeClr val="dk2"/>
                          </a:solidFill>
                        </a:rPr>
                      </a:b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===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Provjerava da li su obje vrijednosti operanada jednake.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== 5 , </a:t>
                      </a:r>
                      <a:br>
                        <a:rPr lang="en-GB" sz="1200">
                          <a:solidFill>
                            <a:schemeClr val="dk2"/>
                          </a:solidFill>
                        </a:rPr>
                      </a:b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=== 5    </a:t>
                      </a:r>
                      <a:br>
                        <a:rPr lang="en-GB" sz="1200">
                          <a:solidFill>
                            <a:schemeClr val="dk2"/>
                          </a:solidFill>
                        </a:rPr>
                      </a:b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(false)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!=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nejednakost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!=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Provjerava da li su vrijednosti operanada različite.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!=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(true)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&gt;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Veće od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&gt;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Provjerava da li je vrijednost lijevog operanda veća od vrijednosti desnog.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&gt;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(true)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&lt;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Manje od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&lt;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Provjerava da li je vrijednost lijevog operanda manja od vrijednosti desnog.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&lt;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(false)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&gt;=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Veće ili jednako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&gt;=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Provjerava da li je vrijednost lijevog operanda veća ili jednaka vrijednosti desnog.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&gt;=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(true)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&lt;=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Manje ili jednako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&lt;=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Provjerava da li je vrijednost lijevog operanda manja ili jednaka vrijednosti desnog.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&lt;=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(false)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Operatori poređenja</a:t>
            </a:r>
            <a:r>
              <a:rPr lang="en-GB"/>
              <a:t> - Primjer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Operatori poređenja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6875"/>
            <a:ext cx="8839204" cy="265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86271"/>
            <a:ext cx="9144003" cy="3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722263"/>
            <a:ext cx="9144003" cy="43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1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51250" y="1669575"/>
            <a:ext cx="804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Izvršiti sljedeće operacije nad proizvoljnim brojevima spremiti u varijable, zatim ispisati rezultate u konzolu.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Zadatak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3152775" y="250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1217325"/>
                <a:gridCol w="162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&gt;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Veće od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&lt;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Manje od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==, ===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Jednakost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!=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Nejednakost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&lt;=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Manje ili jednako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Operatori dodjele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1678350" y="5941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Operatori dodjele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341275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782675"/>
                <a:gridCol w="1404800"/>
                <a:gridCol w="1200700"/>
                <a:gridCol w="3468300"/>
                <a:gridCol w="1615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Simbol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Operacija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Korištenje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Opis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Primjeri (a je 10)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Dodjeljuje vrijednost desnog operanda lijevom.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=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(5)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+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Sabiranje i 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+=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Sabira vrijednost lijevog operanda sa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desnim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, te rezultat dodjeljuje lijevom operandu.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+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(15)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-=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Oduzimanje i 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-=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Oduzima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vrijednost desnog operanda od lijevog, te rezultat dodjeljuje lijevom operandu.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-=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(5)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*=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Množenje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i 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*=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Množi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vrijednost lijevog operanda sa desnim, te rezultat dodjeljuje lijevom operandu.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*=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(50)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/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Dijeljenje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i 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/=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Dijeli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vrijednost lijevog operanda sa desnim, te rezultat dodjeljuje lijevom operandu.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/=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(2)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%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Modulo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i 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%=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Dijeli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vrijednost lijevog operanda sa desnim, te ostatak dodjeljuje lijevom operandu.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%= 5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(0)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Operatori dodjele - Primjer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Operatori dodjele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" y="942682"/>
            <a:ext cx="9144003" cy="399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25" y="963925"/>
            <a:ext cx="8650327" cy="3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2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551250" y="1669575"/>
            <a:ext cx="80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Izvršiti sljedeće operacije nad proizvoljnim brojevima, zatim ispisati rezultate u konzolu.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Zadatak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3152775" y="250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1217325"/>
                <a:gridCol w="162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%=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Modulo i 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*=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Množenje i 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/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=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DIjeljenje i dodjela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Logički operatori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1678350" y="8227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Logički operatori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1278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822125"/>
                <a:gridCol w="1475550"/>
                <a:gridCol w="1261200"/>
                <a:gridCol w="3643000"/>
                <a:gridCol w="16972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Simbol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Operacija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Korištenje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Opis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Primjeri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&amp;&amp;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Logičko </a:t>
                      </a:r>
                      <a:r>
                        <a:rPr i="1" lang="en-GB" sz="1200">
                          <a:solidFill>
                            <a:schemeClr val="dk2"/>
                          </a:solidFill>
                        </a:rPr>
                        <a:t>“i”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(AND)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&amp;&amp;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Rezultira sa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true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samo u slučaju kada su oba operanda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true.</a:t>
                      </a:r>
                      <a:endParaRPr b="1" i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true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&amp;&amp; false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(false)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||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Logičko </a:t>
                      </a:r>
                      <a:r>
                        <a:rPr i="1" lang="en-GB" sz="1200">
                          <a:solidFill>
                            <a:schemeClr val="dk2"/>
                          </a:solidFill>
                        </a:rPr>
                        <a:t>“ili”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(OR)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||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Rezultira sa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true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kada je bar jedan od operanda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true.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true || false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(true)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!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Logička negacija (NOT)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!a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Unarni operator. Rezultira sa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true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ako je operand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false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, tj rezultira sa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false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ako je operand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true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!true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        (false)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Truth table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1678350" y="8227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Logički operatori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589813" y="193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758825"/>
                <a:gridCol w="758825"/>
                <a:gridCol w="7588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 &amp;&amp; 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2" name="Google Shape;212;p29"/>
          <p:cNvGraphicFramePr/>
          <p:nvPr/>
        </p:nvGraphicFramePr>
        <p:xfrm>
          <a:off x="3589300" y="193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655125"/>
                <a:gridCol w="655125"/>
                <a:gridCol w="6551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 || 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3" name="Google Shape;213;p29"/>
          <p:cNvGraphicFramePr/>
          <p:nvPr/>
        </p:nvGraphicFramePr>
        <p:xfrm>
          <a:off x="6360213" y="193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655125"/>
                <a:gridCol w="6551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!A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>
                          <a:solidFill>
                            <a:schemeClr val="dk2"/>
                          </a:solidFill>
                        </a:rPr>
                        <a:t>true</a:t>
                      </a:r>
                      <a:endParaRPr i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false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4" name="Google Shape;214;p29"/>
          <p:cNvSpPr txBox="1"/>
          <p:nvPr/>
        </p:nvSpPr>
        <p:spPr>
          <a:xfrm>
            <a:off x="1142163" y="1531550"/>
            <a:ext cx="11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AND (&amp;&amp;)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3986075" y="1531550"/>
            <a:ext cx="11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OR (||)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6429450" y="1531550"/>
            <a:ext cx="11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NOT (!)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Logički operatori</a:t>
            </a:r>
            <a:r>
              <a:rPr lang="en-GB"/>
              <a:t> - Primjer</a:t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1678350" y="8227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Logički operatori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38" y="1376875"/>
            <a:ext cx="7648133" cy="34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1203532"/>
            <a:ext cx="9144003" cy="380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Inkrement/Dekrement</a:t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1678350" y="8227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Inkrement/Dekrement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1278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822125"/>
                <a:gridCol w="1475550"/>
                <a:gridCol w="1261200"/>
                <a:gridCol w="3498325"/>
                <a:gridCol w="184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Simbol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Operacija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Korištenje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Opis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Primjeri (a = 5)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++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Post inkrement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a++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Poveća vrijednost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za 1 nakon korištenja vrijednosti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.</a:t>
                      </a:r>
                      <a:endParaRPr b="1" i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a++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(6)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--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Post dekrement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a--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Smanji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vrijednost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za 1 nakon korištenja vrijednosti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a--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    (4)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7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++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Pre inkrement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++a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Poveća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vrijednost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za 1 prije korištenja vrijednosti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a++     (6)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--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Pre dekrement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-- 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Smanji vrijednost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 za 1 prije korištenja vrijednosti </a:t>
                      </a:r>
                      <a:r>
                        <a:rPr b="1" i="1" lang="en-GB" sz="12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a--     (4)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Ponavljanje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32725" y="1690050"/>
            <a:ext cx="8073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su to komentari? Za šta nam služe?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sintaksa?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su varijable?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su browseri?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Node.js?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compiler?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interpreter?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➔"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Šta je to JavaScript engine?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Questions, questions, questions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Inkrement/Dekrement</a:t>
            </a:r>
            <a:r>
              <a:rPr lang="en-GB"/>
              <a:t> - Primjer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1678350" y="8227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Inkrement/Dekrement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88" y="1376875"/>
            <a:ext cx="7518367" cy="34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75428"/>
            <a:ext cx="9144003" cy="346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125" y="663270"/>
            <a:ext cx="9144003" cy="271016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2408975" y="6829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Stringovi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2560375" y="1819150"/>
            <a:ext cx="1719600" cy="24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3"/>
          <p:cNvCxnSpPr>
            <a:stCxn id="251" idx="2"/>
          </p:cNvCxnSpPr>
          <p:nvPr/>
        </p:nvCxnSpPr>
        <p:spPr>
          <a:xfrm>
            <a:off x="3420175" y="2065150"/>
            <a:ext cx="0" cy="139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3" name="Google Shape;253;p33"/>
          <p:cNvGraphicFramePr/>
          <p:nvPr/>
        </p:nvGraphicFramePr>
        <p:xfrm>
          <a:off x="1553875" y="371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803350"/>
                <a:gridCol w="436075"/>
                <a:gridCol w="436075"/>
                <a:gridCol w="436075"/>
                <a:gridCol w="436075"/>
                <a:gridCol w="436075"/>
                <a:gridCol w="436075"/>
                <a:gridCol w="436075"/>
                <a:gridCol w="436075"/>
                <a:gridCol w="436075"/>
                <a:gridCol w="436075"/>
                <a:gridCol w="436075"/>
                <a:gridCol w="436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Chars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Index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4"/>
          <p:cNvGraphicFramePr/>
          <p:nvPr/>
        </p:nvGraphicFramePr>
        <p:xfrm>
          <a:off x="1609763" y="95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788475"/>
                <a:gridCol w="428000"/>
                <a:gridCol w="428000"/>
                <a:gridCol w="428000"/>
                <a:gridCol w="428000"/>
                <a:gridCol w="428000"/>
                <a:gridCol w="428000"/>
                <a:gridCol w="428000"/>
                <a:gridCol w="428000"/>
                <a:gridCol w="428000"/>
                <a:gridCol w="428000"/>
                <a:gridCol w="428000"/>
                <a:gridCol w="428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Chars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Index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34"/>
          <p:cNvSpPr txBox="1"/>
          <p:nvPr/>
        </p:nvSpPr>
        <p:spPr>
          <a:xfrm>
            <a:off x="1609775" y="2058850"/>
            <a:ext cx="576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.length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→ Vraća dužinu stringa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[index]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ili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.charAt(index)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 →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Vraća karakter na određenom indexu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300" y="2525645"/>
            <a:ext cx="6525850" cy="247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additional methods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/>
        </p:nvSpPr>
        <p:spPr>
          <a:xfrm>
            <a:off x="1691550" y="1567500"/>
            <a:ext cx="5760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.concat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Spaja jedan string sa drugim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.includes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Vraća true ili false u zavisnosti od toga da li jedan string sadrzi drugi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.indexOf 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Vraća index na kojem se nalazi neki karakter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.replace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Mijenja jedan određeni karakter u stringu sa nekim drugim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.toUpperCase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Vraća isti string sa svim velikim slovima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.toLowerCase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Vraća isti string sa svim malim slovima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.trim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→  Uklanja prazna mjesta sa početka i kraja stringa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408975" y="7591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Dodatne metode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additional methods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2408975" y="7591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Dodatne metode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575" y="1313200"/>
            <a:ext cx="6766848" cy="35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oncatenation</a:t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2408975" y="7591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Concatenation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818550" y="1887375"/>
            <a:ext cx="7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Vidjeli smo kako možemo sastaviti dva stringa koristeći se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.concat()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metodom.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818550" y="2337325"/>
            <a:ext cx="7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Isti efekat možemo postići koristeći se već poznatim znakom “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”.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376" y="2337325"/>
            <a:ext cx="6936300" cy="289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Interpolation</a:t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2408975" y="7591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Interpolation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671625" y="1606800"/>
            <a:ext cx="8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 JavaScript, možemo ubaciti, ili </a:t>
            </a:r>
            <a:r>
              <a:rPr i="1" lang="en-GB"/>
              <a:t>interpolirati</a:t>
            </a:r>
            <a:r>
              <a:rPr lang="en-GB"/>
              <a:t>, varijable u string koristeći se </a:t>
            </a:r>
            <a:r>
              <a:rPr i="1" lang="en-GB"/>
              <a:t>template literals</a:t>
            </a:r>
            <a:r>
              <a:rPr lang="en-GB"/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00" y="2082875"/>
            <a:ext cx="8225992" cy="283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06993"/>
            <a:ext cx="9144003" cy="3147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Explicit/Implicit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/>
        </p:nvSpPr>
        <p:spPr>
          <a:xfrm>
            <a:off x="2408975" y="7591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Explicit Conversion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671625" y="1606800"/>
            <a:ext cx="8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nam omogucava da</a:t>
            </a:r>
            <a:r>
              <a:rPr lang="en-GB"/>
              <a:t> pretvaramo jedan tip podatka u drugi.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671625" y="2439975"/>
            <a:ext cx="5772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Bilo koji tip podataka je moguce pretvoriti u jedan od sljedecih: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Number      koristeci: </a:t>
            </a: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Number(value)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String        	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koristeci: </a:t>
            </a: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String(value)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Boolean	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koristeci: </a:t>
            </a:r>
            <a:r>
              <a:rPr i="1" lang="en-GB">
                <a:latin typeface="Consolas"/>
                <a:ea typeface="Consolas"/>
                <a:cs typeface="Consolas"/>
                <a:sym typeface="Consolas"/>
              </a:rPr>
              <a:t>Booelan(value)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/>
        </p:nvSpPr>
        <p:spPr>
          <a:xfrm>
            <a:off x="2408975" y="7591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To Number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 Conversion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675" y="935175"/>
            <a:ext cx="6661702" cy="39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</a:t>
            </a:r>
            <a:endParaRPr/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2408975" y="7591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To String Conversion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463" y="1088226"/>
            <a:ext cx="6538124" cy="366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51250" y="1669575"/>
            <a:ext cx="80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Svaka vrijednost u JavaScript ima tip podataka.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942150" y="2798350"/>
            <a:ext cx="293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BigInt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undefined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Tipovi podataka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67525" y="2798350"/>
            <a:ext cx="29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➔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942150" y="2347775"/>
            <a:ext cx="22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Primitivni tipovi podataka: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942149" y="4268513"/>
            <a:ext cx="29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"/>
              <a:buChar char="➔"/>
            </a:pPr>
            <a:r>
              <a:rPr lang="en-GB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Symbol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267525" y="2371650"/>
            <a:ext cx="22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Objektni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tip podataka: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</a:t>
            </a:r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/>
        </p:nvSpPr>
        <p:spPr>
          <a:xfrm>
            <a:off x="2408975" y="759100"/>
            <a:ext cx="410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To Boolean Conversion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413" y="990000"/>
            <a:ext cx="6019173" cy="38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Explicit/Implicit</a:t>
            </a:r>
            <a:endParaRPr/>
          </a:p>
        </p:txBody>
      </p:sp>
      <p:pic>
        <p:nvPicPr>
          <p:cNvPr id="337" name="Google Shape;33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 txBox="1"/>
          <p:nvPr/>
        </p:nvSpPr>
        <p:spPr>
          <a:xfrm>
            <a:off x="2218500" y="759100"/>
            <a:ext cx="47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Implicit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 Conversion -&gt; Coercion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563400" y="1632325"/>
            <a:ext cx="8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 slucaju kada vrsimo operacije nad vrijednostima razlicitog tipa, desava se Coercion</a:t>
            </a:r>
            <a:r>
              <a:rPr lang="en-GB"/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563400" y="2260800"/>
            <a:ext cx="8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Najcesci primjer s kojim cete se susretati je kada koristite operator </a:t>
            </a:r>
            <a:r>
              <a:rPr b="1" lang="en-GB">
                <a:solidFill>
                  <a:schemeClr val="dk2"/>
                </a:solidFill>
              </a:rPr>
              <a:t>==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563400" y="2889275"/>
            <a:ext cx="80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NE morate znati sva pravila na pamet, ali morate biti svjesni da Coercion postoji.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Explicit/Implicit</a:t>
            </a:r>
            <a:endParaRPr/>
          </a:p>
        </p:txBody>
      </p:sp>
      <p:pic>
        <p:nvPicPr>
          <p:cNvPr id="347" name="Google Shape;3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 txBox="1"/>
          <p:nvPr/>
        </p:nvSpPr>
        <p:spPr>
          <a:xfrm>
            <a:off x="2218500" y="759100"/>
            <a:ext cx="47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Implicit Conversion -&gt; Coercion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400" y="1355075"/>
            <a:ext cx="7025203" cy="35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it folks</a:t>
            </a:r>
            <a:r>
              <a:rPr lang="en-GB"/>
              <a:t>!</a:t>
            </a:r>
            <a:endParaRPr/>
          </a:p>
        </p:txBody>
      </p:sp>
      <p:pic>
        <p:nvPicPr>
          <p:cNvPr id="355" name="Google Shape;35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00" y="653525"/>
            <a:ext cx="6972001" cy="46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5"/>
          <p:cNvSpPr txBox="1"/>
          <p:nvPr/>
        </p:nvSpPr>
        <p:spPr>
          <a:xfrm>
            <a:off x="3145600" y="969200"/>
            <a:ext cx="278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Tipovi podataka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75" y="1261513"/>
            <a:ext cx="8186260" cy="33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typeof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typeof Operator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51250" y="1669575"/>
            <a:ext cx="804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typeof operator nam omogucava da saznamo tip podatka neke vrijednosti.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575" y="2190175"/>
            <a:ext cx="6546406" cy="2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Operatori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551250" y="1669575"/>
            <a:ext cx="80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Operator u programskom jeziku govori programu da izvrši neku operaciju. DUH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51250" y="2664400"/>
            <a:ext cx="770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Vrste operatora u Javascript: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Aritmetički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Operatori poređenja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Logički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Operatori dodjele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➔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Inkrement/dekrement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Operatori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Aritmetički o</a:t>
            </a:r>
            <a:r>
              <a:rPr lang="en-GB"/>
              <a:t>peratori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Arithmetički o</a:t>
            </a: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peratori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880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938175"/>
                <a:gridCol w="1249325"/>
                <a:gridCol w="1200700"/>
                <a:gridCol w="2624725"/>
                <a:gridCol w="2459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Simbol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Operacija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orištenje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Opis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Primjeri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+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sabiranje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+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Sabira brojeve sa obje strane znaka. </a:t>
                      </a:r>
                      <a:r>
                        <a:rPr i="1" lang="en-GB" sz="1200">
                          <a:solidFill>
                            <a:schemeClr val="dk2"/>
                          </a:solidFill>
                        </a:rPr>
                        <a:t>(suma)</a:t>
                      </a:r>
                      <a:endParaRPr i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+ 5     (12)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oduzimanje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-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Od lijevog broja oduzima desni. </a:t>
                      </a:r>
                      <a:r>
                        <a:rPr i="1" lang="en-GB" sz="1200">
                          <a:solidFill>
                            <a:schemeClr val="dk2"/>
                          </a:solidFill>
                        </a:rPr>
                        <a:t>(razlika)</a:t>
                      </a:r>
                      <a:endParaRPr i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7 - 5     (2)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*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množenje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*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Množi brojeve sa obje strane znaka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. </a:t>
                      </a:r>
                      <a:r>
                        <a:rPr i="1" lang="en-GB" sz="1200">
                          <a:solidFill>
                            <a:schemeClr val="dk2"/>
                          </a:solidFill>
                        </a:rPr>
                        <a:t>(proizvod)</a:t>
                      </a:r>
                      <a:endParaRPr i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* 5     (35)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/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dijeljenje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/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Dijeli lijevi operand sa desnim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. </a:t>
                      </a:r>
                      <a:r>
                        <a:rPr i="1" lang="en-GB" sz="1200">
                          <a:solidFill>
                            <a:schemeClr val="dk2"/>
                          </a:solidFill>
                        </a:rPr>
                        <a:t>(količnik)</a:t>
                      </a:r>
                      <a:endParaRPr i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/ 5     (1.4)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%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modulo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 % b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Dijeli lijevi operand sa 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desnim</a:t>
                      </a: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, te vraća ostatak nakon tog dijeljenja. </a:t>
                      </a:r>
                      <a:r>
                        <a:rPr i="1" lang="en-GB" sz="1200">
                          <a:solidFill>
                            <a:schemeClr val="dk2"/>
                          </a:solidFill>
                        </a:rPr>
                        <a:t>(ostatak)</a:t>
                      </a:r>
                      <a:endParaRPr i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7 % 5     (2)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Aritmetički operatori - Primjer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678350" y="6703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Arithmetički operatori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6875"/>
            <a:ext cx="8839204" cy="265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86271"/>
            <a:ext cx="9144003" cy="33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722263"/>
            <a:ext cx="9144003" cy="43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71625" y="16350"/>
            <a:ext cx="8472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 0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12"/>
            <a:ext cx="671626" cy="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551250" y="1669575"/>
            <a:ext cx="80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Izvršiti sljedeće operacije nad brojevima 12, 5, spremiti u varijable, zatim ispisati rezultate u konzolu.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678350" y="898975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Zadatak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3637463" y="228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{D25EC75F-BA85-43AF-81D3-D92553E225BF}</a:tableStyleId>
              </a:tblPr>
              <a:tblGrid>
                <a:gridCol w="801600"/>
                <a:gridCol w="106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+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sabiranje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-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oduzimanje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*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množenje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/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dijeljenje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%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modulo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