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8f55da42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8f55da42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f55da4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f55da4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8f55da4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8f55da4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8f55da42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8f55da42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8f55da42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8f55da42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8f55da42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8f55da42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8f55da42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8f55da42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3c526dc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3c526dc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c526dd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c526dd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f4959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f4959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7e488ce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7e488ce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190ab5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190ab5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7193275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7193275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67193275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67193275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9f0f47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9f0f47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7e488ce7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7e488ce7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-150" y="1299625"/>
            <a:ext cx="9144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Consolas"/>
                <a:ea typeface="Consolas"/>
                <a:cs typeface="Consolas"/>
                <a:sym typeface="Consolas"/>
              </a:rPr>
              <a:t>Lessons[3] = ‘Flow control’;</a:t>
            </a:r>
            <a:endParaRPr sz="362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225" y="2680825"/>
            <a:ext cx="5972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Flow control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GB">
                <a:solidFill>
                  <a:srgbClr val="000000"/>
                </a:solidFill>
                <a:highlight>
                  <a:srgbClr val="F7E018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>
              <a:solidFill>
                <a:srgbClr val="000000"/>
              </a:solidFill>
              <a:highlight>
                <a:srgbClr val="F7E01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063" y="210300"/>
            <a:ext cx="1779900" cy="177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#1</a:t>
            </a:r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/>
        </p:nvSpPr>
        <p:spPr>
          <a:xfrm>
            <a:off x="946050" y="2156100"/>
            <a:ext cx="7251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Za dva proizvoljna broja, provjeriti da li je njihova suma 10. Ako je je suma jednaka 10, ispisati u konzolu “Suma brojeva je 10.” . Ako suma nije jednaka 10, onda ispisati u konzolu poruku “Suma brojeva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nije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jednaka 10.”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678350" y="976450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Zadatak #1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statements</a:t>
            </a:r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 </a:t>
            </a:r>
            <a:r>
              <a:rPr lang="en-GB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izjave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7" name="Google Shape;227;p23"/>
          <p:cNvGrpSpPr/>
          <p:nvPr/>
        </p:nvGrpSpPr>
        <p:grpSpPr>
          <a:xfrm>
            <a:off x="1883900" y="1785575"/>
            <a:ext cx="535500" cy="1105200"/>
            <a:chOff x="1853350" y="1717325"/>
            <a:chExt cx="535500" cy="1105200"/>
          </a:xfrm>
        </p:grpSpPr>
        <p:sp>
          <p:nvSpPr>
            <p:cNvPr id="228" name="Google Shape;228;p23"/>
            <p:cNvSpPr/>
            <p:nvPr/>
          </p:nvSpPr>
          <p:spPr>
            <a:xfrm>
              <a:off x="1853350" y="1717325"/>
              <a:ext cx="535500" cy="1105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1942600" y="1836375"/>
              <a:ext cx="357000" cy="357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1942600" y="2320350"/>
              <a:ext cx="357000" cy="357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3"/>
          <p:cNvGrpSpPr/>
          <p:nvPr/>
        </p:nvGrpSpPr>
        <p:grpSpPr>
          <a:xfrm>
            <a:off x="4910275" y="3664450"/>
            <a:ext cx="535500" cy="1105200"/>
            <a:chOff x="3680550" y="3647225"/>
            <a:chExt cx="535500" cy="1105200"/>
          </a:xfrm>
        </p:grpSpPr>
        <p:sp>
          <p:nvSpPr>
            <p:cNvPr id="232" name="Google Shape;232;p23"/>
            <p:cNvSpPr/>
            <p:nvPr/>
          </p:nvSpPr>
          <p:spPr>
            <a:xfrm>
              <a:off x="3680550" y="3647225"/>
              <a:ext cx="535500" cy="1105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769800" y="3766275"/>
              <a:ext cx="357000" cy="357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769800" y="4250250"/>
              <a:ext cx="357000" cy="357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3"/>
          <p:cNvSpPr txBox="1"/>
          <p:nvPr/>
        </p:nvSpPr>
        <p:spPr>
          <a:xfrm>
            <a:off x="3028000" y="2138075"/>
            <a:ext cx="5218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Ako je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SVJETLO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na semaforu </a:t>
            </a:r>
            <a:r>
              <a:rPr i="1" lang="en-GB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CRVENO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ZAUSTAVI SE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 suprotnom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VOZI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statements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GB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izjave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00" y="1129475"/>
            <a:ext cx="7660001" cy="39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Edison, we call it</a:t>
            </a: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>
            <a:off x="2805550" y="765150"/>
            <a:ext cx="354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Self driving Car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364" y="1372950"/>
            <a:ext cx="7197272" cy="36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 txBox="1"/>
          <p:nvPr/>
        </p:nvSpPr>
        <p:spPr>
          <a:xfrm>
            <a:off x="3900300" y="2788550"/>
            <a:ext cx="67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sz="4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" name="Google Shape;253;p25"/>
          <p:cNvCxnSpPr/>
          <p:nvPr/>
        </p:nvCxnSpPr>
        <p:spPr>
          <a:xfrm flipH="1" rot="10800000">
            <a:off x="3264625" y="3264725"/>
            <a:ext cx="884100" cy="484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statements</a:t>
            </a:r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GB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lse </a:t>
            </a: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 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izjave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2175375" y="1372925"/>
            <a:ext cx="6088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Ako je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SVJETLO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na semaforu  </a:t>
            </a:r>
            <a:r>
              <a:rPr b="1" lang="en-GB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CRVENO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 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ZAUSTAVI SE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!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b="1" lang="en-GB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 suprotnom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ako je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SVJETLO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na semaforu </a:t>
            </a:r>
            <a:r>
              <a:rPr b="1" lang="en-GB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NARANDZASTO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  </a:t>
            </a:r>
            <a:r>
              <a:rPr b="1"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USPORI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!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b="1" lang="en-GB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lang="en-GB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suprotnom</a:t>
            </a:r>
            <a:r>
              <a:rPr lang="en-GB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VOZI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2" name="Google Shape;262;p26"/>
          <p:cNvGrpSpPr/>
          <p:nvPr/>
        </p:nvGrpSpPr>
        <p:grpSpPr>
          <a:xfrm>
            <a:off x="8149625" y="2075525"/>
            <a:ext cx="535500" cy="1581000"/>
            <a:chOff x="1883900" y="1785575"/>
            <a:chExt cx="535500" cy="1581000"/>
          </a:xfrm>
        </p:grpSpPr>
        <p:sp>
          <p:nvSpPr>
            <p:cNvPr id="263" name="Google Shape;263;p26"/>
            <p:cNvSpPr/>
            <p:nvPr/>
          </p:nvSpPr>
          <p:spPr>
            <a:xfrm>
              <a:off x="1883900" y="1785575"/>
              <a:ext cx="535500" cy="1581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973150" y="1904625"/>
              <a:ext cx="357000" cy="357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1973150" y="2388600"/>
              <a:ext cx="357000" cy="3570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973150" y="2872575"/>
              <a:ext cx="357000" cy="357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26"/>
          <p:cNvGrpSpPr/>
          <p:nvPr/>
        </p:nvGrpSpPr>
        <p:grpSpPr>
          <a:xfrm>
            <a:off x="1381675" y="1040375"/>
            <a:ext cx="535500" cy="1581000"/>
            <a:chOff x="8183000" y="1292625"/>
            <a:chExt cx="535500" cy="1581000"/>
          </a:xfrm>
        </p:grpSpPr>
        <p:sp>
          <p:nvSpPr>
            <p:cNvPr id="268" name="Google Shape;268;p26"/>
            <p:cNvSpPr/>
            <p:nvPr/>
          </p:nvSpPr>
          <p:spPr>
            <a:xfrm>
              <a:off x="8183000" y="1292625"/>
              <a:ext cx="535500" cy="1581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272250" y="1411675"/>
              <a:ext cx="357000" cy="357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8272250" y="1895650"/>
              <a:ext cx="357000" cy="357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8272250" y="2379625"/>
              <a:ext cx="357000" cy="357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6"/>
          <p:cNvGrpSpPr/>
          <p:nvPr/>
        </p:nvGrpSpPr>
        <p:grpSpPr>
          <a:xfrm>
            <a:off x="1381675" y="3377450"/>
            <a:ext cx="535500" cy="1581000"/>
            <a:chOff x="5946425" y="2969375"/>
            <a:chExt cx="535500" cy="1581000"/>
          </a:xfrm>
        </p:grpSpPr>
        <p:sp>
          <p:nvSpPr>
            <p:cNvPr id="273" name="Google Shape;273;p26"/>
            <p:cNvSpPr/>
            <p:nvPr/>
          </p:nvSpPr>
          <p:spPr>
            <a:xfrm>
              <a:off x="5946425" y="2969375"/>
              <a:ext cx="535500" cy="1581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6035675" y="3088425"/>
              <a:ext cx="357000" cy="357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035675" y="3572400"/>
              <a:ext cx="357000" cy="357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035675" y="4056375"/>
              <a:ext cx="357000" cy="357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statements</a:t>
            </a:r>
            <a:endParaRPr/>
          </a:p>
        </p:txBody>
      </p:sp>
      <p:pic>
        <p:nvPicPr>
          <p:cNvPr id="282" name="Google Shape;2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7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else </a:t>
            </a: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izjave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" name="Google Shape;2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712" y="1040500"/>
            <a:ext cx="7050573" cy="395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</a:t>
            </a:r>
            <a:r>
              <a:rPr lang="en-GB"/>
              <a:t> statements</a:t>
            </a:r>
            <a:endParaRPr/>
          </a:p>
        </p:txBody>
      </p:sp>
      <p:pic>
        <p:nvPicPr>
          <p:cNvPr id="290" name="Google Shape;2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izjave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488" y="1130725"/>
            <a:ext cx="7519027" cy="39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That’s it folks</a:t>
            </a:r>
            <a:r>
              <a:rPr lang="en-GB"/>
              <a:t>!</a:t>
            </a:r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00" y="653525"/>
            <a:ext cx="6972001" cy="46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 txBox="1"/>
          <p:nvPr/>
        </p:nvSpPr>
        <p:spPr>
          <a:xfrm>
            <a:off x="3145600" y="969200"/>
            <a:ext cx="278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Ponavljanje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32725" y="1690050"/>
            <a:ext cx="8073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je to boolean tip podataka?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Koje operatore poređenja imamo? Koji je rezultat?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Logički operatori?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String interpolation, concatenation?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 inkrement, post inkrement?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Questions, questions, questions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flow control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Programming constructs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671625" y="1589725"/>
            <a:ext cx="1819500" cy="2684675"/>
            <a:chOff x="731150" y="1572800"/>
            <a:chExt cx="1819500" cy="2684675"/>
          </a:xfrm>
        </p:grpSpPr>
        <p:grpSp>
          <p:nvGrpSpPr>
            <p:cNvPr id="86" name="Google Shape;86;p15"/>
            <p:cNvGrpSpPr/>
            <p:nvPr/>
          </p:nvGrpSpPr>
          <p:grpSpPr>
            <a:xfrm>
              <a:off x="994700" y="2040375"/>
              <a:ext cx="1292400" cy="2217100"/>
              <a:chOff x="994700" y="1564300"/>
              <a:chExt cx="1292400" cy="2217100"/>
            </a:xfrm>
          </p:grpSpPr>
          <p:sp>
            <p:nvSpPr>
              <p:cNvPr id="87" name="Google Shape;87;p15"/>
              <p:cNvSpPr/>
              <p:nvPr/>
            </p:nvSpPr>
            <p:spPr>
              <a:xfrm>
                <a:off x="994700" y="1564300"/>
                <a:ext cx="323100" cy="3231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accent4"/>
                    </a:solidFill>
                  </a:rPr>
                  <a:t>1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1317800" y="2209800"/>
                <a:ext cx="323100" cy="3231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accent4"/>
                    </a:solidFill>
                  </a:rPr>
                  <a:t>2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1640900" y="2838275"/>
                <a:ext cx="323100" cy="3231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accent4"/>
                    </a:solidFill>
                  </a:rPr>
                  <a:t>3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1964000" y="3458300"/>
                <a:ext cx="323100" cy="3231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accent4"/>
                    </a:solidFill>
                  </a:rPr>
                  <a:t>4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91" name="Google Shape;91;p15"/>
              <p:cNvCxnSpPr>
                <a:stCxn id="87" idx="2"/>
                <a:endCxn id="88" idx="1"/>
              </p:cNvCxnSpPr>
              <p:nvPr/>
            </p:nvCxnSpPr>
            <p:spPr>
              <a:xfrm flipH="1" rot="-5400000">
                <a:off x="995150" y="2048500"/>
                <a:ext cx="483900" cy="161700"/>
              </a:xfrm>
              <a:prstGeom prst="bentConnector2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" name="Google Shape;92;p15"/>
              <p:cNvCxnSpPr>
                <a:stCxn id="88" idx="2"/>
                <a:endCxn id="89" idx="1"/>
              </p:cNvCxnSpPr>
              <p:nvPr/>
            </p:nvCxnSpPr>
            <p:spPr>
              <a:xfrm flipH="1" rot="-5400000">
                <a:off x="1326800" y="2685450"/>
                <a:ext cx="466800" cy="161700"/>
              </a:xfrm>
              <a:prstGeom prst="bentConnector2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" name="Google Shape;93;p15"/>
              <p:cNvCxnSpPr>
                <a:stCxn id="89" idx="2"/>
                <a:endCxn id="90" idx="1"/>
              </p:cNvCxnSpPr>
              <p:nvPr/>
            </p:nvCxnSpPr>
            <p:spPr>
              <a:xfrm flipH="1" rot="-5400000">
                <a:off x="1654100" y="3309725"/>
                <a:ext cx="458400" cy="161700"/>
              </a:xfrm>
              <a:prstGeom prst="bentConnector2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94" name="Google Shape;94;p15"/>
            <p:cNvSpPr txBox="1"/>
            <p:nvPr/>
          </p:nvSpPr>
          <p:spPr>
            <a:xfrm>
              <a:off x="731150" y="1572800"/>
              <a:ext cx="181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Sekvenca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3662250" y="1589725"/>
            <a:ext cx="1819500" cy="2778384"/>
            <a:chOff x="3662250" y="1572800"/>
            <a:chExt cx="1819500" cy="2778384"/>
          </a:xfrm>
        </p:grpSpPr>
        <p:sp>
          <p:nvSpPr>
            <p:cNvPr id="96" name="Google Shape;96;p15"/>
            <p:cNvSpPr txBox="1"/>
            <p:nvPr/>
          </p:nvSpPr>
          <p:spPr>
            <a:xfrm>
              <a:off x="3662250" y="1572800"/>
              <a:ext cx="181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Selekcije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7" name="Google Shape;97;p15"/>
            <p:cNvGrpSpPr/>
            <p:nvPr/>
          </p:nvGrpSpPr>
          <p:grpSpPr>
            <a:xfrm>
              <a:off x="4112723" y="2133985"/>
              <a:ext cx="918564" cy="2217199"/>
              <a:chOff x="4112723" y="2133985"/>
              <a:chExt cx="918564" cy="2217199"/>
            </a:xfrm>
          </p:grpSpPr>
          <p:cxnSp>
            <p:nvCxnSpPr>
              <p:cNvPr id="98" name="Google Shape;98;p15"/>
              <p:cNvCxnSpPr/>
              <p:nvPr/>
            </p:nvCxnSpPr>
            <p:spPr>
              <a:xfrm>
                <a:off x="4573132" y="2133985"/>
                <a:ext cx="0" cy="41894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9" name="Google Shape;99;p15"/>
              <p:cNvSpPr/>
              <p:nvPr/>
            </p:nvSpPr>
            <p:spPr>
              <a:xfrm>
                <a:off x="4292563" y="2552932"/>
                <a:ext cx="561138" cy="580819"/>
              </a:xfrm>
              <a:prstGeom prst="donut">
                <a:avLst>
                  <a:gd fmla="val 25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2"/>
                    </a:solidFill>
                  </a:rPr>
                  <a:t>?</a:t>
                </a:r>
                <a:endParaRPr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00" name="Google Shape;100;p15"/>
              <p:cNvCxnSpPr>
                <a:stCxn id="99" idx="3"/>
              </p:cNvCxnSpPr>
              <p:nvPr/>
            </p:nvCxnSpPr>
            <p:spPr>
              <a:xfrm flipH="1">
                <a:off x="4200140" y="3048692"/>
                <a:ext cx="174600" cy="31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15"/>
              <p:cNvCxnSpPr>
                <a:stCxn id="99" idx="5"/>
              </p:cNvCxnSpPr>
              <p:nvPr/>
            </p:nvCxnSpPr>
            <p:spPr>
              <a:xfrm>
                <a:off x="4771525" y="3048692"/>
                <a:ext cx="172500" cy="29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15"/>
              <p:cNvCxnSpPr/>
              <p:nvPr/>
            </p:nvCxnSpPr>
            <p:spPr>
              <a:xfrm>
                <a:off x="4200064" y="3347008"/>
                <a:ext cx="0" cy="82336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3" name="Google Shape;103;p15"/>
              <p:cNvCxnSpPr/>
              <p:nvPr/>
            </p:nvCxnSpPr>
            <p:spPr>
              <a:xfrm>
                <a:off x="4943946" y="3347008"/>
                <a:ext cx="0" cy="82336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4" name="Google Shape;104;p15"/>
              <p:cNvSpPr/>
              <p:nvPr/>
            </p:nvSpPr>
            <p:spPr>
              <a:xfrm>
                <a:off x="4112723" y="4170375"/>
                <a:ext cx="174682" cy="180809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4856604" y="4170375"/>
                <a:ext cx="174682" cy="180809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" name="Google Shape;106;p15"/>
          <p:cNvGrpSpPr/>
          <p:nvPr/>
        </p:nvGrpSpPr>
        <p:grpSpPr>
          <a:xfrm>
            <a:off x="6652875" y="1589725"/>
            <a:ext cx="1819500" cy="2935600"/>
            <a:chOff x="6434500" y="1572800"/>
            <a:chExt cx="1819500" cy="2935600"/>
          </a:xfrm>
        </p:grpSpPr>
        <p:sp>
          <p:nvSpPr>
            <p:cNvPr id="107" name="Google Shape;107;p15"/>
            <p:cNvSpPr txBox="1"/>
            <p:nvPr/>
          </p:nvSpPr>
          <p:spPr>
            <a:xfrm>
              <a:off x="6434500" y="1572800"/>
              <a:ext cx="181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Ponavljanja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114148" y="3301799"/>
              <a:ext cx="460200" cy="4764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2"/>
                  </a:solidFill>
                </a:rPr>
                <a:t>?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977379" y="2816475"/>
              <a:ext cx="174600" cy="18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7256954" y="2133975"/>
              <a:ext cx="174600" cy="18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525279" y="2816475"/>
              <a:ext cx="174600" cy="18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" name="Google Shape;112;p15"/>
            <p:cNvCxnSpPr>
              <a:stCxn id="109" idx="0"/>
              <a:endCxn id="110" idx="6"/>
            </p:cNvCxnSpPr>
            <p:nvPr/>
          </p:nvCxnSpPr>
          <p:spPr>
            <a:xfrm flipH="1" rot="5400000">
              <a:off x="7452229" y="2204025"/>
              <a:ext cx="591900" cy="633000"/>
            </a:xfrm>
            <a:prstGeom prst="curved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" name="Google Shape;113;p15"/>
            <p:cNvCxnSpPr>
              <a:stCxn id="110" idx="2"/>
              <a:endCxn id="111" idx="0"/>
            </p:cNvCxnSpPr>
            <p:nvPr/>
          </p:nvCxnSpPr>
          <p:spPr>
            <a:xfrm flipH="1">
              <a:off x="6612554" y="2224425"/>
              <a:ext cx="644400" cy="592200"/>
            </a:xfrm>
            <a:prstGeom prst="curved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" name="Google Shape;114;p15"/>
            <p:cNvCxnSpPr>
              <a:stCxn id="111" idx="4"/>
              <a:endCxn id="108" idx="2"/>
            </p:cNvCxnSpPr>
            <p:nvPr/>
          </p:nvCxnSpPr>
          <p:spPr>
            <a:xfrm flipH="1" rot="-5400000">
              <a:off x="6592029" y="3017925"/>
              <a:ext cx="542700" cy="501600"/>
            </a:xfrm>
            <a:prstGeom prst="curved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15"/>
            <p:cNvCxnSpPr>
              <a:stCxn id="108" idx="6"/>
              <a:endCxn id="109" idx="4"/>
            </p:cNvCxnSpPr>
            <p:nvPr/>
          </p:nvCxnSpPr>
          <p:spPr>
            <a:xfrm flipH="1" rot="10800000">
              <a:off x="7574348" y="2997299"/>
              <a:ext cx="490200" cy="542700"/>
            </a:xfrm>
            <a:prstGeom prst="curved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5"/>
            <p:cNvCxnSpPr>
              <a:stCxn id="108" idx="4"/>
            </p:cNvCxnSpPr>
            <p:nvPr/>
          </p:nvCxnSpPr>
          <p:spPr>
            <a:xfrm>
              <a:off x="7344248" y="3778199"/>
              <a:ext cx="0" cy="549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7" name="Google Shape;117;p15"/>
            <p:cNvSpPr/>
            <p:nvPr/>
          </p:nvSpPr>
          <p:spPr>
            <a:xfrm>
              <a:off x="7256954" y="4327500"/>
              <a:ext cx="174600" cy="18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3636750" y="1338063"/>
            <a:ext cx="1870500" cy="3281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→ Selection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00" y="2361081"/>
            <a:ext cx="1434275" cy="14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2949" y="2243163"/>
            <a:ext cx="1649600" cy="16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4325" y="2435849"/>
            <a:ext cx="1318425" cy="1284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6"/>
          <p:cNvCxnSpPr>
            <a:stCxn id="125" idx="3"/>
            <a:endCxn id="126" idx="1"/>
          </p:cNvCxnSpPr>
          <p:nvPr/>
        </p:nvCxnSpPr>
        <p:spPr>
          <a:xfrm>
            <a:off x="1561175" y="3078218"/>
            <a:ext cx="69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6"/>
          <p:cNvCxnSpPr>
            <a:stCxn id="126" idx="3"/>
            <a:endCxn id="127" idx="1"/>
          </p:cNvCxnSpPr>
          <p:nvPr/>
        </p:nvCxnSpPr>
        <p:spPr>
          <a:xfrm>
            <a:off x="3902549" y="3078212"/>
            <a:ext cx="69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6"/>
          <p:cNvSpPr txBox="1"/>
          <p:nvPr/>
        </p:nvSpPr>
        <p:spPr>
          <a:xfrm>
            <a:off x="3003000" y="719950"/>
            <a:ext cx="24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Jutarnja rutina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4594325" y="2162327"/>
            <a:ext cx="1897075" cy="1831799"/>
            <a:chOff x="4594325" y="2162327"/>
            <a:chExt cx="1897075" cy="1831799"/>
          </a:xfrm>
        </p:grpSpPr>
        <p:grpSp>
          <p:nvGrpSpPr>
            <p:cNvPr id="132" name="Google Shape;132;p16"/>
            <p:cNvGrpSpPr/>
            <p:nvPr/>
          </p:nvGrpSpPr>
          <p:grpSpPr>
            <a:xfrm>
              <a:off x="4594325" y="2162327"/>
              <a:ext cx="1596000" cy="1831799"/>
              <a:chOff x="4594325" y="2162327"/>
              <a:chExt cx="1596000" cy="1831799"/>
            </a:xfrm>
          </p:grpSpPr>
          <p:sp>
            <p:nvSpPr>
              <p:cNvPr id="133" name="Google Shape;133;p16"/>
              <p:cNvSpPr/>
              <p:nvPr/>
            </p:nvSpPr>
            <p:spPr>
              <a:xfrm>
                <a:off x="4594325" y="2307225"/>
                <a:ext cx="1596000" cy="154200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4" name="Google Shape;134;p1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756924" y="2162327"/>
                <a:ext cx="1097198" cy="1831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5" name="Google Shape;135;p16"/>
            <p:cNvSpPr txBox="1"/>
            <p:nvPr/>
          </p:nvSpPr>
          <p:spPr>
            <a:xfrm>
              <a:off x="5725800" y="2243175"/>
              <a:ext cx="765600" cy="14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3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1" sz="8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" name="Google Shape;136;p16"/>
          <p:cNvGrpSpPr/>
          <p:nvPr/>
        </p:nvGrpSpPr>
        <p:grpSpPr>
          <a:xfrm>
            <a:off x="6108600" y="773874"/>
            <a:ext cx="2932750" cy="1469301"/>
            <a:chOff x="6108600" y="773874"/>
            <a:chExt cx="2932750" cy="1469301"/>
          </a:xfrm>
        </p:grpSpPr>
        <p:pic>
          <p:nvPicPr>
            <p:cNvPr id="137" name="Google Shape;137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22925" y="773874"/>
              <a:ext cx="1318425" cy="12847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" name="Google Shape;138;p16"/>
            <p:cNvGrpSpPr/>
            <p:nvPr/>
          </p:nvGrpSpPr>
          <p:grpSpPr>
            <a:xfrm>
              <a:off x="6108600" y="1416375"/>
              <a:ext cx="1614300" cy="826800"/>
              <a:chOff x="6108600" y="1416375"/>
              <a:chExt cx="1614300" cy="826800"/>
            </a:xfrm>
          </p:grpSpPr>
          <p:cxnSp>
            <p:nvCxnSpPr>
              <p:cNvPr id="139" name="Google Shape;139;p16"/>
              <p:cNvCxnSpPr>
                <a:stCxn id="135" idx="0"/>
                <a:endCxn id="137" idx="1"/>
              </p:cNvCxnSpPr>
              <p:nvPr/>
            </p:nvCxnSpPr>
            <p:spPr>
              <a:xfrm flipH="1" rot="10800000">
                <a:off x="6108600" y="1416375"/>
                <a:ext cx="1614300" cy="826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0" name="Google Shape;140;p16"/>
              <p:cNvSpPr txBox="1"/>
              <p:nvPr/>
            </p:nvSpPr>
            <p:spPr>
              <a:xfrm>
                <a:off x="6491400" y="1416375"/>
                <a:ext cx="419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DA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1" name="Google Shape;141;p16"/>
          <p:cNvGrpSpPr/>
          <p:nvPr/>
        </p:nvGrpSpPr>
        <p:grpSpPr>
          <a:xfrm>
            <a:off x="6108600" y="3452550"/>
            <a:ext cx="3156162" cy="1614300"/>
            <a:chOff x="6033125" y="3333950"/>
            <a:chExt cx="3156162" cy="1614300"/>
          </a:xfrm>
        </p:grpSpPr>
        <p:grpSp>
          <p:nvGrpSpPr>
            <p:cNvPr id="142" name="Google Shape;142;p16"/>
            <p:cNvGrpSpPr/>
            <p:nvPr/>
          </p:nvGrpSpPr>
          <p:grpSpPr>
            <a:xfrm>
              <a:off x="7574988" y="3333950"/>
              <a:ext cx="1614300" cy="1614300"/>
              <a:chOff x="7574988" y="3333950"/>
              <a:chExt cx="1614300" cy="1614300"/>
            </a:xfrm>
          </p:grpSpPr>
          <p:pic>
            <p:nvPicPr>
              <p:cNvPr id="143" name="Google Shape;143;p16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574988" y="3333950"/>
                <a:ext cx="1614300" cy="1614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4" name="Google Shape;144;p16"/>
              <p:cNvSpPr txBox="1"/>
              <p:nvPr/>
            </p:nvSpPr>
            <p:spPr>
              <a:xfrm>
                <a:off x="7828475" y="3723075"/>
                <a:ext cx="671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Comfortaa"/>
                    <a:ea typeface="Comfortaa"/>
                    <a:cs typeface="Comfortaa"/>
                    <a:sym typeface="Comfortaa"/>
                  </a:rPr>
                  <a:t>Kafa</a:t>
                </a:r>
                <a:endParaRPr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p:grpSp>
        <p:grpSp>
          <p:nvGrpSpPr>
            <p:cNvPr id="145" name="Google Shape;145;p16"/>
            <p:cNvGrpSpPr/>
            <p:nvPr/>
          </p:nvGrpSpPr>
          <p:grpSpPr>
            <a:xfrm>
              <a:off x="6033125" y="3586775"/>
              <a:ext cx="1542000" cy="807550"/>
              <a:chOff x="6033125" y="3586775"/>
              <a:chExt cx="1542000" cy="807550"/>
            </a:xfrm>
          </p:grpSpPr>
          <p:cxnSp>
            <p:nvCxnSpPr>
              <p:cNvPr id="146" name="Google Shape;146;p16"/>
              <p:cNvCxnSpPr>
                <a:stCxn id="135" idx="2"/>
                <a:endCxn id="143" idx="1"/>
              </p:cNvCxnSpPr>
              <p:nvPr/>
            </p:nvCxnSpPr>
            <p:spPr>
              <a:xfrm>
                <a:off x="6033125" y="3586775"/>
                <a:ext cx="1542000" cy="554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7" name="Google Shape;147;p16"/>
              <p:cNvSpPr txBox="1"/>
              <p:nvPr/>
            </p:nvSpPr>
            <p:spPr>
              <a:xfrm>
                <a:off x="6491400" y="3994125"/>
                <a:ext cx="419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NE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Oh, Decisions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2805550" y="765150"/>
            <a:ext cx="354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Decision making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00" y="1226850"/>
            <a:ext cx="4274100" cy="376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8514" y="2183647"/>
            <a:ext cx="2555911" cy="298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4223" y="1053163"/>
            <a:ext cx="2784500" cy="2534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Selections</a:t>
            </a:r>
            <a:r>
              <a:rPr lang="en-GB"/>
              <a:t> here we come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2805550" y="765150"/>
            <a:ext cx="354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Selekcije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45750" y="1689550"/>
            <a:ext cx="5321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Računar donosi odluku na osnovu nekih informacija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Računar izršava određenu akciju na osnovu predefinisanog uslova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Omogućava kontrolu toka programa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Grananje programa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Postavlja se pitanje, i na osnovu odgovora izvršava se neka akcija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6" name="Google Shape;166;p18"/>
          <p:cNvGrpSpPr/>
          <p:nvPr/>
        </p:nvGrpSpPr>
        <p:grpSpPr>
          <a:xfrm>
            <a:off x="6456254" y="1273084"/>
            <a:ext cx="1339698" cy="3234139"/>
            <a:chOff x="4112723" y="2133985"/>
            <a:chExt cx="918482" cy="2217290"/>
          </a:xfrm>
        </p:grpSpPr>
        <p:cxnSp>
          <p:nvCxnSpPr>
            <p:cNvPr id="167" name="Google Shape;167;p18"/>
            <p:cNvCxnSpPr/>
            <p:nvPr/>
          </p:nvCxnSpPr>
          <p:spPr>
            <a:xfrm>
              <a:off x="4573132" y="2133985"/>
              <a:ext cx="0" cy="41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8" name="Google Shape;168;p18"/>
            <p:cNvSpPr/>
            <p:nvPr/>
          </p:nvSpPr>
          <p:spPr>
            <a:xfrm>
              <a:off x="4292563" y="2552932"/>
              <a:ext cx="561000" cy="5808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2"/>
                  </a:solidFill>
                </a:rPr>
                <a:t>?</a:t>
              </a:r>
              <a:endParaRPr b="1">
                <a:solidFill>
                  <a:schemeClr val="dk2"/>
                </a:solidFill>
              </a:endParaRPr>
            </a:p>
          </p:txBody>
        </p:sp>
        <p:cxnSp>
          <p:nvCxnSpPr>
            <p:cNvPr id="169" name="Google Shape;169;p18"/>
            <p:cNvCxnSpPr>
              <a:stCxn id="168" idx="3"/>
            </p:cNvCxnSpPr>
            <p:nvPr/>
          </p:nvCxnSpPr>
          <p:spPr>
            <a:xfrm flipH="1">
              <a:off x="4200120" y="3048676"/>
              <a:ext cx="174600" cy="31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8"/>
            <p:cNvCxnSpPr>
              <a:stCxn id="168" idx="5"/>
            </p:cNvCxnSpPr>
            <p:nvPr/>
          </p:nvCxnSpPr>
          <p:spPr>
            <a:xfrm>
              <a:off x="4771407" y="3048676"/>
              <a:ext cx="172500" cy="298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8"/>
            <p:cNvCxnSpPr/>
            <p:nvPr/>
          </p:nvCxnSpPr>
          <p:spPr>
            <a:xfrm>
              <a:off x="4200064" y="3347008"/>
              <a:ext cx="0" cy="82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" name="Google Shape;172;p18"/>
            <p:cNvCxnSpPr/>
            <p:nvPr/>
          </p:nvCxnSpPr>
          <p:spPr>
            <a:xfrm>
              <a:off x="4943946" y="3347008"/>
              <a:ext cx="0" cy="82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3" name="Google Shape;173;p18"/>
            <p:cNvSpPr/>
            <p:nvPr/>
          </p:nvSpPr>
          <p:spPr>
            <a:xfrm>
              <a:off x="4112723" y="4170375"/>
              <a:ext cx="174600" cy="18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4856604" y="4170375"/>
              <a:ext cx="174600" cy="18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9"/>
          <p:cNvGrpSpPr/>
          <p:nvPr/>
        </p:nvGrpSpPr>
        <p:grpSpPr>
          <a:xfrm>
            <a:off x="1124263" y="1226850"/>
            <a:ext cx="6895475" cy="3425550"/>
            <a:chOff x="1124263" y="1226850"/>
            <a:chExt cx="6895475" cy="3425550"/>
          </a:xfrm>
        </p:grpSpPr>
        <p:pic>
          <p:nvPicPr>
            <p:cNvPr id="180" name="Google Shape;18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4263" y="1226850"/>
              <a:ext cx="6895475" cy="34255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1" name="Google Shape;181;p19"/>
            <p:cNvCxnSpPr/>
            <p:nvPr/>
          </p:nvCxnSpPr>
          <p:spPr>
            <a:xfrm flipH="1" rot="10800000">
              <a:off x="3409175" y="2465375"/>
              <a:ext cx="1870500" cy="1045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274" y="1226850"/>
            <a:ext cx="6895450" cy="342553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Edison, we call it</a:t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2805550" y="765150"/>
            <a:ext cx="354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Self driving Car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19"/>
          <p:cNvCxnSpPr/>
          <p:nvPr/>
        </p:nvCxnSpPr>
        <p:spPr>
          <a:xfrm flipH="1" rot="10800000">
            <a:off x="3358150" y="2792575"/>
            <a:ext cx="1230000" cy="710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statements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izjave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4" name="Google Shape;194;p20"/>
          <p:cNvGrpSpPr/>
          <p:nvPr/>
        </p:nvGrpSpPr>
        <p:grpSpPr>
          <a:xfrm>
            <a:off x="1883900" y="1785575"/>
            <a:ext cx="535500" cy="1105200"/>
            <a:chOff x="1853350" y="1717325"/>
            <a:chExt cx="535500" cy="1105200"/>
          </a:xfrm>
        </p:grpSpPr>
        <p:sp>
          <p:nvSpPr>
            <p:cNvPr id="195" name="Google Shape;195;p20"/>
            <p:cNvSpPr/>
            <p:nvPr/>
          </p:nvSpPr>
          <p:spPr>
            <a:xfrm>
              <a:off x="1853350" y="1717325"/>
              <a:ext cx="535500" cy="1105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42600" y="1836375"/>
              <a:ext cx="357000" cy="3570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2600" y="2320350"/>
              <a:ext cx="357000" cy="357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5848200" y="3341100"/>
            <a:ext cx="535500" cy="1105200"/>
            <a:chOff x="3680550" y="3647225"/>
            <a:chExt cx="535500" cy="1105200"/>
          </a:xfrm>
        </p:grpSpPr>
        <p:sp>
          <p:nvSpPr>
            <p:cNvPr id="199" name="Google Shape;199;p20"/>
            <p:cNvSpPr/>
            <p:nvPr/>
          </p:nvSpPr>
          <p:spPr>
            <a:xfrm>
              <a:off x="3680550" y="3647225"/>
              <a:ext cx="535500" cy="1105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3769800" y="3766275"/>
              <a:ext cx="357000" cy="357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769800" y="4250250"/>
              <a:ext cx="357000" cy="357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0"/>
          <p:cNvSpPr txBox="1"/>
          <p:nvPr/>
        </p:nvSpPr>
        <p:spPr>
          <a:xfrm>
            <a:off x="3028000" y="2138075"/>
            <a:ext cx="45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Ako je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SVJETLO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na semaforu </a:t>
            </a:r>
            <a:r>
              <a:rPr b="1" lang="en-GB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CRVENO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ZAUSTAVI SE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1883900" y="3693600"/>
            <a:ext cx="42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Ako je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SVJETLO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na semaforu </a:t>
            </a:r>
            <a:r>
              <a:rPr b="1" i="1" lang="en-GB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ZELENO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VOZI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statements</a:t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izjave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351" y="1173800"/>
            <a:ext cx="6799299" cy="381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