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A4F891F-3EF7-48CF-A93A-01754AFBE73E}">
  <a:tblStyle styleId="{4A4F891F-3EF7-48CF-A93A-01754AFBE7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f5964417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1f5964417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https://edu.gcfglobal.org/en/computer-science/sequences-selections-and-loops/1/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f5964417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f5964417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https://edu.gcfglobal.org/en/computer-science/sequences-selections-and-loops/1/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f59644175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1f5964417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https://edu.gcfglobal.org/en/computer-science/sequences-selections-and-loops/1/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f59644175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1f59644175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https://edu.gcfglobal.org/en/computer-science/sequences-selections-and-loops/1/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1f59644175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1f59644175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https://edu.gcfglobal.org/en/computer-science/sequences-selections-and-loops/1/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1f59644175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1f59644175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https://edu.gcfglobal.org/en/computer-science/sequences-selections-and-loops/1/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1f5af5362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1f5af5362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https://edu.gcfglobal.org/en/computer-science/sequences-selections-and-loops/1/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f59644175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1f59644175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https://edu.gcfglobal.org/en/computer-science/sequences-selections-and-loops/1/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f5af5362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1f5af5362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https://edu.gcfglobal.org/en/computer-science/sequences-selections-and-loops/1/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1f59644175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1f59644175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https://edu.gcfglobal.org/en/computer-science/sequences-selections-and-loops/1/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f5af5362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f5af5362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03c526dc2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03c526dc2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3c526dd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3c526dd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Pregled obuke: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Nije potrebno prethodno iskustvo, ako imate super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Pocinjemo sa predpostavkom da nemate nikakvog znanja o programiranju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Web development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Ukratko o MERN Stacku, sta je to, zasto to itd.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Iza svega toga stoji JS, na sto cemo se prvo i fokusirati u ovoj obuci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f59644175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f59644175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https://edu.gcfglobal.org/en/computer-science/sequences-selections-and-loops/1/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f5af5362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f5af5362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https://edu.gcfglobal.org/en/computer-science/sequences-selections-and-loops/1/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4bf4959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4bf4959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https://edu.gcfglobal.org/en/computer-science/sequences-selections-and-loops/1/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f596441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1f596441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https://edu.gcfglobal.org/en/computer-science/sequences-selections-and-loops/1/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f59644175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1f5964417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https://edu.gcfglobal.org/en/computer-science/sequences-selections-and-loops/1/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f5964417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1f5964417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https://edu.gcfglobal.org/en/computer-science/sequences-selections-and-loops/1/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-150" y="1299625"/>
            <a:ext cx="91440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620">
                <a:latin typeface="Consolas"/>
                <a:ea typeface="Consolas"/>
                <a:cs typeface="Consolas"/>
                <a:sym typeface="Consolas"/>
              </a:rPr>
              <a:t>Lessons[4] = ‘Loops’;</a:t>
            </a:r>
            <a:endParaRPr sz="362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225" y="2680825"/>
            <a:ext cx="59727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Loops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 in </a:t>
            </a:r>
            <a:r>
              <a:rPr lang="en-GB">
                <a:solidFill>
                  <a:srgbClr val="000000"/>
                </a:solidFill>
                <a:highlight>
                  <a:srgbClr val="F7E018"/>
                </a:highlight>
                <a:latin typeface="Consolas"/>
                <a:ea typeface="Consolas"/>
                <a:cs typeface="Consolas"/>
                <a:sym typeface="Consolas"/>
              </a:rPr>
              <a:t>JavaScript</a:t>
            </a:r>
            <a:endParaRPr>
              <a:solidFill>
                <a:srgbClr val="000000"/>
              </a:solidFill>
              <a:highlight>
                <a:srgbClr val="F7E018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2063" y="210300"/>
            <a:ext cx="1779900" cy="1779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type="title"/>
          </p:nvPr>
        </p:nvSpPr>
        <p:spPr>
          <a:xfrm>
            <a:off x="671625" y="16350"/>
            <a:ext cx="84723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While loops</a:t>
            </a:r>
            <a:endParaRPr/>
          </a:p>
        </p:txBody>
      </p:sp>
      <p:pic>
        <p:nvPicPr>
          <p:cNvPr id="168" name="Google Shape;16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112"/>
            <a:ext cx="671626" cy="671626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2"/>
          <p:cNvSpPr txBox="1"/>
          <p:nvPr/>
        </p:nvSpPr>
        <p:spPr>
          <a:xfrm>
            <a:off x="43400" y="1224475"/>
            <a:ext cx="9144000" cy="235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Petlje nam omogućavaju kontrolisano izvršavanje jedne ili niza operacija uzastopno, određeni ili neodređeni broj puta. </a:t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While petlja - jedna od tri petlje koje ćemo danas raditi</a:t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22"/>
          <p:cNvSpPr txBox="1"/>
          <p:nvPr/>
        </p:nvSpPr>
        <p:spPr>
          <a:xfrm>
            <a:off x="1678350" y="670375"/>
            <a:ext cx="5787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Roboto"/>
                <a:ea typeface="Roboto"/>
                <a:cs typeface="Roboto"/>
                <a:sym typeface="Roboto"/>
              </a:rPr>
              <a:t>While Loops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1" name="Google Shape;17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873320"/>
            <a:ext cx="9144003" cy="2710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/>
          <p:nvPr>
            <p:ph type="title"/>
          </p:nvPr>
        </p:nvSpPr>
        <p:spPr>
          <a:xfrm>
            <a:off x="671625" y="16350"/>
            <a:ext cx="84723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INFINITY AND BEYOND</a:t>
            </a:r>
            <a:endParaRPr/>
          </a:p>
        </p:txBody>
      </p:sp>
      <p:pic>
        <p:nvPicPr>
          <p:cNvPr id="177" name="Google Shape;17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112"/>
            <a:ext cx="671626" cy="671626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3"/>
          <p:cNvSpPr txBox="1"/>
          <p:nvPr/>
        </p:nvSpPr>
        <p:spPr>
          <a:xfrm>
            <a:off x="0" y="812675"/>
            <a:ext cx="91440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Šta mislite šta će da se desi ukoliko pokrenemo ovaj kod: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9" name="Google Shape;17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97875"/>
            <a:ext cx="8839204" cy="3349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/>
          <p:nvPr>
            <p:ph type="title"/>
          </p:nvPr>
        </p:nvSpPr>
        <p:spPr>
          <a:xfrm>
            <a:off x="671625" y="16350"/>
            <a:ext cx="84723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Advice</a:t>
            </a:r>
            <a:endParaRPr/>
          </a:p>
        </p:txBody>
      </p:sp>
      <p:pic>
        <p:nvPicPr>
          <p:cNvPr id="185" name="Google Shape;18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112"/>
            <a:ext cx="671626" cy="67162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4"/>
          <p:cNvSpPr txBox="1"/>
          <p:nvPr/>
        </p:nvSpPr>
        <p:spPr>
          <a:xfrm>
            <a:off x="0" y="653525"/>
            <a:ext cx="9144000" cy="44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➔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Identifikovati izjave koje se trebaju ponavljati.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➔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Staviti izjave u petlju na sljedeći način: 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➔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Napisati uvjet za izvršavanje petlje i kontrolnu izjavu. 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7" name="Google Shape;18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575" y="2068026"/>
            <a:ext cx="7125673" cy="211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/>
          <p:nvPr>
            <p:ph type="title"/>
          </p:nvPr>
        </p:nvSpPr>
        <p:spPr>
          <a:xfrm>
            <a:off x="671625" y="16350"/>
            <a:ext cx="84723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Zadatak 1</a:t>
            </a:r>
            <a:endParaRPr/>
          </a:p>
        </p:txBody>
      </p:sp>
      <p:pic>
        <p:nvPicPr>
          <p:cNvPr id="193" name="Google Shape;19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112"/>
            <a:ext cx="671626" cy="671626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5"/>
          <p:cNvSpPr txBox="1"/>
          <p:nvPr/>
        </p:nvSpPr>
        <p:spPr>
          <a:xfrm>
            <a:off x="0" y="1895875"/>
            <a:ext cx="9144000" cy="20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Napisati program koji sabira nasumicne brojeve sve dok nam program ne generise 0, zatim ispisati sumu svih nasumicno generisanih brojeva. Nasumicne brojeve generisati izmedju 0 i 20.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25"/>
          <p:cNvSpPr txBox="1"/>
          <p:nvPr/>
        </p:nvSpPr>
        <p:spPr>
          <a:xfrm>
            <a:off x="2031875" y="977375"/>
            <a:ext cx="489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Zadatak 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/>
          <p:nvPr>
            <p:ph type="title"/>
          </p:nvPr>
        </p:nvSpPr>
        <p:spPr>
          <a:xfrm>
            <a:off x="671625" y="16350"/>
            <a:ext cx="84723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 While Loop</a:t>
            </a:r>
            <a:endParaRPr/>
          </a:p>
        </p:txBody>
      </p:sp>
      <p:pic>
        <p:nvPicPr>
          <p:cNvPr id="201" name="Google Shape;20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112"/>
            <a:ext cx="671626" cy="671626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6"/>
          <p:cNvSpPr txBox="1"/>
          <p:nvPr/>
        </p:nvSpPr>
        <p:spPr>
          <a:xfrm>
            <a:off x="0" y="1192225"/>
            <a:ext cx="9144000" cy="27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Varijacija na while petlju.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Razlika u tome što se tijelo petlje izvršava pa tek onda provjera uvjet za izvršavanje petlje.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26"/>
          <p:cNvSpPr txBox="1"/>
          <p:nvPr/>
        </p:nvSpPr>
        <p:spPr>
          <a:xfrm>
            <a:off x="1678350" y="670375"/>
            <a:ext cx="5787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Roboto"/>
                <a:ea typeface="Roboto"/>
                <a:cs typeface="Roboto"/>
                <a:sym typeface="Roboto"/>
              </a:rPr>
              <a:t>DO WHILE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4" name="Google Shape;20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649045"/>
            <a:ext cx="9144003" cy="2710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type="title"/>
          </p:nvPr>
        </p:nvSpPr>
        <p:spPr>
          <a:xfrm>
            <a:off x="671625" y="16350"/>
            <a:ext cx="84723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 While</a:t>
            </a:r>
            <a:endParaRPr/>
          </a:p>
        </p:txBody>
      </p:sp>
      <p:pic>
        <p:nvPicPr>
          <p:cNvPr id="210" name="Google Shape;21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112"/>
            <a:ext cx="671626" cy="671626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7"/>
          <p:cNvSpPr txBox="1"/>
          <p:nvPr/>
        </p:nvSpPr>
        <p:spPr>
          <a:xfrm>
            <a:off x="1678363" y="670375"/>
            <a:ext cx="5787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Roboto"/>
                <a:ea typeface="Roboto"/>
                <a:cs typeface="Roboto"/>
                <a:sym typeface="Roboto"/>
              </a:rPr>
              <a:t>DO WHILE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2" name="Google Shape;21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2438" y="1275800"/>
            <a:ext cx="4839130" cy="361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/>
          <p:nvPr>
            <p:ph type="title"/>
          </p:nvPr>
        </p:nvSpPr>
        <p:spPr>
          <a:xfrm>
            <a:off x="671625" y="16350"/>
            <a:ext cx="84723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Zadatak 2</a:t>
            </a:r>
            <a:endParaRPr/>
          </a:p>
        </p:txBody>
      </p:sp>
      <p:pic>
        <p:nvPicPr>
          <p:cNvPr id="218" name="Google Shape;21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112"/>
            <a:ext cx="671626" cy="671626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8"/>
          <p:cNvSpPr txBox="1"/>
          <p:nvPr/>
        </p:nvSpPr>
        <p:spPr>
          <a:xfrm>
            <a:off x="0" y="1895875"/>
            <a:ext cx="9144000" cy="20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Napisati program koji sabira nasumicne brojeve sve dok nam program ne generise 0, zatim ispisati sumu svih nasumicno generisanih brojeva. Nasumicne brojeve generisati izmedju 0 i 20.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28"/>
          <p:cNvSpPr txBox="1"/>
          <p:nvPr/>
        </p:nvSpPr>
        <p:spPr>
          <a:xfrm>
            <a:off x="2031875" y="977375"/>
            <a:ext cx="489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Zadatak 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 txBox="1"/>
          <p:nvPr>
            <p:ph type="title"/>
          </p:nvPr>
        </p:nvSpPr>
        <p:spPr>
          <a:xfrm>
            <a:off x="671625" y="16350"/>
            <a:ext cx="84723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 loop</a:t>
            </a:r>
            <a:endParaRPr/>
          </a:p>
        </p:txBody>
      </p:sp>
      <p:pic>
        <p:nvPicPr>
          <p:cNvPr id="226" name="Google Shape;22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112"/>
            <a:ext cx="671626" cy="671626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9"/>
          <p:cNvSpPr txBox="1"/>
          <p:nvPr/>
        </p:nvSpPr>
        <p:spPr>
          <a:xfrm>
            <a:off x="0" y="1192225"/>
            <a:ext cx="9144000" cy="27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Petlja koju najčešće koristimo.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Koristimo for petlju kada unaprijed znamo broj iteracija.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29"/>
          <p:cNvSpPr txBox="1"/>
          <p:nvPr/>
        </p:nvSpPr>
        <p:spPr>
          <a:xfrm>
            <a:off x="1678350" y="670375"/>
            <a:ext cx="5787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Roboto"/>
                <a:ea typeface="Roboto"/>
                <a:cs typeface="Roboto"/>
                <a:sym typeface="Roboto"/>
              </a:rPr>
              <a:t>FOR PETLJA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9" name="Google Shape;22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611942"/>
            <a:ext cx="9144003" cy="2531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 txBox="1"/>
          <p:nvPr>
            <p:ph type="title"/>
          </p:nvPr>
        </p:nvSpPr>
        <p:spPr>
          <a:xfrm>
            <a:off x="671625" y="16350"/>
            <a:ext cx="84723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Zadatak 3</a:t>
            </a:r>
            <a:endParaRPr/>
          </a:p>
        </p:txBody>
      </p:sp>
      <p:pic>
        <p:nvPicPr>
          <p:cNvPr id="235" name="Google Shape;23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112"/>
            <a:ext cx="671626" cy="671626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0"/>
          <p:cNvSpPr txBox="1"/>
          <p:nvPr/>
        </p:nvSpPr>
        <p:spPr>
          <a:xfrm>
            <a:off x="1678350" y="670375"/>
            <a:ext cx="5787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Roboto"/>
                <a:ea typeface="Roboto"/>
                <a:cs typeface="Roboto"/>
                <a:sym typeface="Roboto"/>
              </a:rPr>
              <a:t>Zadatak 3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" name="Google Shape;237;p30"/>
          <p:cNvSpPr txBox="1"/>
          <p:nvPr/>
        </p:nvSpPr>
        <p:spPr>
          <a:xfrm>
            <a:off x="535200" y="2111800"/>
            <a:ext cx="8073600" cy="9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➔"/>
            </a:pPr>
            <a:r>
              <a:rPr lang="en-GB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Izbrojati koliko puta se karakter ‘a’ ponavlja u stringu:</a:t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‘</a:t>
            </a:r>
            <a:r>
              <a:rPr i="1" lang="en-GB" sz="2000">
                <a:latin typeface="Roboto"/>
                <a:ea typeface="Roboto"/>
                <a:cs typeface="Roboto"/>
                <a:sym typeface="Roboto"/>
              </a:rPr>
              <a:t>Java is to JavaScript what car is to Carpet.</a:t>
            </a:r>
            <a:r>
              <a:rPr lang="en-GB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’</a:t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/>
          <p:nvPr>
            <p:ph type="title"/>
          </p:nvPr>
        </p:nvSpPr>
        <p:spPr>
          <a:xfrm>
            <a:off x="671625" y="16350"/>
            <a:ext cx="84723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Wut now</a:t>
            </a:r>
            <a:endParaRPr/>
          </a:p>
        </p:txBody>
      </p:sp>
      <p:pic>
        <p:nvPicPr>
          <p:cNvPr id="243" name="Google Shape;24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112"/>
            <a:ext cx="671626" cy="671626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1"/>
          <p:cNvSpPr txBox="1"/>
          <p:nvPr/>
        </p:nvSpPr>
        <p:spPr>
          <a:xfrm>
            <a:off x="1678350" y="670375"/>
            <a:ext cx="5787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Roboto"/>
                <a:ea typeface="Roboto"/>
                <a:cs typeface="Roboto"/>
                <a:sym typeface="Roboto"/>
              </a:rPr>
              <a:t>KOJU PETLJU KORISTITI?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31"/>
          <p:cNvSpPr txBox="1"/>
          <p:nvPr/>
        </p:nvSpPr>
        <p:spPr>
          <a:xfrm>
            <a:off x="535200" y="1550675"/>
            <a:ext cx="8073600" cy="27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➔"/>
            </a:pPr>
            <a:r>
              <a:rPr lang="en-GB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While loop?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➔"/>
            </a:pPr>
            <a:r>
              <a:rPr lang="en-GB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Do While loop</a:t>
            </a:r>
            <a:r>
              <a:rPr lang="en-GB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➔"/>
            </a:pPr>
            <a:r>
              <a:rPr lang="en-GB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For Loop?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ctrTitle"/>
          </p:nvPr>
        </p:nvSpPr>
        <p:spPr>
          <a:xfrm>
            <a:off x="-150" y="1299625"/>
            <a:ext cx="91440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620">
                <a:latin typeface="Consolas"/>
                <a:ea typeface="Consolas"/>
                <a:cs typeface="Consolas"/>
                <a:sym typeface="Consolas"/>
              </a:rPr>
              <a:t>Jasmin - 061/667 - 316</a:t>
            </a:r>
            <a:endParaRPr sz="362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620">
                <a:latin typeface="Consolas"/>
                <a:ea typeface="Consolas"/>
                <a:cs typeface="Consolas"/>
                <a:sym typeface="Consolas"/>
              </a:rPr>
              <a:t>Dejan -  061/739 - 622</a:t>
            </a:r>
            <a:endParaRPr sz="362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2"/>
          <p:cNvSpPr txBox="1"/>
          <p:nvPr>
            <p:ph type="title"/>
          </p:nvPr>
        </p:nvSpPr>
        <p:spPr>
          <a:xfrm>
            <a:off x="671625" y="16350"/>
            <a:ext cx="84723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That’s it folks!</a:t>
            </a:r>
            <a:endParaRPr/>
          </a:p>
        </p:txBody>
      </p:sp>
      <p:pic>
        <p:nvPicPr>
          <p:cNvPr id="251" name="Google Shape;25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112"/>
            <a:ext cx="671626" cy="671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7700" y="653525"/>
            <a:ext cx="6972001" cy="468847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2"/>
          <p:cNvSpPr txBox="1"/>
          <p:nvPr/>
        </p:nvSpPr>
        <p:spPr>
          <a:xfrm>
            <a:off x="3145600" y="969200"/>
            <a:ext cx="2780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Questions?</a:t>
            </a:r>
            <a:endParaRPr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671625" y="16350"/>
            <a:ext cx="84723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Ponavljanje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112"/>
            <a:ext cx="671626" cy="671626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/>
        </p:nvSpPr>
        <p:spPr>
          <a:xfrm>
            <a:off x="632725" y="1690050"/>
            <a:ext cx="80736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➔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Šta su to selekcije i za šta na služe?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➔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Koje selekcije imamo na raspolaganju u Javi?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➔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Koje su razlike među selekcijama?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➔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Šta je to boolean vrijednost?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➔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Šta su to truthy, a šta falsy vrijednosti?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➔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Blok?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1678350" y="898975"/>
            <a:ext cx="5787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Roboto"/>
                <a:ea typeface="Roboto"/>
                <a:cs typeface="Roboto"/>
                <a:sym typeface="Roboto"/>
              </a:rPr>
              <a:t>Questions, questions, questions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671625" y="16350"/>
            <a:ext cx="84723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Math, again?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112"/>
            <a:ext cx="671626" cy="671626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1678350" y="670375"/>
            <a:ext cx="5787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Roboto"/>
                <a:ea typeface="Roboto"/>
                <a:cs typeface="Roboto"/>
                <a:sym typeface="Roboto"/>
              </a:rPr>
              <a:t>Math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90" name="Google Shape;90;p16"/>
          <p:cNvGraphicFramePr/>
          <p:nvPr/>
        </p:nvGraphicFramePr>
        <p:xfrm>
          <a:off x="473450" y="122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{4A4F891F-3EF7-48CF-A93A-01754AFBE73E}</a:tableStyleId>
              </a:tblPr>
              <a:tblGrid>
                <a:gridCol w="4022625"/>
                <a:gridCol w="4022625"/>
              </a:tblGrid>
              <a:tr h="448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solidFill>
                            <a:schemeClr val="dk2"/>
                          </a:solidFill>
                        </a:rPr>
                        <a:t>Math.floor(value);</a:t>
                      </a:r>
                      <a:endParaRPr sz="15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solidFill>
                            <a:schemeClr val="dk2"/>
                          </a:solidFill>
                        </a:rPr>
                        <a:t>Zokruzuje na nizu cjelobrojnu vrijednost.</a:t>
                      </a:r>
                      <a:endParaRPr sz="15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5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solidFill>
                            <a:schemeClr val="dk2"/>
                          </a:solidFill>
                        </a:rPr>
                        <a:t>Math.ceil(value);</a:t>
                      </a:r>
                      <a:endParaRPr sz="15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solidFill>
                            <a:schemeClr val="dk2"/>
                          </a:solidFill>
                        </a:rPr>
                        <a:t>Zokruzuje na visu cjelobrojnu  vrijednost.</a:t>
                      </a:r>
                      <a:endParaRPr sz="15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5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solidFill>
                            <a:schemeClr val="dk2"/>
                          </a:solidFill>
                        </a:rPr>
                        <a:t>Math.round(value);</a:t>
                      </a:r>
                      <a:endParaRPr sz="15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solidFill>
                            <a:schemeClr val="dk2"/>
                          </a:solidFill>
                        </a:rPr>
                        <a:t>Zokruzuje na blizu cjelobrojnu  vrijednost.</a:t>
                      </a:r>
                      <a:endParaRPr sz="15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56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solidFill>
                            <a:schemeClr val="dk2"/>
                          </a:solidFill>
                        </a:rPr>
                        <a:t>Math.random(value);</a:t>
                      </a:r>
                      <a:endParaRPr sz="15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solidFill>
                            <a:schemeClr val="dk2"/>
                          </a:solidFill>
                        </a:rPr>
                        <a:t>Generise nasumican broj izmedju 0 i 1.</a:t>
                      </a:r>
                      <a:endParaRPr sz="15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56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solidFill>
                            <a:schemeClr val="dk2"/>
                          </a:solidFill>
                        </a:rPr>
                        <a:t>Math.sqrt(value);</a:t>
                      </a:r>
                      <a:endParaRPr sz="15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solidFill>
                            <a:schemeClr val="dk2"/>
                          </a:solidFill>
                        </a:rPr>
                        <a:t>Vraca korijen broja.</a:t>
                      </a:r>
                      <a:endParaRPr sz="15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56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solidFill>
                            <a:schemeClr val="dk2"/>
                          </a:solidFill>
                        </a:rPr>
                        <a:t>Math.pow(value, power);</a:t>
                      </a:r>
                      <a:endParaRPr sz="15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solidFill>
                            <a:schemeClr val="dk2"/>
                          </a:solidFill>
                        </a:rPr>
                        <a:t>Stepenuje broj na odredjeni stepen.</a:t>
                      </a:r>
                      <a:endParaRPr sz="15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56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solidFill>
                            <a:schemeClr val="dk2"/>
                          </a:solidFill>
                        </a:rPr>
                        <a:t>…</a:t>
                      </a:r>
                      <a:endParaRPr sz="15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solidFill>
                            <a:schemeClr val="dk2"/>
                          </a:solidFill>
                        </a:rPr>
                        <a:t>… mnogo vise</a:t>
                      </a:r>
                      <a:endParaRPr sz="15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671625" y="16350"/>
            <a:ext cx="84723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Random stuff</a:t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112"/>
            <a:ext cx="671626" cy="67162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1678350" y="653525"/>
            <a:ext cx="5787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Roboto"/>
                <a:ea typeface="Roboto"/>
                <a:cs typeface="Roboto"/>
                <a:sym typeface="Roboto"/>
              </a:rPr>
              <a:t>Generisati random broj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1059750" y="2125400"/>
            <a:ext cx="7024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➔"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Generisati nasumican broj izmedju 10 i 20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➔"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Generisati nasumican broj izmedju 100 i 250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➔"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Generisati nasumican broj izmedju 15 i 47, ukljucujuci oba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671625" y="16350"/>
            <a:ext cx="84723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 to loops</a:t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112"/>
            <a:ext cx="671626" cy="67162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/>
        </p:nvSpPr>
        <p:spPr>
          <a:xfrm>
            <a:off x="1678350" y="670375"/>
            <a:ext cx="5787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Roboto"/>
                <a:ea typeface="Roboto"/>
                <a:cs typeface="Roboto"/>
                <a:sym typeface="Roboto"/>
              </a:rPr>
              <a:t>Programming constructs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06" name="Google Shape;106;p18"/>
          <p:cNvGrpSpPr/>
          <p:nvPr/>
        </p:nvGrpSpPr>
        <p:grpSpPr>
          <a:xfrm>
            <a:off x="671625" y="1589725"/>
            <a:ext cx="1819500" cy="2684675"/>
            <a:chOff x="731150" y="1572800"/>
            <a:chExt cx="1819500" cy="2684675"/>
          </a:xfrm>
        </p:grpSpPr>
        <p:grpSp>
          <p:nvGrpSpPr>
            <p:cNvPr id="107" name="Google Shape;107;p18"/>
            <p:cNvGrpSpPr/>
            <p:nvPr/>
          </p:nvGrpSpPr>
          <p:grpSpPr>
            <a:xfrm>
              <a:off x="994700" y="2040375"/>
              <a:ext cx="1292400" cy="2217100"/>
              <a:chOff x="994700" y="1564300"/>
              <a:chExt cx="1292400" cy="2217100"/>
            </a:xfrm>
          </p:grpSpPr>
          <p:sp>
            <p:nvSpPr>
              <p:cNvPr id="108" name="Google Shape;108;p18"/>
              <p:cNvSpPr/>
              <p:nvPr/>
            </p:nvSpPr>
            <p:spPr>
              <a:xfrm>
                <a:off x="994700" y="1564300"/>
                <a:ext cx="323100" cy="323100"/>
              </a:xfrm>
              <a:prstGeom prst="rect">
                <a:avLst/>
              </a:pr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solidFill>
                      <a:schemeClr val="accent4"/>
                    </a:solidFill>
                  </a:rPr>
                  <a:t>1</a:t>
                </a:r>
                <a:endParaRPr>
                  <a:solidFill>
                    <a:schemeClr val="accent4"/>
                  </a:solidFill>
                </a:endParaRPr>
              </a:p>
            </p:txBody>
          </p:sp>
          <p:sp>
            <p:nvSpPr>
              <p:cNvPr id="109" name="Google Shape;109;p18"/>
              <p:cNvSpPr/>
              <p:nvPr/>
            </p:nvSpPr>
            <p:spPr>
              <a:xfrm>
                <a:off x="1317800" y="2209800"/>
                <a:ext cx="323100" cy="323100"/>
              </a:xfrm>
              <a:prstGeom prst="rect">
                <a:avLst/>
              </a:pr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solidFill>
                      <a:schemeClr val="accent4"/>
                    </a:solidFill>
                  </a:rPr>
                  <a:t>2</a:t>
                </a:r>
                <a:endParaRPr>
                  <a:solidFill>
                    <a:schemeClr val="accent4"/>
                  </a:solidFill>
                </a:endParaRPr>
              </a:p>
            </p:txBody>
          </p:sp>
          <p:sp>
            <p:nvSpPr>
              <p:cNvPr id="110" name="Google Shape;110;p18"/>
              <p:cNvSpPr/>
              <p:nvPr/>
            </p:nvSpPr>
            <p:spPr>
              <a:xfrm>
                <a:off x="1640900" y="2838275"/>
                <a:ext cx="323100" cy="323100"/>
              </a:xfrm>
              <a:prstGeom prst="rect">
                <a:avLst/>
              </a:pr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solidFill>
                      <a:schemeClr val="accent4"/>
                    </a:solidFill>
                  </a:rPr>
                  <a:t>3</a:t>
                </a:r>
                <a:endParaRPr>
                  <a:solidFill>
                    <a:schemeClr val="accent4"/>
                  </a:solidFill>
                </a:endParaRPr>
              </a:p>
            </p:txBody>
          </p:sp>
          <p:sp>
            <p:nvSpPr>
              <p:cNvPr id="111" name="Google Shape;111;p18"/>
              <p:cNvSpPr/>
              <p:nvPr/>
            </p:nvSpPr>
            <p:spPr>
              <a:xfrm>
                <a:off x="1964000" y="3458300"/>
                <a:ext cx="323100" cy="323100"/>
              </a:xfrm>
              <a:prstGeom prst="rect">
                <a:avLst/>
              </a:pr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solidFill>
                      <a:schemeClr val="accent4"/>
                    </a:solidFill>
                  </a:rPr>
                  <a:t>4</a:t>
                </a:r>
                <a:endParaRPr>
                  <a:solidFill>
                    <a:schemeClr val="accent4"/>
                  </a:solidFill>
                </a:endParaRPr>
              </a:p>
            </p:txBody>
          </p:sp>
          <p:cxnSp>
            <p:nvCxnSpPr>
              <p:cNvPr id="112" name="Google Shape;112;p18"/>
              <p:cNvCxnSpPr>
                <a:stCxn id="108" idx="2"/>
                <a:endCxn id="109" idx="1"/>
              </p:cNvCxnSpPr>
              <p:nvPr/>
            </p:nvCxnSpPr>
            <p:spPr>
              <a:xfrm flipH="1" rot="-5400000">
                <a:off x="995150" y="2048500"/>
                <a:ext cx="483900" cy="161700"/>
              </a:xfrm>
              <a:prstGeom prst="bentConnector2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13" name="Google Shape;113;p18"/>
              <p:cNvCxnSpPr>
                <a:stCxn id="109" idx="2"/>
                <a:endCxn id="110" idx="1"/>
              </p:cNvCxnSpPr>
              <p:nvPr/>
            </p:nvCxnSpPr>
            <p:spPr>
              <a:xfrm flipH="1" rot="-5400000">
                <a:off x="1326800" y="2685450"/>
                <a:ext cx="466800" cy="161700"/>
              </a:xfrm>
              <a:prstGeom prst="bentConnector2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14" name="Google Shape;114;p18"/>
              <p:cNvCxnSpPr>
                <a:stCxn id="110" idx="2"/>
                <a:endCxn id="111" idx="1"/>
              </p:cNvCxnSpPr>
              <p:nvPr/>
            </p:nvCxnSpPr>
            <p:spPr>
              <a:xfrm flipH="1" rot="-5400000">
                <a:off x="1654100" y="3309725"/>
                <a:ext cx="458400" cy="161700"/>
              </a:xfrm>
              <a:prstGeom prst="bentConnector2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115" name="Google Shape;115;p18"/>
            <p:cNvSpPr txBox="1"/>
            <p:nvPr/>
          </p:nvSpPr>
          <p:spPr>
            <a:xfrm>
              <a:off x="731150" y="1572800"/>
              <a:ext cx="1819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"/>
                  <a:ea typeface="Roboto"/>
                  <a:cs typeface="Roboto"/>
                  <a:sym typeface="Roboto"/>
                </a:rPr>
                <a:t>Sequence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6" name="Google Shape;116;p18"/>
          <p:cNvGrpSpPr/>
          <p:nvPr/>
        </p:nvGrpSpPr>
        <p:grpSpPr>
          <a:xfrm>
            <a:off x="3662250" y="1589725"/>
            <a:ext cx="1819500" cy="2778384"/>
            <a:chOff x="3662250" y="1572800"/>
            <a:chExt cx="1819500" cy="2778384"/>
          </a:xfrm>
        </p:grpSpPr>
        <p:sp>
          <p:nvSpPr>
            <p:cNvPr id="117" name="Google Shape;117;p18"/>
            <p:cNvSpPr txBox="1"/>
            <p:nvPr/>
          </p:nvSpPr>
          <p:spPr>
            <a:xfrm>
              <a:off x="3662250" y="1572800"/>
              <a:ext cx="1819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"/>
                  <a:ea typeface="Roboto"/>
                  <a:cs typeface="Roboto"/>
                  <a:sym typeface="Roboto"/>
                </a:rPr>
                <a:t>Selections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18" name="Google Shape;118;p18"/>
            <p:cNvGrpSpPr/>
            <p:nvPr/>
          </p:nvGrpSpPr>
          <p:grpSpPr>
            <a:xfrm>
              <a:off x="4112723" y="2133985"/>
              <a:ext cx="918564" cy="2217199"/>
              <a:chOff x="4112723" y="2133985"/>
              <a:chExt cx="918564" cy="2217199"/>
            </a:xfrm>
          </p:grpSpPr>
          <p:cxnSp>
            <p:nvCxnSpPr>
              <p:cNvPr id="119" name="Google Shape;119;p18"/>
              <p:cNvCxnSpPr/>
              <p:nvPr/>
            </p:nvCxnSpPr>
            <p:spPr>
              <a:xfrm>
                <a:off x="4573132" y="2133985"/>
                <a:ext cx="0" cy="418947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20" name="Google Shape;120;p18"/>
              <p:cNvSpPr/>
              <p:nvPr/>
            </p:nvSpPr>
            <p:spPr>
              <a:xfrm>
                <a:off x="4292563" y="2552932"/>
                <a:ext cx="561138" cy="580819"/>
              </a:xfrm>
              <a:prstGeom prst="donut">
                <a:avLst>
                  <a:gd fmla="val 25000" name="adj"/>
                </a:avLst>
              </a:pr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>
                    <a:solidFill>
                      <a:schemeClr val="dk2"/>
                    </a:solidFill>
                  </a:rPr>
                  <a:t>?</a:t>
                </a:r>
                <a:endParaRPr b="1">
                  <a:solidFill>
                    <a:schemeClr val="dk2"/>
                  </a:solidFill>
                </a:endParaRPr>
              </a:p>
            </p:txBody>
          </p:sp>
          <p:cxnSp>
            <p:nvCxnSpPr>
              <p:cNvPr id="121" name="Google Shape;121;p18"/>
              <p:cNvCxnSpPr>
                <a:stCxn id="120" idx="3"/>
              </p:cNvCxnSpPr>
              <p:nvPr/>
            </p:nvCxnSpPr>
            <p:spPr>
              <a:xfrm flipH="1">
                <a:off x="4200140" y="3048692"/>
                <a:ext cx="174600" cy="312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" name="Google Shape;122;p18"/>
              <p:cNvCxnSpPr>
                <a:stCxn id="120" idx="5"/>
              </p:cNvCxnSpPr>
              <p:nvPr/>
            </p:nvCxnSpPr>
            <p:spPr>
              <a:xfrm>
                <a:off x="4771525" y="3048692"/>
                <a:ext cx="172500" cy="2982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" name="Google Shape;123;p18"/>
              <p:cNvCxnSpPr/>
              <p:nvPr/>
            </p:nvCxnSpPr>
            <p:spPr>
              <a:xfrm>
                <a:off x="4200064" y="3347008"/>
                <a:ext cx="0" cy="823367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24" name="Google Shape;124;p18"/>
              <p:cNvCxnSpPr/>
              <p:nvPr/>
            </p:nvCxnSpPr>
            <p:spPr>
              <a:xfrm>
                <a:off x="4943946" y="3347008"/>
                <a:ext cx="0" cy="823367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25" name="Google Shape;125;p18"/>
              <p:cNvSpPr/>
              <p:nvPr/>
            </p:nvSpPr>
            <p:spPr>
              <a:xfrm>
                <a:off x="4112723" y="4170375"/>
                <a:ext cx="174682" cy="180809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18"/>
              <p:cNvSpPr/>
              <p:nvPr/>
            </p:nvSpPr>
            <p:spPr>
              <a:xfrm>
                <a:off x="4856604" y="4170375"/>
                <a:ext cx="174682" cy="180809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7" name="Google Shape;127;p18"/>
          <p:cNvGrpSpPr/>
          <p:nvPr/>
        </p:nvGrpSpPr>
        <p:grpSpPr>
          <a:xfrm>
            <a:off x="6652875" y="1589725"/>
            <a:ext cx="1819500" cy="2935600"/>
            <a:chOff x="6434500" y="1572800"/>
            <a:chExt cx="1819500" cy="2935600"/>
          </a:xfrm>
        </p:grpSpPr>
        <p:sp>
          <p:nvSpPr>
            <p:cNvPr id="128" name="Google Shape;128;p18"/>
            <p:cNvSpPr txBox="1"/>
            <p:nvPr/>
          </p:nvSpPr>
          <p:spPr>
            <a:xfrm>
              <a:off x="6434500" y="1572800"/>
              <a:ext cx="1819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"/>
                  <a:ea typeface="Roboto"/>
                  <a:cs typeface="Roboto"/>
                  <a:sym typeface="Roboto"/>
                </a:rPr>
                <a:t>Loops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" name="Google Shape;129;p18"/>
            <p:cNvSpPr/>
            <p:nvPr/>
          </p:nvSpPr>
          <p:spPr>
            <a:xfrm>
              <a:off x="7114148" y="3301799"/>
              <a:ext cx="460200" cy="476400"/>
            </a:xfrm>
            <a:prstGeom prst="donut">
              <a:avLst>
                <a:gd fmla="val 25000" name="adj"/>
              </a:avLst>
            </a:pr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chemeClr val="dk2"/>
                  </a:solidFill>
                </a:rPr>
                <a:t>?</a:t>
              </a:r>
              <a:endParaRPr b="1">
                <a:solidFill>
                  <a:schemeClr val="dk2"/>
                </a:solidFill>
              </a:endParaRPr>
            </a:p>
          </p:txBody>
        </p:sp>
        <p:sp>
          <p:nvSpPr>
            <p:cNvPr id="130" name="Google Shape;130;p18"/>
            <p:cNvSpPr/>
            <p:nvPr/>
          </p:nvSpPr>
          <p:spPr>
            <a:xfrm>
              <a:off x="7977379" y="2816475"/>
              <a:ext cx="174600" cy="1809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8"/>
            <p:cNvSpPr/>
            <p:nvPr/>
          </p:nvSpPr>
          <p:spPr>
            <a:xfrm>
              <a:off x="7256954" y="2133975"/>
              <a:ext cx="174600" cy="1809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8"/>
            <p:cNvSpPr/>
            <p:nvPr/>
          </p:nvSpPr>
          <p:spPr>
            <a:xfrm>
              <a:off x="6525279" y="2816475"/>
              <a:ext cx="174600" cy="1809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3" name="Google Shape;133;p18"/>
            <p:cNvCxnSpPr>
              <a:stCxn id="130" idx="0"/>
              <a:endCxn id="131" idx="6"/>
            </p:cNvCxnSpPr>
            <p:nvPr/>
          </p:nvCxnSpPr>
          <p:spPr>
            <a:xfrm flipH="1" rot="5400000">
              <a:off x="7452229" y="2204025"/>
              <a:ext cx="591900" cy="633000"/>
            </a:xfrm>
            <a:prstGeom prst="curvedConnector2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4" name="Google Shape;134;p18"/>
            <p:cNvCxnSpPr>
              <a:stCxn id="131" idx="2"/>
              <a:endCxn id="132" idx="0"/>
            </p:cNvCxnSpPr>
            <p:nvPr/>
          </p:nvCxnSpPr>
          <p:spPr>
            <a:xfrm flipH="1">
              <a:off x="6612554" y="2224425"/>
              <a:ext cx="644400" cy="592200"/>
            </a:xfrm>
            <a:prstGeom prst="curvedConnector2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5" name="Google Shape;135;p18"/>
            <p:cNvCxnSpPr>
              <a:stCxn id="132" idx="4"/>
              <a:endCxn id="129" idx="2"/>
            </p:cNvCxnSpPr>
            <p:nvPr/>
          </p:nvCxnSpPr>
          <p:spPr>
            <a:xfrm flipH="1" rot="-5400000">
              <a:off x="6592029" y="3017925"/>
              <a:ext cx="542700" cy="501600"/>
            </a:xfrm>
            <a:prstGeom prst="curvedConnector2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6" name="Google Shape;136;p18"/>
            <p:cNvCxnSpPr>
              <a:stCxn id="129" idx="6"/>
              <a:endCxn id="130" idx="4"/>
            </p:cNvCxnSpPr>
            <p:nvPr/>
          </p:nvCxnSpPr>
          <p:spPr>
            <a:xfrm flipH="1" rot="10800000">
              <a:off x="7574348" y="2997299"/>
              <a:ext cx="490200" cy="542700"/>
            </a:xfrm>
            <a:prstGeom prst="curvedConnector2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7" name="Google Shape;137;p18"/>
            <p:cNvCxnSpPr>
              <a:stCxn id="129" idx="4"/>
            </p:cNvCxnSpPr>
            <p:nvPr/>
          </p:nvCxnSpPr>
          <p:spPr>
            <a:xfrm>
              <a:off x="7344248" y="3778199"/>
              <a:ext cx="0" cy="549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8" name="Google Shape;138;p18"/>
            <p:cNvSpPr/>
            <p:nvPr/>
          </p:nvSpPr>
          <p:spPr>
            <a:xfrm>
              <a:off x="7256954" y="4327500"/>
              <a:ext cx="174600" cy="1809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8"/>
          <p:cNvSpPr/>
          <p:nvPr/>
        </p:nvSpPr>
        <p:spPr>
          <a:xfrm>
            <a:off x="6627375" y="1416663"/>
            <a:ext cx="1870500" cy="32817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type="title"/>
          </p:nvPr>
        </p:nvSpPr>
        <p:spPr>
          <a:xfrm>
            <a:off x="671625" y="16350"/>
            <a:ext cx="84723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Kiosk experience</a:t>
            </a:r>
            <a:endParaRPr/>
          </a:p>
        </p:txBody>
      </p:sp>
      <p:pic>
        <p:nvPicPr>
          <p:cNvPr id="145" name="Google Shape;14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112"/>
            <a:ext cx="671626" cy="67162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9"/>
          <p:cNvSpPr txBox="1"/>
          <p:nvPr/>
        </p:nvSpPr>
        <p:spPr>
          <a:xfrm>
            <a:off x="50700" y="1728975"/>
            <a:ext cx="9042600" cy="20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Zamislimo da trebamo ispisati poruku “Necu zvaku, hocu kusur” 100 puta. 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Kako bi to uradili? 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type="title"/>
          </p:nvPr>
        </p:nvSpPr>
        <p:spPr>
          <a:xfrm>
            <a:off x="671625" y="16350"/>
            <a:ext cx="84723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First approach</a:t>
            </a:r>
            <a:endParaRPr/>
          </a:p>
        </p:txBody>
      </p:sp>
      <p:pic>
        <p:nvPicPr>
          <p:cNvPr id="152" name="Google Shape;15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112"/>
            <a:ext cx="671626" cy="67162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0"/>
          <p:cNvSpPr txBox="1"/>
          <p:nvPr/>
        </p:nvSpPr>
        <p:spPr>
          <a:xfrm>
            <a:off x="0" y="1191250"/>
            <a:ext cx="9042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Jedan način: 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4" name="Google Shape;15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6350" y="2283075"/>
            <a:ext cx="7111306" cy="2555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type="title"/>
          </p:nvPr>
        </p:nvSpPr>
        <p:spPr>
          <a:xfrm>
            <a:off x="671625" y="16350"/>
            <a:ext cx="84723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Better way</a:t>
            </a:r>
            <a:endParaRPr/>
          </a:p>
        </p:txBody>
      </p:sp>
      <p:pic>
        <p:nvPicPr>
          <p:cNvPr id="160" name="Google Shape;16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112"/>
            <a:ext cx="671626" cy="67162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1"/>
          <p:cNvSpPr txBox="1"/>
          <p:nvPr/>
        </p:nvSpPr>
        <p:spPr>
          <a:xfrm>
            <a:off x="0" y="904300"/>
            <a:ext cx="9042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Bolji</a:t>
            </a:r>
            <a:r>
              <a:rPr lang="en-GB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način: 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2" name="Google Shape;16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700" y="1709175"/>
            <a:ext cx="8622607" cy="2555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