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67D2E3-2F2A-46EA-9040-6A6CD744E83F}">
  <a:tblStyle styleId="{8467D2E3-2F2A-46EA-9040-6A6CD744E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0a2a8d45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0a2a8d45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0a2a8d45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0a2a8d45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0a2a8d4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0a2a8d4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a2a8d4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a2a8d4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a2a8d4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a2a8d4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a2a8d4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a2a8d4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0a2a8d45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0a2a8d45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a2a8d45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0a2a8d45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a2a8d4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a2a8d4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a2a8d45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a2a8d45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150" y="1452025"/>
            <a:ext cx="9144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20">
                <a:latin typeface="Consolas"/>
                <a:ea typeface="Consolas"/>
                <a:cs typeface="Consolas"/>
                <a:sym typeface="Consolas"/>
              </a:rPr>
              <a:t>Lessons[5] = “Arrays”;</a:t>
            </a:r>
            <a:endParaRPr sz="41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418200" y="2909425"/>
            <a:ext cx="597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Arrays in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0000"/>
                </a:solidFill>
                <a:highlight>
                  <a:srgbClr val="F7E018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solidFill>
                <a:srgbClr val="000000"/>
              </a:solidFill>
              <a:highlight>
                <a:srgbClr val="F7E01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63" y="210300"/>
            <a:ext cx="1779900" cy="177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678350" y="898975"/>
            <a:ext cx="57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Petlje &amp;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Nizovi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63" y="1391575"/>
            <a:ext cx="7415665" cy="3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1678350" y="1863750"/>
            <a:ext cx="5787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ZADACI!!!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Weeeeee…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Ponavljanje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32725" y="1690050"/>
            <a:ext cx="8073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su to petlje i za šta na služe?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Koje vrste petlji imamo?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Kada koristimo koju petlju?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Pre-test vs post-test petlje?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 je to iteracija?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Questions, questions, questions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35200" y="1453075"/>
            <a:ext cx="8073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Nizovi nam omogucavaju da spremimo vise vrijednosti u jednu varijablu.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◆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Lista zaposlenika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◆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Lista mailova….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Izbjegavati spremanje razlicitih tipova podataka.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Indeksirana kolekcija podataka.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Nizovi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1445025" y="337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{8467D2E3-2F2A-46EA-9040-6A6CD744E83F}</a:tableStyleId>
              </a:tblPr>
              <a:tblGrid>
                <a:gridCol w="1972050"/>
                <a:gridCol w="1070475"/>
                <a:gridCol w="1070475"/>
                <a:gridCol w="1070475"/>
                <a:gridCol w="1070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Elements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‘Apple’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‘Orange’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‘Plum’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undefined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Index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0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1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2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3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7" name="Google Shape;87;p15"/>
          <p:cNvCxnSpPr/>
          <p:nvPr/>
        </p:nvCxnSpPr>
        <p:spPr>
          <a:xfrm>
            <a:off x="3443175" y="4386825"/>
            <a:ext cx="3185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8" name="Google Shape;88;p15"/>
          <p:cNvSpPr txBox="1"/>
          <p:nvPr/>
        </p:nvSpPr>
        <p:spPr>
          <a:xfrm>
            <a:off x="4040700" y="4480375"/>
            <a:ext cx="10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ength =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Deklaracija nizova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650" y="1596975"/>
            <a:ext cx="6722710" cy="33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Pristupanje vrijednostima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363" y="1631000"/>
            <a:ext cx="6725279" cy="33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Dodavanje/Uklanjanje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 vrijednosti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2" name="Google Shape;112;p18"/>
          <p:cNvGraphicFramePr/>
          <p:nvPr/>
        </p:nvGraphicFramePr>
        <p:xfrm>
          <a:off x="2966275" y="24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{8467D2E3-2F2A-46EA-9040-6A6CD744E83F}</a:tableStyleId>
              </a:tblPr>
              <a:tblGrid>
                <a:gridCol w="1070475"/>
                <a:gridCol w="1070475"/>
                <a:gridCol w="1070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‘Apple’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‘Orange’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‘Plum’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0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1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2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18"/>
          <p:cNvSpPr txBox="1"/>
          <p:nvPr/>
        </p:nvSpPr>
        <p:spPr>
          <a:xfrm>
            <a:off x="7821525" y="2112050"/>
            <a:ext cx="12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.push(</a:t>
            </a:r>
            <a:r>
              <a:rPr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8"/>
          <p:cNvCxnSpPr>
            <a:stCxn id="113" idx="1"/>
          </p:cNvCxnSpPr>
          <p:nvPr/>
        </p:nvCxnSpPr>
        <p:spPr>
          <a:xfrm flipH="1">
            <a:off x="6197625" y="2312150"/>
            <a:ext cx="1623900" cy="468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" name="Google Shape;115;p18"/>
          <p:cNvSpPr txBox="1"/>
          <p:nvPr/>
        </p:nvSpPr>
        <p:spPr>
          <a:xfrm>
            <a:off x="7821525" y="3034475"/>
            <a:ext cx="8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.pop()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8"/>
          <p:cNvCxnSpPr>
            <a:stCxn id="115" idx="1"/>
          </p:cNvCxnSpPr>
          <p:nvPr/>
        </p:nvCxnSpPr>
        <p:spPr>
          <a:xfrm rot="10800000">
            <a:off x="6206325" y="2899175"/>
            <a:ext cx="1615200" cy="33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7" name="Google Shape;117;p18"/>
          <p:cNvSpPr txBox="1"/>
          <p:nvPr/>
        </p:nvSpPr>
        <p:spPr>
          <a:xfrm>
            <a:off x="6833775" y="2171550"/>
            <a:ext cx="3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833775" y="3034475"/>
            <a:ext cx="3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06050" y="2171550"/>
            <a:ext cx="14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.unshift(</a:t>
            </a:r>
            <a:r>
              <a:rPr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85550" y="30344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.shift()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>
            <a:stCxn id="119" idx="3"/>
          </p:cNvCxnSpPr>
          <p:nvPr/>
        </p:nvCxnSpPr>
        <p:spPr>
          <a:xfrm>
            <a:off x="1776650" y="2371650"/>
            <a:ext cx="1190400" cy="41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18"/>
          <p:cNvCxnSpPr>
            <a:endCxn id="120" idx="3"/>
          </p:cNvCxnSpPr>
          <p:nvPr/>
        </p:nvCxnSpPr>
        <p:spPr>
          <a:xfrm flipH="1">
            <a:off x="1776750" y="2915975"/>
            <a:ext cx="1198800" cy="318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18"/>
          <p:cNvSpPr txBox="1"/>
          <p:nvPr/>
        </p:nvSpPr>
        <p:spPr>
          <a:xfrm>
            <a:off x="2378275" y="2171550"/>
            <a:ext cx="3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378275" y="3107050"/>
            <a:ext cx="3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678350" y="898975"/>
            <a:ext cx="57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Dodavanje vrijednosti na index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38" y="1154638"/>
            <a:ext cx="6910075" cy="283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9"/>
          <p:cNvGraphicFramePr/>
          <p:nvPr/>
        </p:nvGraphicFramePr>
        <p:xfrm>
          <a:off x="2163513" y="37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{8467D2E3-2F2A-46EA-9040-6A6CD744E83F}</a:tableStyleId>
              </a:tblPr>
              <a:tblGrid>
                <a:gridCol w="1063225"/>
                <a:gridCol w="1063225"/>
                <a:gridCol w="1063225"/>
                <a:gridCol w="10632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‘Apple’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‘Orange’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‘Plum’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‘Banana’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0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1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2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24242"/>
                          </a:solidFill>
                        </a:rPr>
                        <a:t>3</a:t>
                      </a:r>
                      <a:endParaRPr>
                        <a:solidFill>
                          <a:srgbClr val="42424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1678350" y="898975"/>
            <a:ext cx="57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Multidimenzionalni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nizovi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35200" y="1453075"/>
            <a:ext cx="807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Multidimezionalni nizovi su nizovi kod kojih je svaki element niz. Niz. :)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2D nizu mozete razmisljati kao o matrici.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075" y="2106475"/>
            <a:ext cx="6223852" cy="28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21"/>
          <p:cNvGraphicFramePr/>
          <p:nvPr/>
        </p:nvGraphicFramePr>
        <p:xfrm>
          <a:off x="2296013" y="140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{8467D2E3-2F2A-46EA-9040-6A6CD744E83F}</a:tableStyleId>
              </a:tblPr>
              <a:tblGrid>
                <a:gridCol w="1404850"/>
                <a:gridCol w="1404850"/>
                <a:gridCol w="1404850"/>
                <a:gridCol w="1404850"/>
              </a:tblGrid>
              <a:tr h="72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0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2</a:t>
                      </a:r>
                      <a:endParaRPr i="1"/>
                    </a:p>
                  </a:txBody>
                  <a:tcPr marT="91425" marB="91425" marR="91425" marL="91425" anchor="ctr"/>
                </a:tc>
              </a:tr>
              <a:tr h="72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0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‘A’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‘B’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‘C’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2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‘D’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‘E’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‘F’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2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2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‘G’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‘H’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‘I’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50" name="Google Shape;150;p21"/>
          <p:cNvCxnSpPr/>
          <p:nvPr/>
        </p:nvCxnSpPr>
        <p:spPr>
          <a:xfrm>
            <a:off x="2038513" y="2135500"/>
            <a:ext cx="0" cy="216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3700863" y="1259200"/>
            <a:ext cx="423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1181727" y="3019300"/>
            <a:ext cx="5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336513" y="739025"/>
            <a:ext cx="11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KOLONA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123550" y="4505875"/>
            <a:ext cx="48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= matrica[</a:t>
            </a:r>
            <a:r>
              <a:rPr b="1" lang="en-GB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][</a:t>
            </a:r>
            <a:r>
              <a:rPr b="1" lang="en-GB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KOLONA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];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