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27ecc06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27ecc06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27ecc06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27ecc06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7ecc06d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7ecc06d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7ecc06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27ecc06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7ecc06d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27ecc06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27ecc06d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27ecc06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0dfef0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0dfef0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b03d7c2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b03d7c2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7ecc06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7ecc06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7ecc06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7ecc06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7ecc06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27ecc06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7ecc06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7ecc06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7ecc06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27ecc06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27ecc06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27ecc06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150" y="14520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20">
                <a:latin typeface="Consolas"/>
                <a:ea typeface="Consolas"/>
                <a:cs typeface="Consolas"/>
                <a:sym typeface="Consolas"/>
              </a:rPr>
              <a:t>Lessons[7] = “OOP”;</a:t>
            </a:r>
            <a:endParaRPr sz="41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086625" y="2909425"/>
            <a:ext cx="59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Object Oriented Programming in </a:t>
            </a:r>
            <a:r>
              <a:rPr lang="en-GB">
                <a:solidFill>
                  <a:srgbClr val="000000"/>
                </a:solidFill>
                <a:highlight>
                  <a:srgbClr val="F7E018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solidFill>
                <a:srgbClr val="000000"/>
              </a:solidFill>
              <a:highlight>
                <a:srgbClr val="F7E01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63" y="210300"/>
            <a:ext cx="1779900" cy="177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Primjer	</a:t>
            </a:r>
            <a:endParaRPr sz="1900"/>
          </a:p>
        </p:txBody>
      </p:sp>
      <p:sp>
        <p:nvSpPr>
          <p:cNvPr id="123" name="Google Shape;123;p22"/>
          <p:cNvSpPr txBox="1"/>
          <p:nvPr/>
        </p:nvSpPr>
        <p:spPr>
          <a:xfrm>
            <a:off x="297550" y="952175"/>
            <a:ext cx="8714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oboto"/>
                <a:ea typeface="Roboto"/>
                <a:cs typeface="Roboto"/>
                <a:sym typeface="Roboto"/>
              </a:rPr>
              <a:t>encapsulation/User.js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Nasljeđivanje</a:t>
            </a:r>
            <a:r>
              <a:rPr lang="en-GB" sz="1900"/>
              <a:t>	</a:t>
            </a:r>
            <a:endParaRPr sz="1900"/>
          </a:p>
        </p:txBody>
      </p:sp>
      <p:sp>
        <p:nvSpPr>
          <p:cNvPr id="129" name="Google Shape;129;p23"/>
          <p:cNvSpPr txBox="1"/>
          <p:nvPr/>
        </p:nvSpPr>
        <p:spPr>
          <a:xfrm>
            <a:off x="297550" y="952175"/>
            <a:ext cx="8714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OOP nam dozvoljava da definišemo nove klase iz već postojećih klasa.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Ova mogućnost → nasljeđivanje, inheritance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Različite klase mogu imati zajednička stanja i ponašanja koja možemo generalizovati u jednoj klasi i dijeliti među njima.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Ključna riječ: </a:t>
            </a:r>
            <a:r>
              <a:rPr i="1" lang="en-GB" sz="2000">
                <a:latin typeface="Roboto"/>
                <a:ea typeface="Roboto"/>
                <a:cs typeface="Roboto"/>
                <a:sym typeface="Roboto"/>
              </a:rPr>
              <a:t>extends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Primjer	</a:t>
            </a:r>
            <a:endParaRPr sz="1900"/>
          </a:p>
        </p:txBody>
      </p:sp>
      <p:sp>
        <p:nvSpPr>
          <p:cNvPr id="135" name="Google Shape;135;p24"/>
          <p:cNvSpPr txBox="1"/>
          <p:nvPr/>
        </p:nvSpPr>
        <p:spPr>
          <a:xfrm>
            <a:off x="297550" y="952175"/>
            <a:ext cx="8714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oboto"/>
                <a:ea typeface="Roboto"/>
                <a:cs typeface="Roboto"/>
                <a:sym typeface="Roboto"/>
              </a:rPr>
              <a:t>inheritance/User.js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Nasljeđivanje	</a:t>
            </a:r>
            <a:endParaRPr sz="1900"/>
          </a:p>
        </p:txBody>
      </p:sp>
      <p:sp>
        <p:nvSpPr>
          <p:cNvPr id="141" name="Google Shape;141;p25"/>
          <p:cNvSpPr txBox="1"/>
          <p:nvPr/>
        </p:nvSpPr>
        <p:spPr>
          <a:xfrm>
            <a:off x="297550" y="952175"/>
            <a:ext cx="8714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Parent klasa → superklasa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Child klasa → 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subklasa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i="1" lang="en-GB" sz="2000">
                <a:latin typeface="Roboto"/>
                <a:ea typeface="Roboto"/>
                <a:cs typeface="Roboto"/>
                <a:sym typeface="Roboto"/>
              </a:rPr>
              <a:t>super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→ keyword koji koristimo da pristupamo i pozivamo metode parent klase iz child klase.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arrow funkcije → ne sadrže </a:t>
            </a:r>
            <a:r>
              <a:rPr i="1" lang="en-GB" sz="2000">
                <a:latin typeface="Roboto"/>
                <a:ea typeface="Roboto"/>
                <a:cs typeface="Roboto"/>
                <a:sym typeface="Roboto"/>
              </a:rPr>
              <a:t>super, this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Zadatak</a:t>
            </a:r>
            <a:endParaRPr sz="1900"/>
          </a:p>
        </p:txBody>
      </p:sp>
      <p:sp>
        <p:nvSpPr>
          <p:cNvPr id="147" name="Google Shape;147;p26"/>
          <p:cNvSpPr txBox="1"/>
          <p:nvPr/>
        </p:nvSpPr>
        <p:spPr>
          <a:xfrm>
            <a:off x="297550" y="952175"/>
            <a:ext cx="87141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"/>
                <a:ea typeface="Roboto"/>
                <a:cs typeface="Roboto"/>
                <a:sym typeface="Roboto"/>
              </a:rPr>
              <a:t>Predstaviti svoj mobitel kao js klasu + js objekt.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Zadatak</a:t>
            </a:r>
            <a:endParaRPr sz="1900"/>
          </a:p>
        </p:txBody>
      </p:sp>
      <p:sp>
        <p:nvSpPr>
          <p:cNvPr id="153" name="Google Shape;153;p27"/>
          <p:cNvSpPr txBox="1"/>
          <p:nvPr/>
        </p:nvSpPr>
        <p:spPr>
          <a:xfrm>
            <a:off x="297550" y="952175"/>
            <a:ext cx="8714100" cy="5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"/>
                <a:ea typeface="Roboto"/>
                <a:cs typeface="Roboto"/>
                <a:sym typeface="Roboto"/>
              </a:rPr>
              <a:t>Modelirati Pisac klasu, kreirati Pisac objekt.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Roboto"/>
                <a:ea typeface="Roboto"/>
                <a:cs typeface="Roboto"/>
                <a:sym typeface="Roboto"/>
              </a:rPr>
              <a:t>BONUS</a:t>
            </a:r>
            <a:r>
              <a:rPr lang="en-GB" sz="3000">
                <a:latin typeface="Roboto"/>
                <a:ea typeface="Roboto"/>
                <a:cs typeface="Roboto"/>
                <a:sym typeface="Roboto"/>
              </a:rPr>
              <a:t>: modelirati knjige i druge potrebne klase, napraviti mini biblioteku.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Ponavljanje</a:t>
            </a:r>
            <a:endParaRPr sz="1900"/>
          </a:p>
        </p:txBody>
      </p:sp>
      <p:sp>
        <p:nvSpPr>
          <p:cNvPr id="75" name="Google Shape;75;p14"/>
          <p:cNvSpPr txBox="1"/>
          <p:nvPr/>
        </p:nvSpPr>
        <p:spPr>
          <a:xfrm>
            <a:off x="297550" y="952175"/>
            <a:ext cx="8714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Šta su to objekti?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Kada i zašto koristimo objekte?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Kako možemo kreirati objekte?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Kako pristupamo osobinama objekta?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OOP	</a:t>
            </a:r>
            <a:endParaRPr sz="1900"/>
          </a:p>
        </p:txBody>
      </p:sp>
      <p:sp>
        <p:nvSpPr>
          <p:cNvPr id="81" name="Google Shape;81;p15"/>
          <p:cNvSpPr txBox="1"/>
          <p:nvPr/>
        </p:nvSpPr>
        <p:spPr>
          <a:xfrm>
            <a:off x="297550" y="952175"/>
            <a:ext cx="8714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Objektno orijentisano programiranje (OOP) → modeliranje sistema kao kolekciju objekata.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Svaki objekat predstavlja specifičan aspekt sistema.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Objekti sadržavaju i funkcije i podatke vezane za neki aspekt sistema.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Objekt → entitet iz stvarnog svijeta koji može biti jasno identifikovan (User, Admin, Student, Automobil, Pas …)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Objekti</a:t>
            </a:r>
            <a:r>
              <a:rPr lang="en-GB" sz="1900"/>
              <a:t>	</a:t>
            </a:r>
            <a:endParaRPr sz="1900"/>
          </a:p>
        </p:txBody>
      </p:sp>
      <p:sp>
        <p:nvSpPr>
          <p:cNvPr id="87" name="Google Shape;87;p16"/>
          <p:cNvSpPr txBox="1"/>
          <p:nvPr/>
        </p:nvSpPr>
        <p:spPr>
          <a:xfrm>
            <a:off x="297550" y="952175"/>
            <a:ext cx="8714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Svaki objekt ima jedinstveno stanje, identitet i ponašanje.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Stanje objekta (</a:t>
            </a:r>
            <a:r>
              <a:rPr i="1" lang="en-GB" sz="2000">
                <a:latin typeface="Roboto"/>
                <a:ea typeface="Roboto"/>
                <a:cs typeface="Roboto"/>
                <a:sym typeface="Roboto"/>
              </a:rPr>
              <a:t>properties, attributes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) predstavljamo pomoću polja podataka - data fields, “varijabli”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Ponašanje objekta (actions) definišemo koristeći metode. (funkcije)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Objekte istog tipa definišemo zajedničkom klasom.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Klase</a:t>
            </a:r>
            <a:r>
              <a:rPr lang="en-GB" sz="1900"/>
              <a:t>	</a:t>
            </a:r>
            <a:endParaRPr sz="1900"/>
          </a:p>
        </p:txBody>
      </p:sp>
      <p:sp>
        <p:nvSpPr>
          <p:cNvPr id="93" name="Google Shape;93;p17"/>
          <p:cNvSpPr txBox="1"/>
          <p:nvPr/>
        </p:nvSpPr>
        <p:spPr>
          <a:xfrm>
            <a:off x="297550" y="952175"/>
            <a:ext cx="8714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Klasa → abstraktni template koji definiše zajednička stanja i ponašanja objekta.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Definicija klase → lista podataka i metoda specfičnih za neki objekt.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Sama po sebi, klasa “ne radi” ništa unutar sistema → klasa nam služi kao template za kreiranje konkretnih objekata datog tipa.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Svaki konkretni objekat unutar sistema → instanca svoje klase.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Primjer</a:t>
            </a:r>
            <a:r>
              <a:rPr lang="en-GB" sz="1900"/>
              <a:t>	</a:t>
            </a:r>
            <a:endParaRPr sz="1900"/>
          </a:p>
        </p:txBody>
      </p:sp>
      <p:sp>
        <p:nvSpPr>
          <p:cNvPr id="99" name="Google Shape;99;p18"/>
          <p:cNvSpPr txBox="1"/>
          <p:nvPr/>
        </p:nvSpPr>
        <p:spPr>
          <a:xfrm>
            <a:off x="297550" y="952175"/>
            <a:ext cx="8714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Roboto"/>
                <a:ea typeface="Roboto"/>
                <a:cs typeface="Roboto"/>
                <a:sym typeface="Roboto"/>
              </a:rPr>
              <a:t>basic/User.js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Konstruktori</a:t>
            </a:r>
            <a:r>
              <a:rPr lang="en-GB" sz="1900"/>
              <a:t>	</a:t>
            </a:r>
            <a:endParaRPr sz="1900"/>
          </a:p>
        </p:txBody>
      </p:sp>
      <p:sp>
        <p:nvSpPr>
          <p:cNvPr id="105" name="Google Shape;105;p19"/>
          <p:cNvSpPr txBox="1"/>
          <p:nvPr/>
        </p:nvSpPr>
        <p:spPr>
          <a:xfrm>
            <a:off x="297550" y="952175"/>
            <a:ext cx="8714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Konstruktor → funkcija koju pozivamo sa </a:t>
            </a:r>
            <a:r>
              <a:rPr i="1" lang="en-GB" sz="2000"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keywordom.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Osmišljeni za inicijalizaciju polja podataka objekta.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Korišteni za kreiranje više sličnih objekata.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Mogu biti izostavljeni → defaultni konstruktor ubačen automatski.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Zadatak</a:t>
            </a:r>
            <a:endParaRPr sz="1900"/>
          </a:p>
        </p:txBody>
      </p:sp>
      <p:sp>
        <p:nvSpPr>
          <p:cNvPr id="111" name="Google Shape;111;p20"/>
          <p:cNvSpPr txBox="1"/>
          <p:nvPr/>
        </p:nvSpPr>
        <p:spPr>
          <a:xfrm>
            <a:off x="297550" y="952175"/>
            <a:ext cx="8714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"/>
                <a:ea typeface="Roboto"/>
                <a:cs typeface="Roboto"/>
                <a:sym typeface="Roboto"/>
              </a:rPr>
              <a:t>Napisati klasu koja modelira neki enitet iz stvarnog svijeta te kreirati 2 objekta te klase sa različitim stanjima.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Enkapsulacija</a:t>
            </a:r>
            <a:r>
              <a:rPr lang="en-GB" sz="1900"/>
              <a:t>	</a:t>
            </a:r>
            <a:endParaRPr sz="1900"/>
          </a:p>
        </p:txBody>
      </p:sp>
      <p:sp>
        <p:nvSpPr>
          <p:cNvPr id="117" name="Google Shape;117;p21"/>
          <p:cNvSpPr txBox="1"/>
          <p:nvPr/>
        </p:nvSpPr>
        <p:spPr>
          <a:xfrm>
            <a:off x="297550" y="952175"/>
            <a:ext cx="8714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Potencijalni problemi sa basic/User.js klasom?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Enkapsulacija → postavljanje stanja objekta tako da isto 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nije vidljivo van tog objekta (</a:t>
            </a:r>
            <a:r>
              <a:rPr i="1" lang="en-GB" sz="2000">
                <a:latin typeface="Roboto"/>
                <a:ea typeface="Roboto"/>
                <a:cs typeface="Roboto"/>
                <a:sym typeface="Roboto"/>
              </a:rPr>
              <a:t>private fields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). 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Mehanizam ograničavanja direktnog pristupa komponentama objekta.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Pristup privatnim poljima → getter metoda</a:t>
            </a: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Izmjena privatnog polja → setter metoda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