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5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5143500" type="screen16x9"/>
  <p:notesSz cx="6858000" cy="9144000"/>
  <p:embeddedFontLst>
    <p:embeddedFont>
      <p:font typeface="Barlow" panose="020B0604020202020204" charset="0"/>
      <p:regular r:id="rId56"/>
      <p:bold r:id="rId57"/>
      <p:italic r:id="rId58"/>
      <p:boldItalic r:id="rId59"/>
    </p:embeddedFont>
    <p:embeddedFont>
      <p:font typeface="Barlow Condensed ExtraBold" panose="020B0604020202020204" charset="0"/>
      <p:bold r:id="rId60"/>
      <p:boldItalic r:id="rId61"/>
    </p:embeddedFont>
    <p:embeddedFont>
      <p:font typeface="Overpass Mono" panose="020B0604020202020204" charset="0"/>
      <p:regular r:id="rId62"/>
      <p:bold r:id="rId63"/>
    </p:embeddedFont>
    <p:embeddedFont>
      <p:font typeface="Proxima Nova" panose="020B0604020202020204" charset="0"/>
      <p:regular r:id="rId64"/>
      <p:bold r:id="rId65"/>
      <p:italic r:id="rId66"/>
      <p:boldItalic r:id="rId67"/>
    </p:embeddedFont>
    <p:embeddedFont>
      <p:font typeface="Proxima Nova Semibold" panose="020B0604020202020204" charset="0"/>
      <p:regular r:id="rId68"/>
      <p:bold r:id="rId69"/>
      <p:boldItalic r:id="rId70"/>
    </p:embeddedFont>
    <p:embeddedFont>
      <p:font typeface="Anaheim" panose="020B0604020202020204" charset="0"/>
      <p:regular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3B0806-A133-451C-8F9B-4246590C8838}">
  <a:tblStyle styleId="{D93B0806-A133-451C-8F9B-4246590C88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6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2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752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459cfebaf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f459cfebaf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59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459cfebaf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f459cfebaf_2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00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459cfebaf_2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459cfebaf_2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903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459cfebaf_2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f459cfebaf_2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68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459cfebaf_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f459cfebaf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063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459cfebaf_2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f459cfebaf_2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459cfebaf_2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gf459cfebaf_2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38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459cfebaf_2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f459cfebaf_2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5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459cfebaf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f459cfebaf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59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459cfebaf_2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f459cfebaf_2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6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f459cfebaf_2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f459cfebaf_2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0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459cfebaf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f459cfebaf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73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459cfebaf_2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gf459cfebaf_2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479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459cfebaf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gf459cfebaf_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838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459cfebaf_2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gf459cfebaf_2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90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459cfebaf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f459cfebaf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65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459cfebaf_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gf459cfebaf_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612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459cfebaf_2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f459cfebaf_2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180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459cfebaf_2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f459cfebaf_2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48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459cfebaf_2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gf459cfebaf_2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020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459cfebaf_2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gf459cfebaf_2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459cfebaf_2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f459cfebaf_2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8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459cfebaf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f459cfebaf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918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f459cfebaf_2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gf459cfebaf_2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60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f459cfeba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f459cfebaf_2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850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f459cfebaf_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gf459cfebaf_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641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f459cfebaf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f459cfebaf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51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459cfebaf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gf459cfebaf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369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f459cfebaf_2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gf459cfebaf_2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68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459cfebaf_2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f459cfebaf_2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3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f459cfebaf_2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gf459cfebaf_2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83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459cfebaf_2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gf459cfebaf_2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465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f459cfebaf_2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Google Shape;843;gf459cfebaf_2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11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459cfeba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gf459cfebaf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38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459cfebaf_8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459cfebaf_8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187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f459cfebaf_2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f459cfebaf_2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85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459cfebaf_2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f459cfebaf_2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86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f459cfebaf_2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gf459cfebaf_2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80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459cfebaf_2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gf459cfebaf_2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75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f459cfebaf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gf459cfebaf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210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f459cfebaf_2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gf459cfebaf_2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284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f459cfebaf_8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gf459cfebaf_8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2073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f459cfebaf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" name="Google Shape;947;gf459cfebaf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2812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459cfebaf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gf459cfebaf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90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459cfebaf_2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f459cfebaf_2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5638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f459cfebaf_2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9" name="Google Shape;1009;gf459cfebaf_2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8740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f459cfebaf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f459cfebaf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2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b1a9ac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b1a9ac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31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459cfebaf_2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f459cfebaf_2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4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459cfebaf_2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f459cfebaf_2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73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459cfebaf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f459cfebaf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81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55" name="Google Shape;55;p14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3" name="Google Shape;203;p20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17" name="Google Shape;217;p21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21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28" name="Google Shape;328;p31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329" name="Google Shape;329;p31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1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45" name="Google Shape;345;p33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35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ctrTitle"/>
          </p:nvPr>
        </p:nvSpPr>
        <p:spPr>
          <a:xfrm>
            <a:off x="271535" y="1728032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-GB" sz="5400"/>
              <a:t>Osnove C# </a:t>
            </a:r>
            <a:br>
              <a:rPr lang="en-GB" sz="5400"/>
            </a:br>
            <a:r>
              <a:rPr lang="en-GB" sz="5400"/>
              <a:t>Programskog jezika</a:t>
            </a:r>
            <a:endParaRPr sz="5400"/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5068" y="91760"/>
            <a:ext cx="1356746" cy="135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>
            <a:spLocks noGrp="1"/>
          </p:cNvSpPr>
          <p:nvPr>
            <p:ph type="body" idx="1"/>
          </p:nvPr>
        </p:nvSpPr>
        <p:spPr>
          <a:xfrm>
            <a:off x="1112108" y="1703063"/>
            <a:ext cx="7438768" cy="268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-"/>
            </a:pPr>
            <a:r>
              <a:rPr lang="en-GB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Sta su varijable ?</a:t>
            </a:r>
            <a:endParaRPr/>
          </a:p>
          <a:p>
            <a:pPr marL="285750" lvl="0" indent="-184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aheim"/>
              <a:buNone/>
            </a:pPr>
            <a:endParaRPr sz="28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-"/>
            </a:pPr>
            <a:r>
              <a:rPr lang="en-GB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Ne smiju poceti brojem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-"/>
            </a:pPr>
            <a:r>
              <a:rPr lang="en-GB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Moraju poceti sa slovom ili _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-"/>
            </a:pPr>
            <a:r>
              <a:rPr lang="en-GB" sz="28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Ne smiju biti </a:t>
            </a:r>
            <a:r>
              <a:rPr lang="en-GB" sz="2800" b="1" i="1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kljucne rijeci</a:t>
            </a:r>
            <a:r>
              <a:rPr lang="en-GB" sz="2800" i="1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2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2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xfrm>
            <a:off x="560898" y="443579"/>
            <a:ext cx="4502229" cy="98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Varijable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>
            <a:spLocks noGrp="1"/>
          </p:cNvSpPr>
          <p:nvPr>
            <p:ph type="body" idx="1"/>
          </p:nvPr>
        </p:nvSpPr>
        <p:spPr>
          <a:xfrm>
            <a:off x="4572000" y="1700100"/>
            <a:ext cx="3932700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Char char="●"/>
            </a:pPr>
            <a:r>
              <a:rPr lang="en-GB" sz="24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Char char="●"/>
            </a:pPr>
            <a:r>
              <a:rPr lang="en-GB" sz="24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float &amp; double</a:t>
            </a:r>
            <a:endParaRPr sz="24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Char char="●"/>
            </a:pPr>
            <a:r>
              <a:rPr lang="en-GB" sz="24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 &amp; char</a:t>
            </a:r>
            <a:endParaRPr sz="24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Char char="●"/>
            </a:pPr>
            <a:r>
              <a:rPr lang="en-GB" sz="24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boolean</a:t>
            </a:r>
            <a:endParaRPr sz="24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Char char="●"/>
            </a:pPr>
            <a:r>
              <a:rPr lang="en-GB" sz="24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 &amp; array </a:t>
            </a:r>
            <a:endParaRPr/>
          </a:p>
        </p:txBody>
      </p:sp>
      <p:sp>
        <p:nvSpPr>
          <p:cNvPr id="477" name="Google Shape;477;p49"/>
          <p:cNvSpPr txBox="1">
            <a:spLocks noGrp="1"/>
          </p:cNvSpPr>
          <p:nvPr>
            <p:ph type="title"/>
          </p:nvPr>
        </p:nvSpPr>
        <p:spPr>
          <a:xfrm>
            <a:off x="185488" y="674502"/>
            <a:ext cx="453979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Tipovi podataka</a:t>
            </a:r>
            <a:endParaRPr sz="2800"/>
          </a:p>
        </p:txBody>
      </p:sp>
      <p:pic>
        <p:nvPicPr>
          <p:cNvPr id="478" name="Google Shape;47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899" y="4462002"/>
            <a:ext cx="674725" cy="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>
            <a:spLocks noGrp="1"/>
          </p:cNvSpPr>
          <p:nvPr>
            <p:ph type="body" idx="1"/>
          </p:nvPr>
        </p:nvSpPr>
        <p:spPr>
          <a:xfrm>
            <a:off x="100475" y="2123450"/>
            <a:ext cx="5281500" cy="1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0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Greske sintakse (syntax error)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0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Logicke greske (logical error)</a:t>
            </a:r>
            <a:endParaRPr sz="2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84" name="Google Shape;484;p50"/>
          <p:cNvSpPr txBox="1">
            <a:spLocks noGrp="1"/>
          </p:cNvSpPr>
          <p:nvPr>
            <p:ph type="title"/>
          </p:nvPr>
        </p:nvSpPr>
        <p:spPr>
          <a:xfrm>
            <a:off x="560898" y="443579"/>
            <a:ext cx="4502229" cy="98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Ceste Greske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4500" y="610436"/>
            <a:ext cx="3750975" cy="316401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 txBox="1">
            <a:spLocks noGrp="1"/>
          </p:cNvSpPr>
          <p:nvPr>
            <p:ph type="body" idx="1"/>
          </p:nvPr>
        </p:nvSpPr>
        <p:spPr>
          <a:xfrm>
            <a:off x="100475" y="3735125"/>
            <a:ext cx="5281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0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Greske prilikom izvrsavanja programa (runtime error)</a:t>
            </a:r>
            <a:endParaRPr sz="2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subTitle" idx="1"/>
          </p:nvPr>
        </p:nvSpPr>
        <p:spPr>
          <a:xfrm flipH="1">
            <a:off x="2521800" y="2199699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</a:pPr>
            <a:r>
              <a:rPr lang="en-GB"/>
              <a:t>Napisati program koji ispisuje “Hello World”</a:t>
            </a:r>
            <a:endParaRPr/>
          </a:p>
        </p:txBody>
      </p:sp>
      <p:sp>
        <p:nvSpPr>
          <p:cNvPr id="493" name="Google Shape;493;p51"/>
          <p:cNvSpPr txBox="1"/>
          <p:nvPr/>
        </p:nvSpPr>
        <p:spPr>
          <a:xfrm>
            <a:off x="2521800" y="3454296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-GB"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&lt;Primjer&gt;</a:t>
            </a:r>
            <a:endParaRPr sz="22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2"/>
          <p:cNvSpPr txBox="1">
            <a:spLocks noGrp="1"/>
          </p:cNvSpPr>
          <p:nvPr>
            <p:ph type="title"/>
          </p:nvPr>
        </p:nvSpPr>
        <p:spPr>
          <a:xfrm>
            <a:off x="2521800" y="3548425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99" name="Google Shape;499;p52"/>
          <p:cNvSpPr txBox="1">
            <a:spLocks noGrp="1"/>
          </p:cNvSpPr>
          <p:nvPr>
            <p:ph type="subTitle" idx="1"/>
          </p:nvPr>
        </p:nvSpPr>
        <p:spPr>
          <a:xfrm flipH="1">
            <a:off x="2282759" y="1625676"/>
            <a:ext cx="45786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Napisati program koji ispisuje par vasih informacija: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- Ime i prezime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Mono"/>
              <a:buChar char="-"/>
            </a:pPr>
            <a:r>
              <a:rPr lang="en-GB" sz="1400"/>
              <a:t>Datum rodjenja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Mono"/>
              <a:buChar char="-"/>
            </a:pPr>
            <a:r>
              <a:rPr lang="en-GB" sz="1400"/>
              <a:t>Mjesto rodjenja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>
            <a:spLocks noGrp="1"/>
          </p:cNvSpPr>
          <p:nvPr>
            <p:ph type="title"/>
          </p:nvPr>
        </p:nvSpPr>
        <p:spPr>
          <a:xfrm>
            <a:off x="2521800" y="32681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05" name="Google Shape;505;p53"/>
          <p:cNvSpPr txBox="1">
            <a:spLocks noGrp="1"/>
          </p:cNvSpPr>
          <p:nvPr>
            <p:ph type="subTitle" idx="1"/>
          </p:nvPr>
        </p:nvSpPr>
        <p:spPr>
          <a:xfrm flipH="1">
            <a:off x="2521800" y="1929653"/>
            <a:ext cx="4100400" cy="139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Napisite program koji ispisuje vase ime i prezime u dva razlicita tekst box-a koji su nazvani imeTextBox i prezimeTextBox.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 sz="2000" b="1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Povezivanje TextBox-a sa Button-om</a:t>
            </a:r>
            <a:endParaRPr sz="2000" b="1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11" name="Google Shape;511;p54"/>
          <p:cNvSpPr txBox="1">
            <a:spLocks noGrp="1"/>
          </p:cNvSpPr>
          <p:nvPr>
            <p:ph type="title"/>
          </p:nvPr>
        </p:nvSpPr>
        <p:spPr>
          <a:xfrm>
            <a:off x="2013025" y="2158675"/>
            <a:ext cx="5901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-GB" sz="7200"/>
              <a:t>Button</a:t>
            </a:r>
            <a:endParaRPr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Kako radi Click event?</a:t>
            </a:r>
            <a:endParaRPr/>
          </a:p>
        </p:txBody>
      </p:sp>
      <p:sp>
        <p:nvSpPr>
          <p:cNvPr id="517" name="Google Shape;517;p55"/>
          <p:cNvSpPr txBox="1">
            <a:spLocks noGrp="1"/>
          </p:cNvSpPr>
          <p:nvPr>
            <p:ph type="ctrTitle" idx="2"/>
          </p:nvPr>
        </p:nvSpPr>
        <p:spPr>
          <a:xfrm flipH="1">
            <a:off x="1036179" y="1738579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Prvobitna vrijednost</a:t>
            </a:r>
            <a:endParaRPr/>
          </a:p>
        </p:txBody>
      </p:sp>
      <p:grpSp>
        <p:nvGrpSpPr>
          <p:cNvPr id="518" name="Google Shape;518;p55"/>
          <p:cNvGrpSpPr/>
          <p:nvPr/>
        </p:nvGrpSpPr>
        <p:grpSpPr>
          <a:xfrm>
            <a:off x="3851848" y="2570562"/>
            <a:ext cx="1440305" cy="2572928"/>
            <a:chOff x="3851848" y="2570562"/>
            <a:chExt cx="1440305" cy="2572928"/>
          </a:xfrm>
        </p:grpSpPr>
        <p:sp>
          <p:nvSpPr>
            <p:cNvPr id="519" name="Google Shape;519;p55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55"/>
          <p:cNvGrpSpPr/>
          <p:nvPr/>
        </p:nvGrpSpPr>
        <p:grpSpPr>
          <a:xfrm>
            <a:off x="1349403" y="2597665"/>
            <a:ext cx="1798893" cy="2572928"/>
            <a:chOff x="1349436" y="2570562"/>
            <a:chExt cx="1798893" cy="2572928"/>
          </a:xfrm>
        </p:grpSpPr>
        <p:sp>
          <p:nvSpPr>
            <p:cNvPr id="523" name="Google Shape;523;p55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55"/>
          <p:cNvGrpSpPr/>
          <p:nvPr/>
        </p:nvGrpSpPr>
        <p:grpSpPr>
          <a:xfrm>
            <a:off x="5995705" y="2584109"/>
            <a:ext cx="1798893" cy="2572928"/>
            <a:chOff x="5995705" y="2570562"/>
            <a:chExt cx="1798893" cy="2572928"/>
          </a:xfrm>
        </p:grpSpPr>
        <p:sp>
          <p:nvSpPr>
            <p:cNvPr id="528" name="Google Shape;528;p55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55"/>
          <p:cNvSpPr txBox="1">
            <a:spLocks noGrp="1"/>
          </p:cNvSpPr>
          <p:nvPr>
            <p:ph type="ctrTitle" idx="7"/>
          </p:nvPr>
        </p:nvSpPr>
        <p:spPr>
          <a:xfrm flipH="1">
            <a:off x="3408390" y="1645312"/>
            <a:ext cx="2327219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Aktivacija Click eventa</a:t>
            </a:r>
            <a:endParaRPr/>
          </a:p>
        </p:txBody>
      </p:sp>
      <p:sp>
        <p:nvSpPr>
          <p:cNvPr id="533" name="Google Shape;533;p55"/>
          <p:cNvSpPr txBox="1">
            <a:spLocks noGrp="1"/>
          </p:cNvSpPr>
          <p:nvPr>
            <p:ph type="ctrTitle" idx="8"/>
          </p:nvPr>
        </p:nvSpPr>
        <p:spPr>
          <a:xfrm flipH="1">
            <a:off x="5995705" y="1738579"/>
            <a:ext cx="2112657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Promjena vrijednosti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 rot="8165159">
            <a:off x="3217870" y="3194625"/>
            <a:ext cx="291966" cy="284164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5"/>
          <p:cNvSpPr/>
          <p:nvPr/>
        </p:nvSpPr>
        <p:spPr>
          <a:xfrm>
            <a:off x="5531518" y="3140624"/>
            <a:ext cx="464187" cy="421135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FFC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9083" y="3048981"/>
            <a:ext cx="1085834" cy="50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3008" y="3079635"/>
            <a:ext cx="1269350" cy="46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5"/>
          <p:cNvPicPr preferRelativeResize="0"/>
          <p:nvPr/>
        </p:nvPicPr>
        <p:blipFill rotWithShape="1">
          <a:blip r:embed="rId5">
            <a:alphaModFix/>
          </a:blip>
          <a:srcRect l="56912"/>
          <a:stretch/>
        </p:blipFill>
        <p:spPr>
          <a:xfrm>
            <a:off x="4735328" y="3334923"/>
            <a:ext cx="451005" cy="63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1625" y="3079635"/>
            <a:ext cx="1184400" cy="4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>
            <a:spLocks noGrp="1"/>
          </p:cNvSpPr>
          <p:nvPr>
            <p:ph type="title"/>
          </p:nvPr>
        </p:nvSpPr>
        <p:spPr>
          <a:xfrm>
            <a:off x="2521800" y="32681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&lt;Primjer&gt;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45" name="Google Shape;545;p56"/>
          <p:cNvSpPr txBox="1">
            <a:spLocks noGrp="1"/>
          </p:cNvSpPr>
          <p:nvPr>
            <p:ph type="subTitle" idx="1"/>
          </p:nvPr>
        </p:nvSpPr>
        <p:spPr>
          <a:xfrm flipH="1">
            <a:off x="2414588" y="2164892"/>
            <a:ext cx="4207612" cy="110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Napisati program koji pritiskom na dugme ispisuje “Hello World”.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>
            <a:spLocks noGrp="1"/>
          </p:cNvSpPr>
          <p:nvPr>
            <p:ph type="title"/>
          </p:nvPr>
        </p:nvSpPr>
        <p:spPr>
          <a:xfrm>
            <a:off x="2521800" y="32681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51" name="Google Shape;551;p57"/>
          <p:cNvSpPr txBox="1">
            <a:spLocks noGrp="1"/>
          </p:cNvSpPr>
          <p:nvPr>
            <p:ph type="subTitle" idx="1"/>
          </p:nvPr>
        </p:nvSpPr>
        <p:spPr>
          <a:xfrm flipH="1">
            <a:off x="2521800" y="2020112"/>
            <a:ext cx="4100400" cy="110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Napisati program koji pritiskom na dugme ispisuje vase ime i prezime u text box-u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>
            <a:spLocks noGrp="1"/>
          </p:cNvSpPr>
          <p:nvPr>
            <p:ph type="title" idx="4294967295"/>
          </p:nvPr>
        </p:nvSpPr>
        <p:spPr>
          <a:xfrm>
            <a:off x="887271" y="246627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4400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Mentori:</a:t>
            </a:r>
            <a:r>
              <a:rPr lang="en-GB" sz="2100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/>
            </a:r>
            <a:br>
              <a:rPr lang="en-GB" sz="2100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</a:b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824388" y="1193360"/>
            <a:ext cx="1610773" cy="40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0" i="0" u="none" strike="noStrike" cap="none">
                <a:solidFill>
                  <a:srgbClr val="00FFC5"/>
                </a:solidFill>
                <a:latin typeface="Arial"/>
                <a:ea typeface="Arial"/>
                <a:cs typeface="Arial"/>
                <a:sym typeface="Arial"/>
              </a:rPr>
              <a:t>Eldin Kecap</a:t>
            </a:r>
            <a:endParaRPr/>
          </a:p>
        </p:txBody>
      </p:sp>
      <p:sp>
        <p:nvSpPr>
          <p:cNvPr id="387" name="Google Shape;387;p40"/>
          <p:cNvSpPr txBox="1"/>
          <p:nvPr/>
        </p:nvSpPr>
        <p:spPr>
          <a:xfrm>
            <a:off x="3339496" y="2011464"/>
            <a:ext cx="1994340" cy="40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0" i="0" u="none" strike="noStrike" cap="none">
                <a:solidFill>
                  <a:srgbClr val="00FFC5"/>
                </a:solidFill>
                <a:latin typeface="Arial"/>
                <a:ea typeface="Arial"/>
                <a:cs typeface="Arial"/>
                <a:sym typeface="Arial"/>
              </a:rPr>
              <a:t>Fahir Muminović</a:t>
            </a:r>
            <a:endParaRPr sz="1700" b="0" i="0" u="none" strike="noStrike" cap="none">
              <a:solidFill>
                <a:srgbClr val="00FF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312" y="1692965"/>
            <a:ext cx="1494931" cy="152050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89" name="Google Shape;38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3795" y="2453627"/>
            <a:ext cx="1494126" cy="15196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90" name="Google Shape;390;p40"/>
          <p:cNvPicPr preferRelativeResize="0"/>
          <p:nvPr/>
        </p:nvPicPr>
        <p:blipFill rotWithShape="1">
          <a:blip r:embed="rId5">
            <a:alphaModFix/>
          </a:blip>
          <a:srcRect l="12500" t="21597" r="12500" b="21598"/>
          <a:stretch/>
        </p:blipFill>
        <p:spPr>
          <a:xfrm>
            <a:off x="6378266" y="1692965"/>
            <a:ext cx="1494931" cy="152050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91" name="Google Shape;391;p40"/>
          <p:cNvSpPr txBox="1"/>
          <p:nvPr/>
        </p:nvSpPr>
        <p:spPr>
          <a:xfrm>
            <a:off x="6225001" y="1193360"/>
            <a:ext cx="1801460" cy="40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0" i="0" u="none" strike="noStrike" cap="none">
                <a:solidFill>
                  <a:srgbClr val="00FFC5"/>
                </a:solidFill>
                <a:latin typeface="Arial"/>
                <a:ea typeface="Arial"/>
                <a:cs typeface="Arial"/>
                <a:sym typeface="Arial"/>
              </a:rPr>
              <a:t>Boris Divković</a:t>
            </a:r>
            <a:endParaRPr sz="1700" b="0" i="0" u="none" strike="noStrike" cap="none">
              <a:solidFill>
                <a:srgbClr val="00FF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320181" y="3301177"/>
            <a:ext cx="2619185" cy="49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FFC5"/>
                </a:solidFill>
                <a:latin typeface="Arial"/>
                <a:ea typeface="Arial"/>
                <a:cs typeface="Arial"/>
                <a:sym typeface="Arial"/>
              </a:rPr>
              <a:t>eldinkecap@gmail.com</a:t>
            </a:r>
            <a:endParaRPr/>
          </a:p>
        </p:txBody>
      </p:sp>
      <p:sp>
        <p:nvSpPr>
          <p:cNvPr id="393" name="Google Shape;393;p40"/>
          <p:cNvSpPr txBox="1"/>
          <p:nvPr/>
        </p:nvSpPr>
        <p:spPr>
          <a:xfrm>
            <a:off x="3008077" y="4061021"/>
            <a:ext cx="2723512" cy="49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FFC5"/>
                </a:solidFill>
                <a:latin typeface="Arial"/>
                <a:ea typeface="Arial"/>
                <a:cs typeface="Arial"/>
                <a:sym typeface="Arial"/>
              </a:rPr>
              <a:t>muminovicfahir998@gmail.com</a:t>
            </a:r>
            <a:endParaRPr/>
          </a:p>
        </p:txBody>
      </p:sp>
      <p:sp>
        <p:nvSpPr>
          <p:cNvPr id="394" name="Google Shape;394;p40"/>
          <p:cNvSpPr txBox="1"/>
          <p:nvPr/>
        </p:nvSpPr>
        <p:spPr>
          <a:xfrm>
            <a:off x="5763975" y="3301178"/>
            <a:ext cx="2723512" cy="49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FFC5"/>
                </a:solidFill>
                <a:latin typeface="Arial"/>
                <a:ea typeface="Arial"/>
                <a:cs typeface="Arial"/>
                <a:sym typeface="Arial"/>
              </a:rPr>
              <a:t>borisdivkovic191@gmail.com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>
            <a:spLocks noGrp="1"/>
          </p:cNvSpPr>
          <p:nvPr>
            <p:ph type="title"/>
          </p:nvPr>
        </p:nvSpPr>
        <p:spPr>
          <a:xfrm>
            <a:off x="1440399" y="2510797"/>
            <a:ext cx="6196614" cy="115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Kontrola toka</a:t>
            </a:r>
            <a:br>
              <a:rPr lang="en-GB"/>
            </a:br>
            <a:r>
              <a:rPr lang="en-GB"/>
              <a:t>i funkcije</a:t>
            </a:r>
            <a:endParaRPr/>
          </a:p>
        </p:txBody>
      </p:sp>
      <p:sp>
        <p:nvSpPr>
          <p:cNvPr id="557" name="Google Shape;557;p58"/>
          <p:cNvSpPr txBox="1">
            <a:spLocks noGrp="1"/>
          </p:cNvSpPr>
          <p:nvPr>
            <p:ph type="title" idx="2"/>
          </p:nvPr>
        </p:nvSpPr>
        <p:spPr>
          <a:xfrm>
            <a:off x="326106" y="2265997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GB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Kratka pitalica</a:t>
            </a:r>
            <a:endParaRPr>
              <a:solidFill>
                <a:srgbClr val="EC008C"/>
              </a:solidFill>
            </a:endParaRPr>
          </a:p>
        </p:txBody>
      </p:sp>
      <p:sp>
        <p:nvSpPr>
          <p:cNvPr id="563" name="Google Shape;563;p59"/>
          <p:cNvSpPr txBox="1"/>
          <p:nvPr/>
        </p:nvSpPr>
        <p:spPr>
          <a:xfrm>
            <a:off x="2578675" y="1444479"/>
            <a:ext cx="41238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Sta je varijabla ?</a:t>
            </a:r>
            <a:endParaRPr sz="1600" b="1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Nabrojati tipove podataka ?</a:t>
            </a:r>
            <a:endParaRPr sz="1600" b="1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Sta je IDE ?</a:t>
            </a:r>
            <a:endParaRPr sz="1600" b="1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Sta je TextBox ?</a:t>
            </a:r>
            <a:endParaRPr sz="1600" b="1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Sta se desi kada pritisnemo Button ?</a:t>
            </a:r>
            <a:endParaRPr sz="1600" b="1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008C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Zasto se koriste tipovi podataka ?</a:t>
            </a:r>
            <a:endParaRPr sz="1600" b="1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grpSp>
        <p:nvGrpSpPr>
          <p:cNvPr id="564" name="Google Shape;564;p59"/>
          <p:cNvGrpSpPr/>
          <p:nvPr/>
        </p:nvGrpSpPr>
        <p:grpSpPr>
          <a:xfrm>
            <a:off x="7607224" y="3763072"/>
            <a:ext cx="1292219" cy="1142567"/>
            <a:chOff x="3973186" y="3353231"/>
            <a:chExt cx="378661" cy="346558"/>
          </a:xfrm>
        </p:grpSpPr>
        <p:sp>
          <p:nvSpPr>
            <p:cNvPr id="565" name="Google Shape;565;p59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9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9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9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9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9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9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9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9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9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9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9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9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0"/>
          <p:cNvSpPr/>
          <p:nvPr/>
        </p:nvSpPr>
        <p:spPr>
          <a:xfrm>
            <a:off x="0" y="2531925"/>
            <a:ext cx="7805400" cy="143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0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0"/>
          <p:cNvSpPr txBox="1">
            <a:spLocks noGrp="1"/>
          </p:cNvSpPr>
          <p:nvPr>
            <p:ph type="title"/>
          </p:nvPr>
        </p:nvSpPr>
        <p:spPr>
          <a:xfrm>
            <a:off x="1278000" y="49615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>
                <a:latin typeface="Overpass Mono"/>
                <a:ea typeface="Overpass Mono"/>
                <a:cs typeface="Overpass Mono"/>
                <a:sym typeface="Overpass Mono"/>
              </a:rPr>
              <a:t>OPERATORI</a:t>
            </a:r>
            <a:endParaRPr/>
          </a:p>
        </p:txBody>
      </p:sp>
      <p:graphicFrame>
        <p:nvGraphicFramePr>
          <p:cNvPr id="590" name="Google Shape;590;p60"/>
          <p:cNvGraphicFramePr/>
          <p:nvPr/>
        </p:nvGraphicFramePr>
        <p:xfrm>
          <a:off x="-37" y="1836525"/>
          <a:ext cx="7805525" cy="2106900"/>
        </p:xfrm>
        <a:graphic>
          <a:graphicData uri="http://schemas.openxmlformats.org/drawingml/2006/table">
            <a:tbl>
              <a:tblPr>
                <a:noFill/>
                <a:tableStyleId>{D93B0806-A133-451C-8F9B-4246590C8838}</a:tableStyleId>
              </a:tblPr>
              <a:tblGrid>
                <a:gridCol w="1924150"/>
                <a:gridCol w="937900"/>
                <a:gridCol w="223400"/>
                <a:gridCol w="843000"/>
                <a:gridCol w="375175"/>
                <a:gridCol w="562750"/>
                <a:gridCol w="562750"/>
                <a:gridCol w="479900"/>
                <a:gridCol w="750325"/>
                <a:gridCol w="208275"/>
                <a:gridCol w="937900"/>
              </a:tblGrid>
              <a:tr h="697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endParaRPr sz="2500" b="1" u="none" strike="noStrike" cap="none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Rezultat operacije vrijednost</a:t>
                      </a:r>
                      <a:endParaRPr sz="1600" u="none" strike="noStrike" cap="none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0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Aritmeti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</a:t>
                      </a: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ki operatori</a:t>
                      </a:r>
                      <a:endParaRPr/>
                    </a:p>
                  </a:txBody>
                  <a:tcPr marL="91425" marR="198000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+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-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*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/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%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Operatori dodjele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=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+=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-=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*=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/=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%=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1" name="Google Shape;591;p60"/>
          <p:cNvGraphicFramePr/>
          <p:nvPr/>
        </p:nvGraphicFramePr>
        <p:xfrm>
          <a:off x="-51" y="3943428"/>
          <a:ext cx="7805500" cy="689550"/>
        </p:xfrm>
        <a:graphic>
          <a:graphicData uri="http://schemas.openxmlformats.org/drawingml/2006/table">
            <a:tbl>
              <a:tblPr>
                <a:noFill/>
                <a:tableStyleId>{D93B0806-A133-451C-8F9B-4246590C8838}</a:tableStyleId>
              </a:tblPr>
              <a:tblGrid>
                <a:gridCol w="1924150"/>
                <a:gridCol w="937900"/>
                <a:gridCol w="1066400"/>
                <a:gridCol w="937900"/>
                <a:gridCol w="1042650"/>
                <a:gridCol w="958600"/>
                <a:gridCol w="937900"/>
              </a:tblGrid>
              <a:tr h="68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Inkrement/ dekrement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++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--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1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1"/>
          <p:cNvSpPr txBox="1">
            <a:spLocks noGrp="1"/>
          </p:cNvSpPr>
          <p:nvPr>
            <p:ph type="title"/>
          </p:nvPr>
        </p:nvSpPr>
        <p:spPr>
          <a:xfrm>
            <a:off x="1278000" y="49615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>
                <a:latin typeface="Overpass Mono"/>
                <a:ea typeface="Overpass Mono"/>
                <a:cs typeface="Overpass Mono"/>
                <a:sym typeface="Overpass Mono"/>
              </a:rPr>
              <a:t>OPERATORI</a:t>
            </a:r>
            <a:endParaRPr/>
          </a:p>
        </p:txBody>
      </p:sp>
      <p:graphicFrame>
        <p:nvGraphicFramePr>
          <p:cNvPr id="599" name="Google Shape;599;p61"/>
          <p:cNvGraphicFramePr/>
          <p:nvPr/>
        </p:nvGraphicFramePr>
        <p:xfrm>
          <a:off x="-4" y="1836524"/>
          <a:ext cx="7841650" cy="2137725"/>
        </p:xfrm>
        <a:graphic>
          <a:graphicData uri="http://schemas.openxmlformats.org/drawingml/2006/table">
            <a:tbl>
              <a:tblPr>
                <a:noFill/>
                <a:tableStyleId>{D93B0806-A133-451C-8F9B-4246590C8838}</a:tableStyleId>
              </a:tblPr>
              <a:tblGrid>
                <a:gridCol w="1924150"/>
                <a:gridCol w="970800"/>
                <a:gridCol w="880850"/>
                <a:gridCol w="116825"/>
                <a:gridCol w="970800"/>
                <a:gridCol w="919800"/>
                <a:gridCol w="116825"/>
                <a:gridCol w="970800"/>
                <a:gridCol w="970800"/>
              </a:tblGrid>
              <a:tr h="6988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endParaRPr sz="2500" b="1" u="none" strike="noStrike" cap="none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strike="noStrike" cap="none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TRUE ili False (1 ili 0)</a:t>
                      </a:r>
                      <a:endParaRPr sz="1600" u="none" strike="noStrike" cap="none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1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Operatori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pore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dj</a:t>
                      </a: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enja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==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&gt;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&lt;=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&gt;=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i="0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!=</a:t>
                      </a:r>
                      <a:endParaRPr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717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Logi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</a:t>
                      </a: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ki operatori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&amp;&amp;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||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GB" sz="3600" b="1" u="none" strike="noStrike" cap="none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!</a:t>
                      </a:r>
                      <a:endParaRPr sz="3600" b="1" u="none" strike="noStrike" cap="none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2"/>
          <p:cNvSpPr txBox="1">
            <a:spLocks noGrp="1"/>
          </p:cNvSpPr>
          <p:nvPr>
            <p:ph type="title"/>
          </p:nvPr>
        </p:nvSpPr>
        <p:spPr>
          <a:xfrm>
            <a:off x="2521799" y="3584237"/>
            <a:ext cx="41004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05" name="Google Shape;605;p62"/>
          <p:cNvSpPr txBox="1">
            <a:spLocks noGrp="1"/>
          </p:cNvSpPr>
          <p:nvPr>
            <p:ph type="subTitle" idx="1"/>
          </p:nvPr>
        </p:nvSpPr>
        <p:spPr>
          <a:xfrm flipH="1">
            <a:off x="2094525" y="1900325"/>
            <a:ext cx="4955100" cy="1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Napisati program koji vrsi sljedece opracije nad brojevima 12 i 5. Spremiti brojeve i rezultate u varijable, zatim ih ispisati.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Operacije: sabiranje, oduzimanje, mnozenje, dijeljenje i modulo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3"/>
          <p:cNvSpPr txBox="1">
            <a:spLocks noGrp="1"/>
          </p:cNvSpPr>
          <p:nvPr>
            <p:ph type="subTitle" idx="1"/>
          </p:nvPr>
        </p:nvSpPr>
        <p:spPr>
          <a:xfrm>
            <a:off x="5537875" y="1941425"/>
            <a:ext cx="3409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/>
              <a:t>Prebacujemo iz stringa u int tip podatka.</a:t>
            </a:r>
            <a:endParaRPr/>
          </a:p>
        </p:txBody>
      </p:sp>
      <p:sp>
        <p:nvSpPr>
          <p:cNvPr id="611" name="Google Shape;611;p63"/>
          <p:cNvSpPr txBox="1">
            <a:spLocks noGrp="1"/>
          </p:cNvSpPr>
          <p:nvPr>
            <p:ph type="subTitle" idx="2"/>
          </p:nvPr>
        </p:nvSpPr>
        <p:spPr>
          <a:xfrm>
            <a:off x="50" y="3210300"/>
            <a:ext cx="3520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Prebacujemo u string iz nekog drugog tipa.</a:t>
            </a:r>
            <a:endParaRPr/>
          </a:p>
        </p:txBody>
      </p:sp>
      <p:sp>
        <p:nvSpPr>
          <p:cNvPr id="612" name="Google Shape;612;p63"/>
          <p:cNvSpPr txBox="1">
            <a:spLocks noGrp="1"/>
          </p:cNvSpPr>
          <p:nvPr>
            <p:ph type="title"/>
          </p:nvPr>
        </p:nvSpPr>
        <p:spPr>
          <a:xfrm>
            <a:off x="0" y="2794025"/>
            <a:ext cx="3520901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Convert.ToString();</a:t>
            </a:r>
            <a:endParaRPr/>
          </a:p>
        </p:txBody>
      </p:sp>
      <p:sp>
        <p:nvSpPr>
          <p:cNvPr id="613" name="Google Shape;613;p63"/>
          <p:cNvSpPr txBox="1">
            <a:spLocks noGrp="1"/>
          </p:cNvSpPr>
          <p:nvPr>
            <p:ph type="title" idx="3"/>
          </p:nvPr>
        </p:nvSpPr>
        <p:spPr>
          <a:xfrm>
            <a:off x="5626674" y="1582550"/>
            <a:ext cx="3114393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/>
              <a:t>int.Parse();</a:t>
            </a:r>
            <a:endParaRPr/>
          </a:p>
        </p:txBody>
      </p:sp>
      <p:sp>
        <p:nvSpPr>
          <p:cNvPr id="614" name="Google Shape;614;p63"/>
          <p:cNvSpPr txBox="1"/>
          <p:nvPr/>
        </p:nvSpPr>
        <p:spPr>
          <a:xfrm>
            <a:off x="1233055" y="436418"/>
            <a:ext cx="6684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Konverzija tipa podatka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615" name="Google Shape;61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659" y="1439732"/>
            <a:ext cx="3274541" cy="1228907"/>
          </a:xfrm>
          <a:prstGeom prst="rect">
            <a:avLst/>
          </a:prstGeom>
          <a:noFill/>
          <a:ln w="28575" cap="flat" cmpd="sng">
            <a:solidFill>
              <a:srgbClr val="EC008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6" name="Google Shape;61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2764" y="2571750"/>
            <a:ext cx="3837186" cy="1440063"/>
          </a:xfrm>
          <a:prstGeom prst="rect">
            <a:avLst/>
          </a:prstGeom>
          <a:noFill/>
          <a:ln w="2857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 txBox="1">
            <a:spLocks noGrp="1"/>
          </p:cNvSpPr>
          <p:nvPr>
            <p:ph type="title"/>
          </p:nvPr>
        </p:nvSpPr>
        <p:spPr>
          <a:xfrm>
            <a:off x="2521800" y="34586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&lt;Primjer&gt;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22" name="Google Shape;622;p64"/>
          <p:cNvSpPr txBox="1">
            <a:spLocks noGrp="1"/>
          </p:cNvSpPr>
          <p:nvPr>
            <p:ph type="subTitle" idx="1"/>
          </p:nvPr>
        </p:nvSpPr>
        <p:spPr>
          <a:xfrm flipH="1">
            <a:off x="2167947" y="2096300"/>
            <a:ext cx="48843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Unijeti proizvoljan decimalni broj u text box, potom ga konvertovati u float tip podatka. Ispisati tip podatka u novi text box.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5"/>
          <p:cNvSpPr txBox="1">
            <a:spLocks noGrp="1"/>
          </p:cNvSpPr>
          <p:nvPr>
            <p:ph type="title"/>
          </p:nvPr>
        </p:nvSpPr>
        <p:spPr>
          <a:xfrm>
            <a:off x="2521800" y="34586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28" name="Google Shape;628;p65"/>
          <p:cNvSpPr txBox="1">
            <a:spLocks noGrp="1"/>
          </p:cNvSpPr>
          <p:nvPr>
            <p:ph type="subTitle" idx="1"/>
          </p:nvPr>
        </p:nvSpPr>
        <p:spPr>
          <a:xfrm flipH="1">
            <a:off x="1969770" y="2096312"/>
            <a:ext cx="5204460" cy="110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Potrebno je napraviti dva tekst boksa, dati im imena, i upisati po jedan proizvoljan cijeli broj u njih.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Nakon toga napraviti treci TextBox te upisati u njega sumu brojeva iz prvog i drugog TextBox-a.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6"/>
          <p:cNvSpPr/>
          <p:nvPr/>
        </p:nvSpPr>
        <p:spPr>
          <a:xfrm>
            <a:off x="3328425" y="974175"/>
            <a:ext cx="1770000" cy="3626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Kontrole toka programa</a:t>
            </a:r>
            <a:endParaRPr/>
          </a:p>
        </p:txBody>
      </p:sp>
      <p:sp>
        <p:nvSpPr>
          <p:cNvPr id="635" name="Google Shape;635;p66"/>
          <p:cNvSpPr/>
          <p:nvPr/>
        </p:nvSpPr>
        <p:spPr>
          <a:xfrm>
            <a:off x="367575" y="1426725"/>
            <a:ext cx="513900" cy="55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6"/>
          <p:cNvSpPr/>
          <p:nvPr/>
        </p:nvSpPr>
        <p:spPr>
          <a:xfrm>
            <a:off x="881475" y="2371638"/>
            <a:ext cx="513900" cy="55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6"/>
          <p:cNvSpPr txBox="1"/>
          <p:nvPr/>
        </p:nvSpPr>
        <p:spPr>
          <a:xfrm>
            <a:off x="367575" y="1426729"/>
            <a:ext cx="513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Anaheim"/>
                <a:ea typeface="Anaheim"/>
                <a:cs typeface="Anaheim"/>
                <a:sym typeface="Anaheim"/>
              </a:rPr>
              <a:t>1</a:t>
            </a:r>
            <a:endParaRPr sz="2200"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8" name="Google Shape;638;p66"/>
          <p:cNvSpPr/>
          <p:nvPr/>
        </p:nvSpPr>
        <p:spPr>
          <a:xfrm>
            <a:off x="1395375" y="3303775"/>
            <a:ext cx="513900" cy="55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66"/>
          <p:cNvSpPr/>
          <p:nvPr/>
        </p:nvSpPr>
        <p:spPr>
          <a:xfrm>
            <a:off x="1953675" y="4257500"/>
            <a:ext cx="513900" cy="55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66"/>
          <p:cNvSpPr txBox="1"/>
          <p:nvPr/>
        </p:nvSpPr>
        <p:spPr>
          <a:xfrm>
            <a:off x="881475" y="2368941"/>
            <a:ext cx="513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Anaheim"/>
                <a:ea typeface="Anaheim"/>
                <a:cs typeface="Anaheim"/>
                <a:sym typeface="Anaheim"/>
              </a:rPr>
              <a:t>2</a:t>
            </a:r>
            <a:endParaRPr sz="2200"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1" name="Google Shape;641;p66"/>
          <p:cNvSpPr txBox="1"/>
          <p:nvPr/>
        </p:nvSpPr>
        <p:spPr>
          <a:xfrm>
            <a:off x="1395375" y="3301079"/>
            <a:ext cx="513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Anaheim"/>
                <a:ea typeface="Anaheim"/>
                <a:cs typeface="Anaheim"/>
                <a:sym typeface="Anaheim"/>
              </a:rPr>
              <a:t>3</a:t>
            </a:r>
            <a:endParaRPr sz="2200"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2" name="Google Shape;642;p66"/>
          <p:cNvSpPr txBox="1"/>
          <p:nvPr/>
        </p:nvSpPr>
        <p:spPr>
          <a:xfrm>
            <a:off x="1953675" y="4254804"/>
            <a:ext cx="5139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Anaheim"/>
                <a:ea typeface="Anaheim"/>
                <a:cs typeface="Anaheim"/>
                <a:sym typeface="Anaheim"/>
              </a:rPr>
              <a:t>4</a:t>
            </a:r>
            <a:endParaRPr sz="2200" b="1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43" name="Google Shape;643;p66"/>
          <p:cNvCxnSpPr>
            <a:stCxn id="637" idx="2"/>
            <a:endCxn id="640" idx="1"/>
          </p:cNvCxnSpPr>
          <p:nvPr/>
        </p:nvCxnSpPr>
        <p:spPr>
          <a:xfrm rot="-5400000" flipH="1">
            <a:off x="422025" y="2189629"/>
            <a:ext cx="662100" cy="257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66"/>
          <p:cNvCxnSpPr>
            <a:stCxn id="640" idx="2"/>
            <a:endCxn id="641" idx="1"/>
          </p:cNvCxnSpPr>
          <p:nvPr/>
        </p:nvCxnSpPr>
        <p:spPr>
          <a:xfrm rot="-5400000" flipH="1">
            <a:off x="941025" y="3126741"/>
            <a:ext cx="651900" cy="257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66"/>
          <p:cNvCxnSpPr>
            <a:stCxn id="641" idx="2"/>
            <a:endCxn id="642" idx="1"/>
          </p:cNvCxnSpPr>
          <p:nvPr/>
        </p:nvCxnSpPr>
        <p:spPr>
          <a:xfrm rot="-5400000" flipH="1">
            <a:off x="1466325" y="4047479"/>
            <a:ext cx="673500" cy="301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6" name="Google Shape;646;p66"/>
          <p:cNvSpPr txBox="1"/>
          <p:nvPr/>
        </p:nvSpPr>
        <p:spPr>
          <a:xfrm>
            <a:off x="624525" y="9287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SEKVENCE</a:t>
            </a:r>
            <a:endParaRPr sz="2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7" name="Google Shape;647;p66"/>
          <p:cNvSpPr/>
          <p:nvPr/>
        </p:nvSpPr>
        <p:spPr>
          <a:xfrm>
            <a:off x="3959375" y="2455375"/>
            <a:ext cx="513900" cy="51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6"/>
          <p:cNvSpPr txBox="1"/>
          <p:nvPr/>
        </p:nvSpPr>
        <p:spPr>
          <a:xfrm>
            <a:off x="3960388" y="2442925"/>
            <a:ext cx="513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latin typeface="Anaheim"/>
                <a:ea typeface="Anaheim"/>
                <a:cs typeface="Anaheim"/>
                <a:sym typeface="Anaheim"/>
              </a:rPr>
              <a:t>?</a:t>
            </a:r>
            <a:endParaRPr sz="2300"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9" name="Google Shape;649;p66"/>
          <p:cNvSpPr txBox="1"/>
          <p:nvPr/>
        </p:nvSpPr>
        <p:spPr>
          <a:xfrm>
            <a:off x="3343876" y="132527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SELEKCIJE</a:t>
            </a:r>
            <a:endParaRPr sz="2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50" name="Google Shape;650;p66"/>
          <p:cNvCxnSpPr/>
          <p:nvPr/>
        </p:nvCxnSpPr>
        <p:spPr>
          <a:xfrm flipH="1">
            <a:off x="4216300" y="1975950"/>
            <a:ext cx="2100" cy="46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66"/>
          <p:cNvSpPr/>
          <p:nvPr/>
        </p:nvSpPr>
        <p:spPr>
          <a:xfrm>
            <a:off x="3649013" y="3877925"/>
            <a:ext cx="155400" cy="16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6"/>
          <p:cNvSpPr/>
          <p:nvPr/>
        </p:nvSpPr>
        <p:spPr>
          <a:xfrm>
            <a:off x="4630288" y="3877925"/>
            <a:ext cx="155400" cy="16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3" name="Google Shape;653;p66"/>
          <p:cNvCxnSpPr>
            <a:stCxn id="651" idx="0"/>
          </p:cNvCxnSpPr>
          <p:nvPr/>
        </p:nvCxnSpPr>
        <p:spPr>
          <a:xfrm rot="10800000">
            <a:off x="3726713" y="3241625"/>
            <a:ext cx="0" cy="6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4" name="Google Shape;654;p66"/>
          <p:cNvCxnSpPr/>
          <p:nvPr/>
        </p:nvCxnSpPr>
        <p:spPr>
          <a:xfrm rot="10800000">
            <a:off x="4707988" y="3241625"/>
            <a:ext cx="0" cy="6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5" name="Google Shape;655;p66"/>
          <p:cNvCxnSpPr/>
          <p:nvPr/>
        </p:nvCxnSpPr>
        <p:spPr>
          <a:xfrm flipH="1">
            <a:off x="3730000" y="2893625"/>
            <a:ext cx="3552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66"/>
          <p:cNvCxnSpPr/>
          <p:nvPr/>
        </p:nvCxnSpPr>
        <p:spPr>
          <a:xfrm>
            <a:off x="4347875" y="2875175"/>
            <a:ext cx="366300" cy="3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66"/>
          <p:cNvSpPr txBox="1"/>
          <p:nvPr/>
        </p:nvSpPr>
        <p:spPr>
          <a:xfrm>
            <a:off x="6534700" y="10515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PONAVLJANJA</a:t>
            </a:r>
            <a:endParaRPr sz="2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8" name="Google Shape;658;p66"/>
          <p:cNvSpPr/>
          <p:nvPr/>
        </p:nvSpPr>
        <p:spPr>
          <a:xfrm>
            <a:off x="7182100" y="2981000"/>
            <a:ext cx="444300" cy="4443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6"/>
          <p:cNvSpPr/>
          <p:nvPr/>
        </p:nvSpPr>
        <p:spPr>
          <a:xfrm>
            <a:off x="6672825" y="2368950"/>
            <a:ext cx="183300" cy="191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6"/>
          <p:cNvSpPr/>
          <p:nvPr/>
        </p:nvSpPr>
        <p:spPr>
          <a:xfrm>
            <a:off x="7312600" y="1670275"/>
            <a:ext cx="183300" cy="191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6"/>
          <p:cNvSpPr/>
          <p:nvPr/>
        </p:nvSpPr>
        <p:spPr>
          <a:xfrm>
            <a:off x="7312600" y="4163800"/>
            <a:ext cx="183300" cy="191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6"/>
          <p:cNvSpPr/>
          <p:nvPr/>
        </p:nvSpPr>
        <p:spPr>
          <a:xfrm>
            <a:off x="7905725" y="2368950"/>
            <a:ext cx="183300" cy="191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3" name="Google Shape;663;p66"/>
          <p:cNvCxnSpPr>
            <a:stCxn id="660" idx="2"/>
            <a:endCxn id="659" idx="0"/>
          </p:cNvCxnSpPr>
          <p:nvPr/>
        </p:nvCxnSpPr>
        <p:spPr>
          <a:xfrm flipH="1">
            <a:off x="6764500" y="1765825"/>
            <a:ext cx="548100" cy="603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p66"/>
          <p:cNvCxnSpPr>
            <a:stCxn id="659" idx="4"/>
            <a:endCxn id="658" idx="2"/>
          </p:cNvCxnSpPr>
          <p:nvPr/>
        </p:nvCxnSpPr>
        <p:spPr>
          <a:xfrm rot="-5400000" flipH="1">
            <a:off x="6651675" y="2672850"/>
            <a:ext cx="643200" cy="417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66"/>
          <p:cNvCxnSpPr>
            <a:stCxn id="658" idx="6"/>
            <a:endCxn id="662" idx="4"/>
          </p:cNvCxnSpPr>
          <p:nvPr/>
        </p:nvCxnSpPr>
        <p:spPr>
          <a:xfrm rot="10800000" flipH="1">
            <a:off x="7626400" y="2559950"/>
            <a:ext cx="371100" cy="643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66"/>
          <p:cNvCxnSpPr>
            <a:stCxn id="662" idx="0"/>
            <a:endCxn id="660" idx="6"/>
          </p:cNvCxnSpPr>
          <p:nvPr/>
        </p:nvCxnSpPr>
        <p:spPr>
          <a:xfrm rot="5400000" flipH="1">
            <a:off x="7445075" y="1816650"/>
            <a:ext cx="603000" cy="501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66"/>
          <p:cNvCxnSpPr>
            <a:stCxn id="658" idx="4"/>
            <a:endCxn id="661" idx="0"/>
          </p:cNvCxnSpPr>
          <p:nvPr/>
        </p:nvCxnSpPr>
        <p:spPr>
          <a:xfrm>
            <a:off x="7404250" y="3425300"/>
            <a:ext cx="0" cy="7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p66"/>
          <p:cNvSpPr txBox="1"/>
          <p:nvPr/>
        </p:nvSpPr>
        <p:spPr>
          <a:xfrm>
            <a:off x="7147300" y="2933750"/>
            <a:ext cx="513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latin typeface="Anaheim"/>
                <a:ea typeface="Anaheim"/>
                <a:cs typeface="Anaheim"/>
                <a:sym typeface="Anaheim"/>
              </a:rPr>
              <a:t>?</a:t>
            </a:r>
            <a:endParaRPr sz="2300"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7"/>
          <p:cNvSpPr/>
          <p:nvPr/>
        </p:nvSpPr>
        <p:spPr>
          <a:xfrm>
            <a:off x="7114125" y="758550"/>
            <a:ext cx="1770000" cy="3626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Selekcije</a:t>
            </a:r>
            <a:endParaRPr/>
          </a:p>
        </p:txBody>
      </p:sp>
      <p:sp>
        <p:nvSpPr>
          <p:cNvPr id="675" name="Google Shape;675;p67"/>
          <p:cNvSpPr txBox="1"/>
          <p:nvPr/>
        </p:nvSpPr>
        <p:spPr>
          <a:xfrm>
            <a:off x="101600" y="931626"/>
            <a:ext cx="6588000" cy="388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3429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Omogu</a:t>
            </a:r>
            <a:r>
              <a:rPr lang="en-GB" sz="23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lang="en-GB" sz="23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kontrolu toka programa</a:t>
            </a:r>
            <a:endParaRPr sz="1300"/>
          </a:p>
          <a:p>
            <a:pPr marL="3429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Grananje programa</a:t>
            </a:r>
            <a:endParaRPr sz="23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3429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300"/>
              <a:buFont typeface="Overpass Mono"/>
              <a:buChar char="•"/>
            </a:pPr>
            <a:r>
              <a:rPr lang="en-GB" sz="23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Postavlja se uslov te se u odnosu na njega izvrsavaju naredbe u programu</a:t>
            </a:r>
            <a:endParaRPr sz="23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76" name="Google Shape;676;p67"/>
          <p:cNvSpPr/>
          <p:nvPr/>
        </p:nvSpPr>
        <p:spPr>
          <a:xfrm>
            <a:off x="7741150" y="1955888"/>
            <a:ext cx="513900" cy="51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7"/>
          <p:cNvSpPr txBox="1"/>
          <p:nvPr/>
        </p:nvSpPr>
        <p:spPr>
          <a:xfrm>
            <a:off x="7742163" y="1943438"/>
            <a:ext cx="513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latin typeface="Anaheim"/>
                <a:ea typeface="Anaheim"/>
                <a:cs typeface="Anaheim"/>
                <a:sym typeface="Anaheim"/>
              </a:rPr>
              <a:t>?</a:t>
            </a:r>
            <a:endParaRPr sz="2300" b="1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78" name="Google Shape;678;p67"/>
          <p:cNvCxnSpPr/>
          <p:nvPr/>
        </p:nvCxnSpPr>
        <p:spPr>
          <a:xfrm flipH="1">
            <a:off x="7998075" y="1476463"/>
            <a:ext cx="2100" cy="46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9" name="Google Shape;679;p67"/>
          <p:cNvSpPr/>
          <p:nvPr/>
        </p:nvSpPr>
        <p:spPr>
          <a:xfrm>
            <a:off x="7430788" y="3378438"/>
            <a:ext cx="155400" cy="16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7"/>
          <p:cNvSpPr/>
          <p:nvPr/>
        </p:nvSpPr>
        <p:spPr>
          <a:xfrm>
            <a:off x="8412063" y="3378438"/>
            <a:ext cx="155400" cy="16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1" name="Google Shape;681;p67"/>
          <p:cNvCxnSpPr>
            <a:stCxn id="679" idx="0"/>
          </p:cNvCxnSpPr>
          <p:nvPr/>
        </p:nvCxnSpPr>
        <p:spPr>
          <a:xfrm rot="10800000">
            <a:off x="7508488" y="2742138"/>
            <a:ext cx="0" cy="6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2" name="Google Shape;682;p67"/>
          <p:cNvCxnSpPr/>
          <p:nvPr/>
        </p:nvCxnSpPr>
        <p:spPr>
          <a:xfrm rot="10800000">
            <a:off x="8489763" y="2742138"/>
            <a:ext cx="0" cy="6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3" name="Google Shape;683;p67"/>
          <p:cNvCxnSpPr/>
          <p:nvPr/>
        </p:nvCxnSpPr>
        <p:spPr>
          <a:xfrm flipH="1">
            <a:off x="7511775" y="2394138"/>
            <a:ext cx="3552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67"/>
          <p:cNvCxnSpPr/>
          <p:nvPr/>
        </p:nvCxnSpPr>
        <p:spPr>
          <a:xfrm>
            <a:off x="8129650" y="2375688"/>
            <a:ext cx="366300" cy="3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Sadrzaj</a:t>
            </a:r>
            <a:endParaRPr/>
          </a:p>
        </p:txBody>
      </p:sp>
      <p:sp>
        <p:nvSpPr>
          <p:cNvPr id="400" name="Google Shape;400;p41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GB" sz="3500" b="1"/>
              <a:t>01</a:t>
            </a:r>
            <a:endParaRPr sz="3500" b="1"/>
          </a:p>
        </p:txBody>
      </p:sp>
      <p:sp>
        <p:nvSpPr>
          <p:cNvPr id="401" name="Google Shape;401;p41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b="1">
                <a:latin typeface="Overpass Mono"/>
                <a:ea typeface="Overpass Mono"/>
                <a:cs typeface="Overpass Mono"/>
                <a:sym typeface="Overpass Mono"/>
              </a:rPr>
              <a:t>Uvod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2" name="Google Shape;402;p41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GB" sz="3500" b="1"/>
              <a:t>02</a:t>
            </a:r>
            <a:endParaRPr sz="3500" b="1"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3"/>
          </p:nvPr>
        </p:nvSpPr>
        <p:spPr>
          <a:xfrm flipH="1">
            <a:off x="4273973" y="2163531"/>
            <a:ext cx="2701602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b="1">
                <a:latin typeface="Overpass Mono"/>
                <a:ea typeface="Overpass Mono"/>
                <a:cs typeface="Overpass Mono"/>
                <a:sym typeface="Overpass Mono"/>
              </a:rPr>
              <a:t>Kontrole toka i funkcije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4" name="Google Shape;404;p41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Izrada kalkulatora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9"/>
          </p:nvPr>
        </p:nvSpPr>
        <p:spPr>
          <a:xfrm flipH="1">
            <a:off x="4544907" y="3573468"/>
            <a:ext cx="243066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Finaliziranje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aplikacije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8"/>
          <p:cNvSpPr/>
          <p:nvPr/>
        </p:nvSpPr>
        <p:spPr>
          <a:xfrm>
            <a:off x="7353300" y="3164500"/>
            <a:ext cx="761700" cy="15984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8"/>
          <p:cNvSpPr/>
          <p:nvPr/>
        </p:nvSpPr>
        <p:spPr>
          <a:xfrm>
            <a:off x="666075" y="717875"/>
            <a:ext cx="761700" cy="15984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If izjave</a:t>
            </a:r>
            <a:endParaRPr/>
          </a:p>
        </p:txBody>
      </p:sp>
      <p:sp>
        <p:nvSpPr>
          <p:cNvPr id="692" name="Google Shape;692;p68"/>
          <p:cNvSpPr txBox="1"/>
          <p:nvPr/>
        </p:nvSpPr>
        <p:spPr>
          <a:xfrm>
            <a:off x="1040159" y="1203772"/>
            <a:ext cx="6588000" cy="9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Ako je svjetlo na semaforu crveno, zaustavi se!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93" name="Google Shape;693;p68"/>
          <p:cNvSpPr txBox="1"/>
          <p:nvPr/>
        </p:nvSpPr>
        <p:spPr>
          <a:xfrm>
            <a:off x="549400" y="3635360"/>
            <a:ext cx="6588000" cy="9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Ako je svjetlo na semaforu zeleno, vozi!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94" name="Google Shape;694;p68"/>
          <p:cNvSpPr/>
          <p:nvPr/>
        </p:nvSpPr>
        <p:spPr>
          <a:xfrm>
            <a:off x="7482450" y="4092625"/>
            <a:ext cx="503400" cy="50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8"/>
          <p:cNvSpPr/>
          <p:nvPr/>
        </p:nvSpPr>
        <p:spPr>
          <a:xfrm>
            <a:off x="783100" y="892475"/>
            <a:ext cx="503400" cy="50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8"/>
          <p:cNvSpPr/>
          <p:nvPr/>
        </p:nvSpPr>
        <p:spPr>
          <a:xfrm>
            <a:off x="795225" y="1661050"/>
            <a:ext cx="503400" cy="5034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8"/>
          <p:cNvSpPr/>
          <p:nvPr/>
        </p:nvSpPr>
        <p:spPr>
          <a:xfrm>
            <a:off x="7482450" y="3345400"/>
            <a:ext cx="503400" cy="5034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9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if(uslov){…}</a:t>
            </a:r>
            <a:endParaRPr/>
          </a:p>
        </p:txBody>
      </p:sp>
      <p:sp>
        <p:nvSpPr>
          <p:cNvPr id="703" name="Google Shape;703;p69"/>
          <p:cNvSpPr txBox="1">
            <a:spLocks noGrp="1"/>
          </p:cNvSpPr>
          <p:nvPr>
            <p:ph type="subTitle" idx="2"/>
          </p:nvPr>
        </p:nvSpPr>
        <p:spPr>
          <a:xfrm>
            <a:off x="5658650" y="202036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 b="1">
                <a:latin typeface="Overpass Mono"/>
                <a:ea typeface="Overpass Mono"/>
                <a:cs typeface="Overpass Mono"/>
                <a:sym typeface="Overpass Mono"/>
              </a:rPr>
              <a:t>uslov = true</a:t>
            </a:r>
            <a:endParaRPr sz="16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04" name="Google Shape;704;p69"/>
          <p:cNvSpPr txBox="1">
            <a:spLocks noGrp="1"/>
          </p:cNvSpPr>
          <p:nvPr>
            <p:ph type="title" idx="3"/>
          </p:nvPr>
        </p:nvSpPr>
        <p:spPr>
          <a:xfrm>
            <a:off x="1377236" y="2999330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else{…}</a:t>
            </a:r>
            <a:endParaRPr/>
          </a:p>
        </p:txBody>
      </p:sp>
      <p:sp>
        <p:nvSpPr>
          <p:cNvPr id="705" name="Google Shape;705;p69"/>
          <p:cNvSpPr txBox="1">
            <a:spLocks noGrp="1"/>
          </p:cNvSpPr>
          <p:nvPr>
            <p:ph type="title" idx="5"/>
          </p:nvPr>
        </p:nvSpPr>
        <p:spPr>
          <a:xfrm>
            <a:off x="5720250" y="299933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{…}</a:t>
            </a:r>
            <a:endParaRPr/>
          </a:p>
        </p:txBody>
      </p:sp>
      <p:sp>
        <p:nvSpPr>
          <p:cNvPr id="706" name="Google Shape;706;p69"/>
          <p:cNvSpPr txBox="1"/>
          <p:nvPr/>
        </p:nvSpPr>
        <p:spPr>
          <a:xfrm>
            <a:off x="1377236" y="2016927"/>
            <a:ext cx="2296500" cy="45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uslov = false</a:t>
            </a:r>
            <a:endParaRPr/>
          </a:p>
        </p:txBody>
      </p:sp>
      <p:cxnSp>
        <p:nvCxnSpPr>
          <p:cNvPr id="707" name="Google Shape;707;p69"/>
          <p:cNvCxnSpPr>
            <a:stCxn id="702" idx="2"/>
          </p:cNvCxnSpPr>
          <p:nvPr/>
        </p:nvCxnSpPr>
        <p:spPr>
          <a:xfrm flipH="1">
            <a:off x="3419700" y="1391900"/>
            <a:ext cx="1152300" cy="628500"/>
          </a:xfrm>
          <a:prstGeom prst="straightConnector1">
            <a:avLst/>
          </a:prstGeom>
          <a:noFill/>
          <a:ln w="57150" cap="flat" cmpd="sng">
            <a:solidFill>
              <a:srgbClr val="EB008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69"/>
          <p:cNvCxnSpPr/>
          <p:nvPr/>
        </p:nvCxnSpPr>
        <p:spPr>
          <a:xfrm>
            <a:off x="4398639" y="1277600"/>
            <a:ext cx="1508675" cy="805200"/>
          </a:xfrm>
          <a:prstGeom prst="straightConnector1">
            <a:avLst/>
          </a:prstGeom>
          <a:noFill/>
          <a:ln w="57150" cap="flat" cmpd="sng">
            <a:solidFill>
              <a:srgbClr val="00FFC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69"/>
          <p:cNvCxnSpPr/>
          <p:nvPr/>
        </p:nvCxnSpPr>
        <p:spPr>
          <a:xfrm>
            <a:off x="6868500" y="2378791"/>
            <a:ext cx="17757" cy="457200"/>
          </a:xfrm>
          <a:prstGeom prst="straightConnector1">
            <a:avLst/>
          </a:prstGeom>
          <a:noFill/>
          <a:ln w="57150" cap="flat" cmpd="sng">
            <a:solidFill>
              <a:srgbClr val="00FFC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69"/>
          <p:cNvCxnSpPr/>
          <p:nvPr/>
        </p:nvCxnSpPr>
        <p:spPr>
          <a:xfrm>
            <a:off x="2518229" y="2378791"/>
            <a:ext cx="7257" cy="509552"/>
          </a:xfrm>
          <a:prstGeom prst="straightConnector1">
            <a:avLst/>
          </a:prstGeom>
          <a:noFill/>
          <a:ln w="57150" cap="flat" cmpd="sng">
            <a:solidFill>
              <a:srgbClr val="EB008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0"/>
          <p:cNvSpPr txBox="1">
            <a:spLocks noGrp="1"/>
          </p:cNvSpPr>
          <p:nvPr>
            <p:ph type="title"/>
          </p:nvPr>
        </p:nvSpPr>
        <p:spPr>
          <a:xfrm>
            <a:off x="2521800" y="34586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&lt;Primjer&gt;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16" name="Google Shape;716;p70"/>
          <p:cNvSpPr txBox="1">
            <a:spLocks noGrp="1"/>
          </p:cNvSpPr>
          <p:nvPr>
            <p:ph type="subTitle" idx="1"/>
          </p:nvPr>
        </p:nvSpPr>
        <p:spPr>
          <a:xfrm flipH="1">
            <a:off x="2057399" y="2020112"/>
            <a:ext cx="5016500" cy="143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Provjeriti sumu dva prozvoljna broja. Ukoliko je suma jednaka 10 ispisati poruku “Suma brojeva je 10”. Ako suma nije jednaka 10, ispisati poruku “Suma brojeva nije jednaka 10”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If-else izjave</a:t>
            </a:r>
            <a:endParaRPr/>
          </a:p>
        </p:txBody>
      </p:sp>
      <p:sp>
        <p:nvSpPr>
          <p:cNvPr id="722" name="Google Shape;722;p71"/>
          <p:cNvSpPr txBox="1"/>
          <p:nvPr/>
        </p:nvSpPr>
        <p:spPr>
          <a:xfrm>
            <a:off x="1128283" y="1763357"/>
            <a:ext cx="6588000" cy="9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Ako je svjetlo na semaforu crveno, zaustavi se!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23" name="Google Shape;723;p71"/>
          <p:cNvSpPr txBox="1"/>
          <p:nvPr/>
        </p:nvSpPr>
        <p:spPr>
          <a:xfrm>
            <a:off x="3784600" y="3635360"/>
            <a:ext cx="3352800" cy="9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U suprotnom, vozi!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24" name="Google Shape;724;p71"/>
          <p:cNvSpPr/>
          <p:nvPr/>
        </p:nvSpPr>
        <p:spPr>
          <a:xfrm>
            <a:off x="621675" y="1291425"/>
            <a:ext cx="761700" cy="15984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1"/>
          <p:cNvSpPr/>
          <p:nvPr/>
        </p:nvSpPr>
        <p:spPr>
          <a:xfrm>
            <a:off x="750825" y="1399400"/>
            <a:ext cx="503400" cy="50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1"/>
          <p:cNvSpPr/>
          <p:nvPr/>
        </p:nvSpPr>
        <p:spPr>
          <a:xfrm>
            <a:off x="750825" y="2271600"/>
            <a:ext cx="503400" cy="5034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71"/>
          <p:cNvSpPr/>
          <p:nvPr/>
        </p:nvSpPr>
        <p:spPr>
          <a:xfrm>
            <a:off x="7353300" y="3164500"/>
            <a:ext cx="761700" cy="15984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71"/>
          <p:cNvSpPr/>
          <p:nvPr/>
        </p:nvSpPr>
        <p:spPr>
          <a:xfrm>
            <a:off x="7482450" y="4092625"/>
            <a:ext cx="503400" cy="50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71"/>
          <p:cNvSpPr/>
          <p:nvPr/>
        </p:nvSpPr>
        <p:spPr>
          <a:xfrm>
            <a:off x="7482450" y="3345400"/>
            <a:ext cx="503400" cy="5034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Else-if izjave</a:t>
            </a:r>
            <a:endParaRPr/>
          </a:p>
        </p:txBody>
      </p:sp>
      <p:sp>
        <p:nvSpPr>
          <p:cNvPr id="735" name="Google Shape;735;p72"/>
          <p:cNvSpPr txBox="1"/>
          <p:nvPr/>
        </p:nvSpPr>
        <p:spPr>
          <a:xfrm>
            <a:off x="340883" y="1114744"/>
            <a:ext cx="6588000" cy="9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Ako je svjetlo na semaforu crveno, zaustavi se!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36" name="Google Shape;736;p72"/>
          <p:cNvSpPr txBox="1"/>
          <p:nvPr/>
        </p:nvSpPr>
        <p:spPr>
          <a:xfrm>
            <a:off x="2521022" y="3824240"/>
            <a:ext cx="3352800" cy="9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U suprotnom, vozi!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737" name="Google Shape;737;p72"/>
          <p:cNvPicPr preferRelativeResize="0"/>
          <p:nvPr/>
        </p:nvPicPr>
        <p:blipFill rotWithShape="1">
          <a:blip r:embed="rId3">
            <a:alphaModFix/>
          </a:blip>
          <a:srcRect t="1283"/>
          <a:stretch/>
        </p:blipFill>
        <p:spPr>
          <a:xfrm>
            <a:off x="222225" y="871075"/>
            <a:ext cx="495350" cy="14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4642" y="1942996"/>
            <a:ext cx="514422" cy="14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72"/>
          <p:cNvSpPr txBox="1"/>
          <p:nvPr/>
        </p:nvSpPr>
        <p:spPr>
          <a:xfrm>
            <a:off x="3289300" y="2338134"/>
            <a:ext cx="4775200" cy="96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U suprotnom ako je svjetlo narand</a:t>
            </a: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z</a:t>
            </a:r>
            <a:r>
              <a:rPr lang="en-GB" sz="20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asto, uspori!</a:t>
            </a:r>
            <a:endParaRPr sz="24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740" name="Google Shape;740;p72"/>
          <p:cNvPicPr preferRelativeResize="0"/>
          <p:nvPr/>
        </p:nvPicPr>
        <p:blipFill rotWithShape="1">
          <a:blip r:embed="rId5">
            <a:alphaModFix/>
          </a:blip>
          <a:srcRect l="3707"/>
          <a:stretch/>
        </p:blipFill>
        <p:spPr>
          <a:xfrm>
            <a:off x="2025675" y="3382175"/>
            <a:ext cx="495350" cy="14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72"/>
          <p:cNvSpPr/>
          <p:nvPr/>
        </p:nvSpPr>
        <p:spPr>
          <a:xfrm>
            <a:off x="2103150" y="4400150"/>
            <a:ext cx="336600" cy="345000"/>
          </a:xfrm>
          <a:prstGeom prst="ellipse">
            <a:avLst/>
          </a:prstGeom>
          <a:solidFill>
            <a:srgbClr val="00FF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72"/>
          <p:cNvSpPr/>
          <p:nvPr/>
        </p:nvSpPr>
        <p:spPr>
          <a:xfrm>
            <a:off x="301600" y="968975"/>
            <a:ext cx="336600" cy="34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72"/>
          <p:cNvSpPr/>
          <p:nvPr/>
        </p:nvSpPr>
        <p:spPr>
          <a:xfrm>
            <a:off x="8283563" y="2513550"/>
            <a:ext cx="336600" cy="345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3"/>
          <p:cNvSpPr txBox="1"/>
          <p:nvPr/>
        </p:nvSpPr>
        <p:spPr>
          <a:xfrm>
            <a:off x="2578670" y="1444467"/>
            <a:ext cx="4123800" cy="17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uslov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…niz instrukcija koji se izv</a:t>
            </a:r>
            <a:r>
              <a:rPr lang="en-GB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ukoliko je uslov</a:t>
            </a:r>
            <a:r>
              <a:rPr lang="en-GB" sz="1400" b="1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TRUE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else if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uslov2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…niz instrukcija koji se izv</a:t>
            </a:r>
            <a:r>
              <a:rPr lang="en-GB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ukoliko je uslov2</a:t>
            </a:r>
            <a:r>
              <a:rPr lang="en-GB" sz="1400" b="1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TRUE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</a:t>
            </a:r>
            <a:endParaRPr sz="14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else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…niz instrukcija koji se izv</a:t>
            </a:r>
            <a:r>
              <a:rPr lang="en-GB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ukoliko je uslov i uslov2</a:t>
            </a:r>
            <a:r>
              <a:rPr lang="en-GB" sz="1400" b="1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FALSE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</a:t>
            </a:r>
            <a:endParaRPr sz="14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sz="14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49" name="Google Shape;749;p7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Kontrola toka </a:t>
            </a:r>
            <a:r>
              <a:rPr lang="en-GB">
                <a:solidFill>
                  <a:srgbClr val="EC008C"/>
                </a:solidFill>
              </a:rPr>
              <a:t>if-else</a:t>
            </a:r>
            <a:endParaRPr>
              <a:solidFill>
                <a:srgbClr val="EC008C"/>
              </a:solidFill>
            </a:endParaRPr>
          </a:p>
        </p:txBody>
      </p:sp>
      <p:sp>
        <p:nvSpPr>
          <p:cNvPr id="750" name="Google Shape;750;p73"/>
          <p:cNvSpPr/>
          <p:nvPr/>
        </p:nvSpPr>
        <p:spPr>
          <a:xfrm flipH="1">
            <a:off x="2606029" y="4017575"/>
            <a:ext cx="3817630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73"/>
          <p:cNvSpPr txBox="1"/>
          <p:nvPr/>
        </p:nvSpPr>
        <p:spPr>
          <a:xfrm>
            <a:off x="2578772" y="4043823"/>
            <a:ext cx="4035388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Rezultat ovisi o ispunjenju uslova</a:t>
            </a:r>
            <a:endParaRPr sz="1300" b="1" i="0" u="none" strike="noStrike" cap="none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grpSp>
        <p:nvGrpSpPr>
          <p:cNvPr id="752" name="Google Shape;752;p73"/>
          <p:cNvGrpSpPr/>
          <p:nvPr/>
        </p:nvGrpSpPr>
        <p:grpSpPr>
          <a:xfrm>
            <a:off x="7607386" y="3763091"/>
            <a:ext cx="1292234" cy="1142569"/>
            <a:chOff x="3973186" y="3353231"/>
            <a:chExt cx="378661" cy="346558"/>
          </a:xfrm>
        </p:grpSpPr>
        <p:sp>
          <p:nvSpPr>
            <p:cNvPr id="753" name="Google Shape;753;p73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3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3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3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3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3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3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3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3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3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3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3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3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3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3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3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3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3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4"/>
          <p:cNvSpPr txBox="1">
            <a:spLocks noGrp="1"/>
          </p:cNvSpPr>
          <p:nvPr>
            <p:ph type="title"/>
          </p:nvPr>
        </p:nvSpPr>
        <p:spPr>
          <a:xfrm>
            <a:off x="2521800" y="34586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76" name="Google Shape;776;p74"/>
          <p:cNvSpPr txBox="1">
            <a:spLocks noGrp="1"/>
          </p:cNvSpPr>
          <p:nvPr>
            <p:ph type="subTitle" idx="1"/>
          </p:nvPr>
        </p:nvSpPr>
        <p:spPr>
          <a:xfrm flipH="1">
            <a:off x="2094520" y="2022312"/>
            <a:ext cx="49551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err="1"/>
              <a:t>Napisati</a:t>
            </a:r>
            <a:r>
              <a:rPr lang="en-GB" dirty="0"/>
              <a:t> program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provjerava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od </a:t>
            </a:r>
            <a:r>
              <a:rPr lang="en-GB" dirty="0" err="1"/>
              <a:t>unesenih</a:t>
            </a:r>
            <a:r>
              <a:rPr lang="en-GB" dirty="0"/>
              <a:t> </a:t>
            </a:r>
            <a:r>
              <a:rPr lang="en-GB" dirty="0" err="1"/>
              <a:t>brojeva</a:t>
            </a:r>
            <a:r>
              <a:rPr lang="en-GB" dirty="0"/>
              <a:t> je </a:t>
            </a:r>
            <a:r>
              <a:rPr lang="en-GB" dirty="0" err="1"/>
              <a:t>veći</a:t>
            </a:r>
            <a:r>
              <a:rPr lang="en-GB" dirty="0"/>
              <a:t>, a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 smtClean="0"/>
              <a:t>manj</a:t>
            </a:r>
            <a:r>
              <a:rPr lang="bs-Latn-BA" dirty="0" smtClean="0"/>
              <a:t>i</a:t>
            </a:r>
            <a:r>
              <a:rPr lang="en-GB" dirty="0" smtClean="0"/>
              <a:t>. </a:t>
            </a:r>
            <a:r>
              <a:rPr lang="en-GB" dirty="0" err="1"/>
              <a:t>Ispisati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, </a:t>
            </a:r>
            <a:r>
              <a:rPr lang="en-GB" dirty="0" err="1"/>
              <a:t>ukoliko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brojevi</a:t>
            </a:r>
            <a:r>
              <a:rPr lang="en-GB" dirty="0"/>
              <a:t> </a:t>
            </a:r>
            <a:r>
              <a:rPr lang="en-GB" dirty="0" err="1"/>
              <a:t>jednaki</a:t>
            </a:r>
            <a:r>
              <a:rPr lang="en-GB" dirty="0"/>
              <a:t> </a:t>
            </a:r>
            <a:r>
              <a:rPr lang="en-GB" dirty="0" err="1"/>
              <a:t>onda</a:t>
            </a:r>
            <a:r>
              <a:rPr lang="en-GB" dirty="0"/>
              <a:t> to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ispisati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5"/>
          <p:cNvSpPr/>
          <p:nvPr/>
        </p:nvSpPr>
        <p:spPr>
          <a:xfrm>
            <a:off x="-25075" y="2123337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Kontrola toka switch</a:t>
            </a:r>
            <a:endParaRPr/>
          </a:p>
        </p:txBody>
      </p:sp>
      <p:sp>
        <p:nvSpPr>
          <p:cNvPr id="783" name="Google Shape;783;p75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Na osnovu argumenta izvr</a:t>
            </a:r>
            <a:r>
              <a:rPr lang="en-GB" sz="1600">
                <a:solidFill>
                  <a:schemeClr val="dk1"/>
                </a:solidFill>
              </a:rPr>
              <a:t>s</a:t>
            </a:r>
            <a:r>
              <a:rPr lang="en-GB"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 se odabrani slu</a:t>
            </a:r>
            <a:r>
              <a:rPr lang="en-GB" sz="1600">
                <a:solidFill>
                  <a:schemeClr val="dk1"/>
                </a:solidFill>
              </a:rPr>
              <a:t>c</a:t>
            </a:r>
            <a:r>
              <a:rPr lang="en-GB"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aj</a:t>
            </a:r>
            <a:endParaRPr sz="1600" b="0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4" name="Google Shape;784;p75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1195974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-GB" sz="22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case 1:</a:t>
            </a:r>
            <a:endParaRPr sz="2200" b="1" i="0" u="none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5" name="Google Shape;785;p75"/>
          <p:cNvSpPr txBox="1">
            <a:spLocks noGrp="1"/>
          </p:cNvSpPr>
          <p:nvPr>
            <p:ph type="subTitle" idx="4294967295"/>
          </p:nvPr>
        </p:nvSpPr>
        <p:spPr>
          <a:xfrm flipH="1">
            <a:off x="5356170" y="1429862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…Lista naredbi…</a:t>
            </a:r>
            <a:endParaRPr sz="1400" b="0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6" name="Google Shape;786;p75"/>
          <p:cNvSpPr txBox="1">
            <a:spLocks noGrp="1"/>
          </p:cNvSpPr>
          <p:nvPr>
            <p:ph type="ctrTitle" idx="4294967295"/>
          </p:nvPr>
        </p:nvSpPr>
        <p:spPr>
          <a:xfrm flipH="1">
            <a:off x="5338200" y="2059330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-GB" sz="22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case 2:</a:t>
            </a:r>
            <a:endParaRPr sz="2200" b="1" i="0" u="none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7" name="Google Shape;787;p75"/>
          <p:cNvSpPr txBox="1">
            <a:spLocks noGrp="1"/>
          </p:cNvSpPr>
          <p:nvPr>
            <p:ph type="ctrTitle" idx="4294967295"/>
          </p:nvPr>
        </p:nvSpPr>
        <p:spPr>
          <a:xfrm flipH="1">
            <a:off x="5363298" y="2946536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-GB" sz="22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case 3;</a:t>
            </a:r>
            <a:endParaRPr sz="2200" b="1" i="0" u="none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8" name="Google Shape;788;p75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-GB" sz="22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default;</a:t>
            </a:r>
            <a:endParaRPr sz="2200" b="1" i="0" u="none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9" name="Google Shape;789;p75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…Lista naredbi…</a:t>
            </a:r>
            <a:endParaRPr/>
          </a:p>
        </p:txBody>
      </p:sp>
      <p:sp>
        <p:nvSpPr>
          <p:cNvPr id="790" name="Google Shape;790;p75"/>
          <p:cNvSpPr/>
          <p:nvPr/>
        </p:nvSpPr>
        <p:spPr>
          <a:xfrm>
            <a:off x="-26971" y="2788783"/>
            <a:ext cx="213581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5"/>
          <p:cNvSpPr txBox="1">
            <a:spLocks noGrp="1"/>
          </p:cNvSpPr>
          <p:nvPr>
            <p:ph type="ctrTitle" idx="4294967295"/>
          </p:nvPr>
        </p:nvSpPr>
        <p:spPr>
          <a:xfrm flipH="1">
            <a:off x="-125049" y="2404432"/>
            <a:ext cx="2581048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switch(3);</a:t>
            </a:r>
            <a:endParaRPr sz="30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2" name="Google Shape;792;p75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75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5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5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5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75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5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5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5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75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02" name="Google Shape;802;p75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03" name="Google Shape;803;p75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04" name="Google Shape;804;p75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05" name="Google Shape;805;p75"/>
          <p:cNvCxnSpPr>
            <a:stCxn id="781" idx="3"/>
          </p:cNvCxnSpPr>
          <p:nvPr/>
        </p:nvCxnSpPr>
        <p:spPr>
          <a:xfrm>
            <a:off x="3479225" y="2897487"/>
            <a:ext cx="787200" cy="0"/>
          </a:xfrm>
          <a:prstGeom prst="straightConnector1">
            <a:avLst/>
          </a:prstGeom>
          <a:noFill/>
          <a:ln w="2857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6" name="Google Shape;806;p75"/>
          <p:cNvCxnSpPr/>
          <p:nvPr/>
        </p:nvCxnSpPr>
        <p:spPr>
          <a:xfrm>
            <a:off x="4291624" y="2891369"/>
            <a:ext cx="0" cy="448306"/>
          </a:xfrm>
          <a:prstGeom prst="straightConnector1">
            <a:avLst/>
          </a:prstGeom>
          <a:noFill/>
          <a:ln w="2857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7" name="Google Shape;807;p75"/>
          <p:cNvCxnSpPr/>
          <p:nvPr/>
        </p:nvCxnSpPr>
        <p:spPr>
          <a:xfrm>
            <a:off x="4291624" y="3339675"/>
            <a:ext cx="939750" cy="0"/>
          </a:xfrm>
          <a:prstGeom prst="straightConnector1">
            <a:avLst/>
          </a:prstGeom>
          <a:noFill/>
          <a:ln w="2857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8" name="Google Shape;808;p75"/>
          <p:cNvSpPr/>
          <p:nvPr/>
        </p:nvSpPr>
        <p:spPr>
          <a:xfrm>
            <a:off x="5168827" y="3281039"/>
            <a:ext cx="100500" cy="101100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rgbClr val="00BA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9" name="Google Shape;809;p75"/>
          <p:cNvCxnSpPr/>
          <p:nvPr/>
        </p:nvCxnSpPr>
        <p:spPr>
          <a:xfrm>
            <a:off x="2053995" y="2891369"/>
            <a:ext cx="2235733" cy="15789"/>
          </a:xfrm>
          <a:prstGeom prst="straightConnector1">
            <a:avLst/>
          </a:prstGeom>
          <a:noFill/>
          <a:ln w="28575" cap="flat" cmpd="sng">
            <a:solidFill>
              <a:srgbClr val="00FFC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0" name="Google Shape;810;p75"/>
          <p:cNvSpPr txBox="1"/>
          <p:nvPr/>
        </p:nvSpPr>
        <p:spPr>
          <a:xfrm>
            <a:off x="5347076" y="1632256"/>
            <a:ext cx="242537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0" u="none" strike="noStrike" cap="non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break;</a:t>
            </a:r>
            <a:endParaRPr sz="2200" b="1" i="0" u="none" strike="noStrike" cap="none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11" name="Google Shape;811;p75"/>
          <p:cNvSpPr txBox="1"/>
          <p:nvPr/>
        </p:nvSpPr>
        <p:spPr>
          <a:xfrm>
            <a:off x="5347076" y="2515649"/>
            <a:ext cx="242537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0" u="none" strike="noStrike" cap="non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break;</a:t>
            </a:r>
            <a:endParaRPr sz="2200" b="1" i="0" u="none" strike="noStrike" cap="none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12" name="Google Shape;812;p75"/>
          <p:cNvSpPr txBox="1"/>
          <p:nvPr/>
        </p:nvSpPr>
        <p:spPr>
          <a:xfrm flipH="1">
            <a:off x="5347076" y="3195063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…Lista naredbi…</a:t>
            </a:r>
            <a:endParaRPr/>
          </a:p>
        </p:txBody>
      </p:sp>
      <p:sp>
        <p:nvSpPr>
          <p:cNvPr id="813" name="Google Shape;813;p75"/>
          <p:cNvSpPr txBox="1"/>
          <p:nvPr/>
        </p:nvSpPr>
        <p:spPr>
          <a:xfrm flipH="1">
            <a:off x="5356170" y="2316921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…Lista naredbi…</a:t>
            </a:r>
            <a:endParaRPr/>
          </a:p>
        </p:txBody>
      </p:sp>
      <p:sp>
        <p:nvSpPr>
          <p:cNvPr id="814" name="Google Shape;814;p75"/>
          <p:cNvSpPr txBox="1"/>
          <p:nvPr/>
        </p:nvSpPr>
        <p:spPr>
          <a:xfrm>
            <a:off x="5360617" y="3422219"/>
            <a:ext cx="242537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0" u="none" strike="noStrike" cap="non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break;</a:t>
            </a:r>
            <a:endParaRPr sz="2200" b="1" i="0" u="none" strike="noStrike" cap="none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6"/>
          <p:cNvSpPr txBox="1"/>
          <p:nvPr/>
        </p:nvSpPr>
        <p:spPr>
          <a:xfrm>
            <a:off x="2510100" y="1430525"/>
            <a:ext cx="4123800" cy="251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unosKorisnika = 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switch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GB" sz="11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unosKorisnika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case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…ako je unosKorisnika == 1 izvr</a:t>
            </a:r>
            <a:r>
              <a:rPr lang="en-GB" sz="11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se ovaj dio koda...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endParaRPr sz="11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case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…ako je unosKorisnika == 2 izvr</a:t>
            </a:r>
            <a:r>
              <a:rPr lang="en-GB" sz="11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se ovaj dio koda...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endParaRPr sz="11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default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…ako je unosKorisnika nije jednak ni jednom slu</a:t>
            </a:r>
            <a:r>
              <a:rPr lang="en-GB" sz="11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aju izvr</a:t>
            </a:r>
            <a:r>
              <a:rPr lang="en-GB" sz="11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se ovaj dio koda...</a:t>
            </a:r>
            <a:endParaRPr sz="11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sz="11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20" name="Google Shape;820;p7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Kontrola toka </a:t>
            </a:r>
            <a:r>
              <a:rPr lang="en-GB">
                <a:solidFill>
                  <a:srgbClr val="EC008C"/>
                </a:solidFill>
              </a:rPr>
              <a:t>switch</a:t>
            </a:r>
            <a:endParaRPr>
              <a:solidFill>
                <a:srgbClr val="EC008C"/>
              </a:solidFill>
            </a:endParaRPr>
          </a:p>
        </p:txBody>
      </p:sp>
      <p:sp>
        <p:nvSpPr>
          <p:cNvPr id="821" name="Google Shape;821;p76"/>
          <p:cNvSpPr/>
          <p:nvPr/>
        </p:nvSpPr>
        <p:spPr>
          <a:xfrm flipH="1">
            <a:off x="2583178" y="4017575"/>
            <a:ext cx="4123799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U ovom primjeru se izvr</a:t>
            </a:r>
            <a:r>
              <a:rPr lang="en-GB" sz="1200" b="1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12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 default slu</a:t>
            </a:r>
            <a:r>
              <a:rPr lang="en-GB" sz="1200" b="1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lang="en-GB" sz="12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aj</a:t>
            </a:r>
            <a:endParaRPr sz="1200" b="1" i="0" u="none" strike="noStrike" cap="none">
              <a:solidFill>
                <a:srgbClr val="EC008C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grpSp>
        <p:nvGrpSpPr>
          <p:cNvPr id="822" name="Google Shape;822;p76"/>
          <p:cNvGrpSpPr/>
          <p:nvPr/>
        </p:nvGrpSpPr>
        <p:grpSpPr>
          <a:xfrm>
            <a:off x="7607386" y="3763091"/>
            <a:ext cx="1292234" cy="1142569"/>
            <a:chOff x="3973186" y="3353231"/>
            <a:chExt cx="378661" cy="346558"/>
          </a:xfrm>
        </p:grpSpPr>
        <p:sp>
          <p:nvSpPr>
            <p:cNvPr id="823" name="Google Shape;823;p76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6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6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6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6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6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6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6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6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6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6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6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6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6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6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6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6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6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"/>
          <p:cNvSpPr txBox="1">
            <a:spLocks noGrp="1"/>
          </p:cNvSpPr>
          <p:nvPr>
            <p:ph type="title"/>
          </p:nvPr>
        </p:nvSpPr>
        <p:spPr>
          <a:xfrm>
            <a:off x="2521800" y="34586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46" name="Google Shape;846;p77"/>
          <p:cNvSpPr txBox="1">
            <a:spLocks noGrp="1"/>
          </p:cNvSpPr>
          <p:nvPr>
            <p:ph type="subTitle" idx="1"/>
          </p:nvPr>
        </p:nvSpPr>
        <p:spPr>
          <a:xfrm flipH="1">
            <a:off x="2245785" y="2134412"/>
            <a:ext cx="4652430" cy="110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Napisati program koji na osnovu unesenog broja u rasponu od 1-7 ispisuje koji je to dan u sedmici.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>
            <a:spLocks noGrp="1"/>
          </p:cNvSpPr>
          <p:nvPr>
            <p:ph type="title" idx="2"/>
          </p:nvPr>
        </p:nvSpPr>
        <p:spPr>
          <a:xfrm>
            <a:off x="359406" y="3153947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GB" sz="6800"/>
              <a:t>Nema glupih pitanja!!!</a:t>
            </a:r>
            <a:endParaRPr sz="6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/>
          <p:nvPr/>
        </p:nvSpPr>
        <p:spPr>
          <a:xfrm>
            <a:off x="2450650" y="3293175"/>
            <a:ext cx="4110900" cy="905100"/>
          </a:xfrm>
          <a:prstGeom prst="rect">
            <a:avLst/>
          </a:prstGeom>
          <a:solidFill>
            <a:srgbClr val="1B146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8"/>
          <p:cNvSpPr txBox="1">
            <a:spLocks noGrp="1"/>
          </p:cNvSpPr>
          <p:nvPr>
            <p:ph type="title"/>
          </p:nvPr>
        </p:nvSpPr>
        <p:spPr>
          <a:xfrm>
            <a:off x="2951850" y="15260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FUNKCIJE</a:t>
            </a:r>
            <a:endParaRPr/>
          </a:p>
        </p:txBody>
      </p:sp>
      <p:sp>
        <p:nvSpPr>
          <p:cNvPr id="853" name="Google Shape;853;p78"/>
          <p:cNvSpPr txBox="1">
            <a:spLocks noGrp="1"/>
          </p:cNvSpPr>
          <p:nvPr>
            <p:ph type="subTitle" idx="1"/>
          </p:nvPr>
        </p:nvSpPr>
        <p:spPr>
          <a:xfrm>
            <a:off x="2114175" y="1725738"/>
            <a:ext cx="6541200" cy="7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latin typeface="Overpass Mono"/>
                <a:ea typeface="Overpass Mono"/>
                <a:cs typeface="Overpass Mono"/>
                <a:sym typeface="Overpass Mono"/>
              </a:rPr>
              <a:t>Kolekcije izjava, grupisanih zajedno koje izvrsavaju neku odredjenu radnju.</a:t>
            </a:r>
            <a:endParaRPr sz="240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78"/>
          <p:cNvSpPr txBox="1"/>
          <p:nvPr/>
        </p:nvSpPr>
        <p:spPr>
          <a:xfrm>
            <a:off x="2114175" y="1126575"/>
            <a:ext cx="65412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</a:t>
            </a:r>
            <a:r>
              <a:rPr lang="en-GB" sz="20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ta su funkcije?</a:t>
            </a:r>
            <a:endParaRPr sz="24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5" name="Google Shape;855;p78"/>
          <p:cNvSpPr txBox="1"/>
          <p:nvPr/>
        </p:nvSpPr>
        <p:spPr>
          <a:xfrm>
            <a:off x="0" y="2938575"/>
            <a:ext cx="9144000" cy="1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Imamo dvije vrste funkcija:</a:t>
            </a:r>
            <a:endParaRPr sz="19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13716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900"/>
              <a:buFont typeface="Overpass Mono"/>
              <a:buChar char="●"/>
            </a:pPr>
            <a:r>
              <a:rPr lang="en-GB" sz="19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Funkcije koje vracaju vrijednost</a:t>
            </a:r>
            <a:endParaRPr sz="900"/>
          </a:p>
          <a:p>
            <a:pPr marL="13716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900"/>
              <a:buFont typeface="Overpass Mono"/>
              <a:buChar char="●"/>
            </a:pPr>
            <a:r>
              <a:rPr lang="en-GB" sz="19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Funkcije koje ne vra</a:t>
            </a:r>
            <a:r>
              <a:rPr lang="en-GB" sz="19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lang="en-GB" sz="19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aju vrijednost (void)</a:t>
            </a:r>
            <a:endParaRPr sz="19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9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/>
              <a:t>Koristenje koda koji je unaprijed napisan</a:t>
            </a:r>
            <a:endParaRPr/>
          </a:p>
        </p:txBody>
      </p:sp>
      <p:sp>
        <p:nvSpPr>
          <p:cNvPr id="861" name="Google Shape;861;p79"/>
          <p:cNvSpPr txBox="1">
            <a:spLocks noGrp="1"/>
          </p:cNvSpPr>
          <p:nvPr>
            <p:ph type="subTitle" idx="2"/>
          </p:nvPr>
        </p:nvSpPr>
        <p:spPr>
          <a:xfrm>
            <a:off x="967740" y="3151101"/>
            <a:ext cx="255316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Pisanje dijela koda koji zelimo ponovo iskoristiti</a:t>
            </a:r>
            <a:endParaRPr/>
          </a:p>
        </p:txBody>
      </p:sp>
      <p:sp>
        <p:nvSpPr>
          <p:cNvPr id="862" name="Google Shape;862;p79"/>
          <p:cNvSpPr txBox="1">
            <a:spLocks noGrp="1"/>
          </p:cNvSpPr>
          <p:nvPr>
            <p:ph type="title"/>
          </p:nvPr>
        </p:nvSpPr>
        <p:spPr>
          <a:xfrm>
            <a:off x="44400" y="2794025"/>
            <a:ext cx="36633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Deklaracija funkcije</a:t>
            </a:r>
            <a:endParaRPr/>
          </a:p>
        </p:txBody>
      </p:sp>
      <p:sp>
        <p:nvSpPr>
          <p:cNvPr id="863" name="Google Shape;863;p79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31506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/>
              <a:t>Poziv funkcije</a:t>
            </a:r>
            <a:endParaRPr/>
          </a:p>
        </p:txBody>
      </p:sp>
      <p:sp>
        <p:nvSpPr>
          <p:cNvPr id="864" name="Google Shape;864;p79"/>
          <p:cNvSpPr txBox="1"/>
          <p:nvPr/>
        </p:nvSpPr>
        <p:spPr>
          <a:xfrm>
            <a:off x="3208250" y="586740"/>
            <a:ext cx="27275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Funkcije</a:t>
            </a:r>
            <a:endParaRPr/>
          </a:p>
        </p:txBody>
      </p:sp>
      <p:sp>
        <p:nvSpPr>
          <p:cNvPr id="865" name="Google Shape;865;p79"/>
          <p:cNvSpPr txBox="1"/>
          <p:nvPr/>
        </p:nvSpPr>
        <p:spPr>
          <a:xfrm>
            <a:off x="679975" y="2023250"/>
            <a:ext cx="3770100" cy="677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suma(int prvi,int drugi)</a:t>
            </a:r>
            <a:r>
              <a:rPr lang="en-GB" sz="12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 prvi + drugi;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sz="1400" b="1" i="0" u="none" strike="noStrike" cap="none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66" name="Google Shape;866;p79"/>
          <p:cNvSpPr txBox="1"/>
          <p:nvPr/>
        </p:nvSpPr>
        <p:spPr>
          <a:xfrm>
            <a:off x="5151120" y="2403862"/>
            <a:ext cx="2391600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suma;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suma = suma(5,5);</a:t>
            </a:r>
            <a:endParaRPr/>
          </a:p>
        </p:txBody>
      </p:sp>
      <p:sp>
        <p:nvSpPr>
          <p:cNvPr id="867" name="Google Shape;867;p79"/>
          <p:cNvSpPr txBox="1"/>
          <p:nvPr/>
        </p:nvSpPr>
        <p:spPr>
          <a:xfrm>
            <a:off x="4180950" y="3619400"/>
            <a:ext cx="4963200" cy="1251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Deklaracija funkcije se sastoji od:</a:t>
            </a:r>
            <a:r>
              <a:rPr lang="en-GB" sz="1700" b="1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sz="1700"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743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400"/>
              <a:buFont typeface="Overpass Mono"/>
              <a:buChar char="●"/>
            </a:pPr>
            <a:r>
              <a:rPr lang="en-GB" b="1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povratnog tipa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743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400"/>
              <a:buFont typeface="Overpass Mono"/>
              <a:buChar char="●"/>
            </a:pPr>
            <a:r>
              <a:rPr lang="en-GB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imena funkcije</a:t>
            </a:r>
            <a:endParaRPr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743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400"/>
              <a:buFont typeface="Overpass Mono"/>
              <a:buChar char="●"/>
            </a:pPr>
            <a:r>
              <a:rPr lang="en-GB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liste parametara</a:t>
            </a:r>
            <a:endParaRPr b="1" i="0" u="none" strike="noStrike" cap="none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743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400"/>
              <a:buFont typeface="Overpass Mono"/>
              <a:buChar char="●"/>
            </a:pPr>
            <a:r>
              <a:rPr lang="en-GB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tijela funkcije</a:t>
            </a:r>
            <a:endParaRPr b="1" i="0" u="none" strike="noStrike" cap="none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68" name="Google Shape;868;p79"/>
          <p:cNvSpPr/>
          <p:nvPr/>
        </p:nvSpPr>
        <p:spPr>
          <a:xfrm>
            <a:off x="2145225" y="4247200"/>
            <a:ext cx="4351200" cy="960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9"/>
          <p:cNvSpPr txBox="1"/>
          <p:nvPr/>
        </p:nvSpPr>
        <p:spPr>
          <a:xfrm>
            <a:off x="2145225" y="4289250"/>
            <a:ext cx="4351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tip imeFunkcije(listaParametara){</a:t>
            </a:r>
            <a:endParaRPr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…tijeloFunkcije…</a:t>
            </a:r>
            <a:endParaRPr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0"/>
          <p:cNvSpPr txBox="1"/>
          <p:nvPr/>
        </p:nvSpPr>
        <p:spPr>
          <a:xfrm>
            <a:off x="2510100" y="1430525"/>
            <a:ext cx="4123800" cy="19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suma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prvi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,</a:t>
            </a:r>
            <a:r>
              <a:rPr lang="en-GB" sz="1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drugi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 prvi + drugi;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 sumaPetIPet,sumaTriITri;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sumaPetIPet =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suma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(5,5);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sumaTriITri = </a:t>
            </a:r>
            <a:r>
              <a:rPr lang="en-GB" sz="1400" b="1" i="0" u="none" strike="noStrike" cap="none">
                <a:solidFill>
                  <a:srgbClr val="EC008C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suma</a:t>
            </a:r>
            <a:r>
              <a:rPr lang="en-GB" sz="1400" b="1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(3,3);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75" name="Google Shape;875;p8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Funkcije</a:t>
            </a:r>
            <a:endParaRPr/>
          </a:p>
        </p:txBody>
      </p:sp>
      <p:sp>
        <p:nvSpPr>
          <p:cNvPr id="876" name="Google Shape;876;p80"/>
          <p:cNvSpPr/>
          <p:nvPr/>
        </p:nvSpPr>
        <p:spPr>
          <a:xfrm flipH="1">
            <a:off x="2605991" y="4017575"/>
            <a:ext cx="3947184" cy="512473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Vrijednost varijable sumaPetIPet je 10.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Vrijednost varijable sumaTriITri je 6.</a:t>
            </a:r>
            <a:endParaRPr sz="1200" b="0" i="0" u="none" strike="noStrike" cap="none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grpSp>
        <p:nvGrpSpPr>
          <p:cNvPr id="877" name="Google Shape;877;p80"/>
          <p:cNvGrpSpPr/>
          <p:nvPr/>
        </p:nvGrpSpPr>
        <p:grpSpPr>
          <a:xfrm>
            <a:off x="7607386" y="3763091"/>
            <a:ext cx="1292234" cy="1142569"/>
            <a:chOff x="3973186" y="3353231"/>
            <a:chExt cx="378661" cy="346558"/>
          </a:xfrm>
        </p:grpSpPr>
        <p:sp>
          <p:nvSpPr>
            <p:cNvPr id="878" name="Google Shape;878;p80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0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0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0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0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0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0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0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0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0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0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80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0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0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80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80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0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0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1"/>
          <p:cNvSpPr txBox="1">
            <a:spLocks noGrp="1"/>
          </p:cNvSpPr>
          <p:nvPr>
            <p:ph type="title"/>
          </p:nvPr>
        </p:nvSpPr>
        <p:spPr>
          <a:xfrm>
            <a:off x="2521800" y="34586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01" name="Google Shape;901;p81"/>
          <p:cNvSpPr txBox="1">
            <a:spLocks noGrp="1"/>
          </p:cNvSpPr>
          <p:nvPr>
            <p:ph type="subTitle" idx="1"/>
          </p:nvPr>
        </p:nvSpPr>
        <p:spPr>
          <a:xfrm flipH="1">
            <a:off x="2245785" y="2020112"/>
            <a:ext cx="4652430" cy="143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Napisati funkciju koja konvertuje metar u feet. Uzeti proizvoljne vrijednosti.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2"/>
          <p:cNvSpPr txBox="1">
            <a:spLocks noGrp="1"/>
          </p:cNvSpPr>
          <p:nvPr>
            <p:ph type="title"/>
          </p:nvPr>
        </p:nvSpPr>
        <p:spPr>
          <a:xfrm>
            <a:off x="2521800" y="3725368"/>
            <a:ext cx="4100400" cy="50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07" name="Google Shape;907;p82"/>
          <p:cNvSpPr txBox="1">
            <a:spLocks noGrp="1"/>
          </p:cNvSpPr>
          <p:nvPr>
            <p:ph type="subTitle" idx="1"/>
          </p:nvPr>
        </p:nvSpPr>
        <p:spPr>
          <a:xfrm flipH="1">
            <a:off x="2245825" y="1834451"/>
            <a:ext cx="46524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Napisati funkciju koja provjerava da li su godine vece od 18 i ispisuje “Dozvoljen ulaz” ukoliko jesu ,a u suprotnom ispisuje “Ulaz nije dozvoljen”.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3"/>
          <p:cNvSpPr txBox="1">
            <a:spLocks noGrp="1"/>
          </p:cNvSpPr>
          <p:nvPr>
            <p:ph type="title"/>
          </p:nvPr>
        </p:nvSpPr>
        <p:spPr>
          <a:xfrm>
            <a:off x="2521800" y="3458668"/>
            <a:ext cx="41004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verpass Mono"/>
                <a:ea typeface="Overpass Mono"/>
                <a:cs typeface="Overpass Mono"/>
                <a:sym typeface="Overpass Mono"/>
              </a:rPr>
              <a:t>&lt;Zadatak&gt;</a:t>
            </a:r>
            <a:endParaRPr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13" name="Google Shape;913;p83"/>
          <p:cNvSpPr txBox="1">
            <a:spLocks noGrp="1"/>
          </p:cNvSpPr>
          <p:nvPr>
            <p:ph type="subTitle" idx="1"/>
          </p:nvPr>
        </p:nvSpPr>
        <p:spPr>
          <a:xfrm flipH="1">
            <a:off x="2254500" y="1797600"/>
            <a:ext cx="4635000" cy="1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 Napraviti funkciju koja je povezana sa button-om i izvrsava operaciju sabiranja sa svakim narednim dodanim brojem.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4"/>
          <p:cNvSpPr txBox="1">
            <a:spLocks noGrp="1"/>
          </p:cNvSpPr>
          <p:nvPr>
            <p:ph type="title"/>
          </p:nvPr>
        </p:nvSpPr>
        <p:spPr>
          <a:xfrm>
            <a:off x="1440399" y="2510797"/>
            <a:ext cx="6196614" cy="115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Izrada kalkulatora</a:t>
            </a:r>
            <a:endParaRPr/>
          </a:p>
        </p:txBody>
      </p:sp>
      <p:sp>
        <p:nvSpPr>
          <p:cNvPr id="919" name="Google Shape;919;p84"/>
          <p:cNvSpPr txBox="1">
            <a:spLocks noGrp="1"/>
          </p:cNvSpPr>
          <p:nvPr>
            <p:ph type="title" idx="2"/>
          </p:nvPr>
        </p:nvSpPr>
        <p:spPr>
          <a:xfrm>
            <a:off x="326106" y="2265997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GB"/>
              <a:t>03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Kratka pitalica</a:t>
            </a:r>
            <a:endParaRPr>
              <a:solidFill>
                <a:srgbClr val="EC008C"/>
              </a:solidFill>
            </a:endParaRPr>
          </a:p>
        </p:txBody>
      </p:sp>
      <p:sp>
        <p:nvSpPr>
          <p:cNvPr id="925" name="Google Shape;925;p85"/>
          <p:cNvSpPr txBox="1"/>
          <p:nvPr/>
        </p:nvSpPr>
        <p:spPr>
          <a:xfrm>
            <a:off x="2061100" y="1478125"/>
            <a:ext cx="50136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Koje vrste operatora imamo 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Nabrojati logicke operatore?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Nabrojati operatore poredjenja 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Koje kontrole toka imamo 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Koja je razlika izmedju if i if-else 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Sta su funkcije 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Kako se deklarise funkcija 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verpass Mono"/>
              <a:buChar char="●"/>
            </a:pPr>
            <a:r>
              <a:rPr lang="en-GB" sz="1600" b="1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Kojeg je tipa funkcija koja ne vraca vrijednost ?</a:t>
            </a: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grpSp>
        <p:nvGrpSpPr>
          <p:cNvPr id="926" name="Google Shape;926;p85"/>
          <p:cNvGrpSpPr/>
          <p:nvPr/>
        </p:nvGrpSpPr>
        <p:grpSpPr>
          <a:xfrm>
            <a:off x="7607224" y="3763072"/>
            <a:ext cx="1292219" cy="1142567"/>
            <a:chOff x="3973186" y="3353231"/>
            <a:chExt cx="378661" cy="346558"/>
          </a:xfrm>
        </p:grpSpPr>
        <p:sp>
          <p:nvSpPr>
            <p:cNvPr id="927" name="Google Shape;927;p85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5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5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5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5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5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5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5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5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5"/>
            <p:cNvSpPr/>
            <p:nvPr/>
          </p:nvSpPr>
          <p:spPr>
            <a:xfrm>
              <a:off x="4087823" y="3604345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5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5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5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5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5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5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5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5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BA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6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86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86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86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86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86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Events</a:t>
            </a:r>
            <a:endParaRPr sz="22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56" name="Google Shape;956;p86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Koristimo Click event na Button-ima da dodamo funkcije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7" name="Google Shape;957;p86"/>
          <p:cNvSpPr txBox="1"/>
          <p:nvPr/>
        </p:nvSpPr>
        <p:spPr>
          <a:xfrm flipH="1">
            <a:off x="2628750" y="187630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Properties</a:t>
            </a:r>
            <a:endParaRPr sz="22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58" name="Google Shape;958;p86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Mjenjamo Name i Text Button-a i TextBox-ova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9" name="Google Shape;959;p86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Tools</a:t>
            </a:r>
            <a:endParaRPr sz="22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60" name="Google Shape;960;p86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Dodajemo Button-e i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TextBox-ove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1" name="Google Shape;961;p86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Code</a:t>
            </a:r>
            <a:endParaRPr sz="22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62" name="Google Shape;962;p86"/>
          <p:cNvSpPr txBox="1"/>
          <p:nvPr/>
        </p:nvSpPr>
        <p:spPr>
          <a:xfrm flipH="1">
            <a:off x="6006251" y="1277375"/>
            <a:ext cx="2417747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Implementiramo funkcije koriste</a:t>
            </a:r>
            <a:r>
              <a:rPr lang="en-GB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</a:t>
            </a: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 sve </a:t>
            </a:r>
            <a:r>
              <a:rPr lang="en-GB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 smo nau</a:t>
            </a:r>
            <a:r>
              <a:rPr lang="en-GB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</a:t>
            </a:r>
            <a:r>
              <a:rPr lang="en-GB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ili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3" name="Google Shape;963;p8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Plan izrade aplikacije</a:t>
            </a:r>
            <a:endParaRPr/>
          </a:p>
        </p:txBody>
      </p:sp>
      <p:sp>
        <p:nvSpPr>
          <p:cNvPr id="964" name="Google Shape;964;p86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65" name="Google Shape;965;p86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II</a:t>
            </a:r>
            <a:endParaRPr sz="16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66" name="Google Shape;966;p86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III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67" name="Google Shape;967;p86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IV</a:t>
            </a:r>
            <a:endParaRPr sz="16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968" name="Google Shape;968;p86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969" name="Google Shape;969;p86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970" name="Google Shape;970;p86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971" name="Google Shape;971;p86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Detaljna lista koraka</a:t>
            </a:r>
            <a:endParaRPr/>
          </a:p>
        </p:txBody>
      </p:sp>
      <p:sp>
        <p:nvSpPr>
          <p:cNvPr id="977" name="Google Shape;977;p87"/>
          <p:cNvSpPr txBox="1">
            <a:spLocks noGrp="1"/>
          </p:cNvSpPr>
          <p:nvPr>
            <p:ph type="subTitle" idx="1"/>
          </p:nvPr>
        </p:nvSpPr>
        <p:spPr>
          <a:xfrm flipH="1">
            <a:off x="494700" y="902125"/>
            <a:ext cx="4077300" cy="39576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BA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800"/>
              <a:buFont typeface="Arial"/>
              <a:buChar char="•"/>
            </a:pPr>
            <a:r>
              <a:rPr lang="en-GB" sz="1800" b="1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Napravimo novi solution</a:t>
            </a:r>
            <a:endParaRPr sz="1800"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800"/>
              <a:buFont typeface="Overpass Mono"/>
              <a:buChar char="•"/>
            </a:pPr>
            <a:r>
              <a:rPr lang="en-GB" sz="1800" b="1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Dodamo TextBox-ove i Button-e na formu</a:t>
            </a:r>
            <a:endParaRPr sz="1800"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800"/>
              <a:buFont typeface="Overpass Mono"/>
              <a:buChar char="•"/>
            </a:pPr>
            <a:r>
              <a:rPr lang="en-GB" sz="1800" b="1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Razmislimo o logici funkcionisanja kalkulatora</a:t>
            </a:r>
            <a:endParaRPr sz="1800"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800"/>
              <a:buFont typeface="Overpass Mono"/>
              <a:buChar char="•"/>
            </a:pPr>
            <a:r>
              <a:rPr lang="en-GB" sz="1800" b="1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Pišemo kod za event-ove pritiska na različite Button-e</a:t>
            </a:r>
            <a:endParaRPr sz="1800"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1800"/>
              <a:buFont typeface="Overpass Mono"/>
              <a:buChar char="•"/>
            </a:pPr>
            <a:r>
              <a:rPr lang="en-GB" sz="1800" b="1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Eventualno imamo dovoljno razvijenu aplikaciju, spremnu za upotrebu.</a:t>
            </a:r>
            <a:endParaRPr sz="1800" b="1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978" name="Google Shape;97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9" name="Google Shape;979;p87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980" name="Google Shape;980;p87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7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7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7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7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7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7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7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7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7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7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7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7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7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7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7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7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7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7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7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7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7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7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7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7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7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7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>
            <a:spLocks noGrp="1"/>
          </p:cNvSpPr>
          <p:nvPr>
            <p:ph type="title"/>
          </p:nvPr>
        </p:nvSpPr>
        <p:spPr>
          <a:xfrm>
            <a:off x="326106" y="2829772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Uvod</a:t>
            </a:r>
            <a:endParaRPr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326106" y="2265997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GB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8"/>
          <p:cNvSpPr txBox="1">
            <a:spLocks noGrp="1"/>
          </p:cNvSpPr>
          <p:nvPr>
            <p:ph type="title"/>
          </p:nvPr>
        </p:nvSpPr>
        <p:spPr>
          <a:xfrm>
            <a:off x="1440399" y="2510797"/>
            <a:ext cx="6196500" cy="1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Finaliziranje aplikacije</a:t>
            </a:r>
            <a:endParaRPr/>
          </a:p>
        </p:txBody>
      </p:sp>
      <p:sp>
        <p:nvSpPr>
          <p:cNvPr id="1012" name="Google Shape;1012;p88"/>
          <p:cNvSpPr txBox="1">
            <a:spLocks noGrp="1"/>
          </p:cNvSpPr>
          <p:nvPr>
            <p:ph type="title" idx="2"/>
          </p:nvPr>
        </p:nvSpPr>
        <p:spPr>
          <a:xfrm>
            <a:off x="326106" y="2265997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GB"/>
              <a:t>04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9"/>
          <p:cNvSpPr/>
          <p:nvPr/>
        </p:nvSpPr>
        <p:spPr>
          <a:xfrm>
            <a:off x="577400" y="1207900"/>
            <a:ext cx="2754300" cy="3359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89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Nastavite uciti…</a:t>
            </a:r>
            <a:endParaRPr/>
          </a:p>
        </p:txBody>
      </p:sp>
      <p:pic>
        <p:nvPicPr>
          <p:cNvPr id="1019" name="Google Shape;1019;p89"/>
          <p:cNvPicPr preferRelativeResize="0"/>
          <p:nvPr/>
        </p:nvPicPr>
        <p:blipFill rotWithShape="1">
          <a:blip r:embed="rId3">
            <a:alphaModFix/>
          </a:blip>
          <a:srcRect l="17493" t="8992" r="15351" b="10718"/>
          <a:stretch/>
        </p:blipFill>
        <p:spPr>
          <a:xfrm>
            <a:off x="350600" y="1012300"/>
            <a:ext cx="2896625" cy="34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>
            <a:spLocks noGrp="1"/>
          </p:cNvSpPr>
          <p:nvPr>
            <p:ph type="body" idx="1"/>
          </p:nvPr>
        </p:nvSpPr>
        <p:spPr>
          <a:xfrm>
            <a:off x="642450" y="1506300"/>
            <a:ext cx="7859100" cy="21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/>
              <a:t>https://bit.ly/CSharpTSI</a:t>
            </a:r>
            <a:endParaRPr sz="5000" b="1"/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/>
          </p:nvPr>
        </p:nvSpPr>
        <p:spPr>
          <a:xfrm>
            <a:off x="1248600" y="539750"/>
            <a:ext cx="66468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Drive Link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4795621" cy="268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Defincija: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Racunara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Software-a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Programiranja</a:t>
            </a:r>
            <a:endParaRPr sz="2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IDE-a (okruzenje za razvoj)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Dizajn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Koda i sintakse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verpass Mono"/>
              <a:buChar char="●"/>
            </a:pPr>
            <a:r>
              <a:rPr lang="en-GB" sz="2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Aplikacije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aheim"/>
              <a:buNone/>
            </a:pPr>
            <a:endParaRPr sz="2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title"/>
          </p:nvPr>
        </p:nvSpPr>
        <p:spPr>
          <a:xfrm>
            <a:off x="560899" y="443579"/>
            <a:ext cx="3561300" cy="98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Kratka pitalica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45"/>
          <p:cNvGrpSpPr/>
          <p:nvPr/>
        </p:nvGrpSpPr>
        <p:grpSpPr>
          <a:xfrm>
            <a:off x="4545457" y="1133430"/>
            <a:ext cx="1615185" cy="1352639"/>
            <a:chOff x="3014250" y="3682271"/>
            <a:chExt cx="391092" cy="371940"/>
          </a:xfrm>
        </p:grpSpPr>
        <p:sp>
          <p:nvSpPr>
            <p:cNvPr id="434" name="Google Shape;434;p45"/>
            <p:cNvSpPr/>
            <p:nvPr/>
          </p:nvSpPr>
          <p:spPr>
            <a:xfrm>
              <a:off x="3014250" y="3682271"/>
              <a:ext cx="386521" cy="371940"/>
            </a:xfrm>
            <a:custGeom>
              <a:avLst/>
              <a:gdLst/>
              <a:ahLst/>
              <a:cxnLst/>
              <a:rect l="l" t="t" r="r" b="b"/>
              <a:pathLst>
                <a:path w="14712" h="14157" extrusionOk="0">
                  <a:moveTo>
                    <a:pt x="7637" y="1"/>
                  </a:moveTo>
                  <a:cubicBezTo>
                    <a:pt x="4772" y="1"/>
                    <a:pt x="2192" y="1728"/>
                    <a:pt x="1096" y="4371"/>
                  </a:cubicBezTo>
                  <a:cubicBezTo>
                    <a:pt x="0" y="7013"/>
                    <a:pt x="611" y="10058"/>
                    <a:pt x="2629" y="12084"/>
                  </a:cubicBezTo>
                  <a:cubicBezTo>
                    <a:pt x="3983" y="13438"/>
                    <a:pt x="5793" y="14156"/>
                    <a:pt x="7634" y="14156"/>
                  </a:cubicBezTo>
                  <a:cubicBezTo>
                    <a:pt x="8546" y="14156"/>
                    <a:pt x="9466" y="13980"/>
                    <a:pt x="10342" y="13617"/>
                  </a:cubicBezTo>
                  <a:cubicBezTo>
                    <a:pt x="12985" y="12521"/>
                    <a:pt x="14712" y="9940"/>
                    <a:pt x="14712" y="7083"/>
                  </a:cubicBezTo>
                  <a:cubicBezTo>
                    <a:pt x="14712" y="3171"/>
                    <a:pt x="11542" y="8"/>
                    <a:pt x="7637" y="1"/>
                  </a:cubicBezTo>
                  <a:close/>
                </a:path>
              </a:pathLst>
            </a:custGeom>
            <a:solidFill>
              <a:schemeClr val="dk2"/>
            </a:solidFill>
            <a:ln w="349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3028279" y="3694567"/>
              <a:ext cx="377063" cy="347480"/>
            </a:xfrm>
            <a:custGeom>
              <a:avLst/>
              <a:gdLst/>
              <a:ahLst/>
              <a:cxnLst/>
              <a:rect l="l" t="t" r="r" b="b"/>
              <a:pathLst>
                <a:path w="14352" h="13226" extrusionOk="0">
                  <a:moveTo>
                    <a:pt x="7099" y="0"/>
                  </a:moveTo>
                  <a:cubicBezTo>
                    <a:pt x="6251" y="0"/>
                    <a:pt x="5393" y="163"/>
                    <a:pt x="4571" y="504"/>
                  </a:cubicBezTo>
                  <a:cubicBezTo>
                    <a:pt x="1658" y="1711"/>
                    <a:pt x="0" y="4811"/>
                    <a:pt x="618" y="7905"/>
                  </a:cubicBezTo>
                  <a:cubicBezTo>
                    <a:pt x="1228" y="10998"/>
                    <a:pt x="3947" y="13225"/>
                    <a:pt x="7103" y="13225"/>
                  </a:cubicBezTo>
                  <a:cubicBezTo>
                    <a:pt x="7111" y="13225"/>
                    <a:pt x="7120" y="13225"/>
                    <a:pt x="7129" y="13225"/>
                  </a:cubicBezTo>
                  <a:cubicBezTo>
                    <a:pt x="8874" y="13225"/>
                    <a:pt x="10542" y="12525"/>
                    <a:pt x="11778" y="11290"/>
                  </a:cubicBezTo>
                  <a:cubicBezTo>
                    <a:pt x="14011" y="9056"/>
                    <a:pt x="14351" y="5560"/>
                    <a:pt x="12603" y="2939"/>
                  </a:cubicBezTo>
                  <a:cubicBezTo>
                    <a:pt x="11344" y="1057"/>
                    <a:pt x="9255" y="0"/>
                    <a:pt x="7099" y="0"/>
                  </a:cubicBezTo>
                  <a:close/>
                </a:path>
              </a:pathLst>
            </a:custGeom>
            <a:solidFill>
              <a:schemeClr val="dk2"/>
            </a:solidFill>
            <a:ln w="349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3144167" y="3741332"/>
              <a:ext cx="141267" cy="253871"/>
            </a:xfrm>
            <a:custGeom>
              <a:avLst/>
              <a:gdLst/>
              <a:ahLst/>
              <a:cxnLst/>
              <a:rect l="l" t="t" r="r" b="b"/>
              <a:pathLst>
                <a:path w="5377" h="9663" extrusionOk="0">
                  <a:moveTo>
                    <a:pt x="2588" y="0"/>
                  </a:moveTo>
                  <a:cubicBezTo>
                    <a:pt x="812" y="0"/>
                    <a:pt x="1" y="1048"/>
                    <a:pt x="1" y="1755"/>
                  </a:cubicBezTo>
                  <a:cubicBezTo>
                    <a:pt x="1" y="2268"/>
                    <a:pt x="438" y="2504"/>
                    <a:pt x="791" y="2504"/>
                  </a:cubicBezTo>
                  <a:cubicBezTo>
                    <a:pt x="1499" y="2504"/>
                    <a:pt x="1208" y="1492"/>
                    <a:pt x="2546" y="1492"/>
                  </a:cubicBezTo>
                  <a:cubicBezTo>
                    <a:pt x="3205" y="1492"/>
                    <a:pt x="3725" y="1776"/>
                    <a:pt x="3725" y="2386"/>
                  </a:cubicBezTo>
                  <a:cubicBezTo>
                    <a:pt x="3725" y="3094"/>
                    <a:pt x="2990" y="3503"/>
                    <a:pt x="2560" y="3871"/>
                  </a:cubicBezTo>
                  <a:cubicBezTo>
                    <a:pt x="2179" y="4197"/>
                    <a:pt x="1679" y="4738"/>
                    <a:pt x="1679" y="5861"/>
                  </a:cubicBezTo>
                  <a:cubicBezTo>
                    <a:pt x="1679" y="6541"/>
                    <a:pt x="1860" y="6742"/>
                    <a:pt x="2401" y="6742"/>
                  </a:cubicBezTo>
                  <a:cubicBezTo>
                    <a:pt x="3046" y="6742"/>
                    <a:pt x="3177" y="6451"/>
                    <a:pt x="3177" y="6201"/>
                  </a:cubicBezTo>
                  <a:cubicBezTo>
                    <a:pt x="3177" y="5515"/>
                    <a:pt x="3184" y="5126"/>
                    <a:pt x="3906" y="4564"/>
                  </a:cubicBezTo>
                  <a:cubicBezTo>
                    <a:pt x="4266" y="4287"/>
                    <a:pt x="5376" y="3406"/>
                    <a:pt x="5376" y="2164"/>
                  </a:cubicBezTo>
                  <a:cubicBezTo>
                    <a:pt x="5376" y="930"/>
                    <a:pt x="4266" y="0"/>
                    <a:pt x="2588" y="0"/>
                  </a:cubicBezTo>
                  <a:close/>
                  <a:moveTo>
                    <a:pt x="2414" y="7644"/>
                  </a:moveTo>
                  <a:cubicBezTo>
                    <a:pt x="1860" y="7644"/>
                    <a:pt x="1402" y="8095"/>
                    <a:pt x="1402" y="8657"/>
                  </a:cubicBezTo>
                  <a:cubicBezTo>
                    <a:pt x="1402" y="9212"/>
                    <a:pt x="1860" y="9662"/>
                    <a:pt x="2414" y="9662"/>
                  </a:cubicBezTo>
                  <a:cubicBezTo>
                    <a:pt x="2969" y="9655"/>
                    <a:pt x="3420" y="9212"/>
                    <a:pt x="3427" y="8657"/>
                  </a:cubicBezTo>
                  <a:cubicBezTo>
                    <a:pt x="3420" y="8102"/>
                    <a:pt x="2969" y="7651"/>
                    <a:pt x="2414" y="7644"/>
                  </a:cubicBezTo>
                  <a:close/>
                </a:path>
              </a:pathLst>
            </a:custGeom>
            <a:solidFill>
              <a:schemeClr val="dk2"/>
            </a:solidFill>
            <a:ln w="349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17500" algn="ctr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>
            <a:spLocks noGrp="1"/>
          </p:cNvSpPr>
          <p:nvPr>
            <p:ph type="title"/>
          </p:nvPr>
        </p:nvSpPr>
        <p:spPr>
          <a:xfrm>
            <a:off x="547278" y="53840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Ideja i put do realizacije</a:t>
            </a:r>
            <a:endParaRPr/>
          </a:p>
        </p:txBody>
      </p:sp>
      <p:pic>
        <p:nvPicPr>
          <p:cNvPr id="442" name="Google Shape;44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305" y="1991360"/>
            <a:ext cx="2463220" cy="268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 descr="https://www.sourcecodester.com/sites/default/files/images/Amine-smahi/hqdefaul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5440" y="1991360"/>
            <a:ext cx="2458933" cy="268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4" name="Google Shape;444;p46"/>
          <p:cNvGrpSpPr/>
          <p:nvPr/>
        </p:nvGrpSpPr>
        <p:grpSpPr>
          <a:xfrm>
            <a:off x="3069333" y="3002621"/>
            <a:ext cx="3049299" cy="662258"/>
            <a:chOff x="1808063" y="4294338"/>
            <a:chExt cx="3370782" cy="721817"/>
          </a:xfrm>
        </p:grpSpPr>
        <p:sp>
          <p:nvSpPr>
            <p:cNvPr id="445" name="Google Shape;445;p46"/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4456385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4560958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46"/>
          <p:cNvSpPr txBox="1"/>
          <p:nvPr/>
        </p:nvSpPr>
        <p:spPr>
          <a:xfrm>
            <a:off x="3426319" y="2487875"/>
            <a:ext cx="23353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Coding &amp; desing</a:t>
            </a:r>
            <a:endParaRPr sz="1800" b="0" i="0" u="none" strike="noStrike" cap="none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>
            <a:spLocks noGrp="1"/>
          </p:cNvSpPr>
          <p:nvPr>
            <p:ph type="body" idx="1"/>
          </p:nvPr>
        </p:nvSpPr>
        <p:spPr>
          <a:xfrm>
            <a:off x="4572000" y="2066025"/>
            <a:ext cx="4314900" cy="22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700"/>
              <a:buChar char="●"/>
            </a:pPr>
            <a:r>
              <a:rPr lang="en-GB" sz="17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Design</a:t>
            </a:r>
            <a:endParaRPr sz="1700"/>
          </a:p>
          <a:p>
            <a:pPr marL="28575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700"/>
              <a:buChar char="●"/>
            </a:pPr>
            <a:r>
              <a:rPr lang="en-GB" sz="17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Alati (TextBox, Button...)</a:t>
            </a:r>
            <a:endParaRPr sz="17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700"/>
              <a:buFont typeface="Overpass Mono"/>
              <a:buChar char="●"/>
            </a:pPr>
            <a:r>
              <a:rPr lang="en-GB" sz="17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Properties</a:t>
            </a:r>
            <a:endParaRPr sz="17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700"/>
              <a:buChar char="●"/>
            </a:pPr>
            <a:r>
              <a:rPr lang="en-GB" sz="17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Ispis poruke u TextBox</a:t>
            </a:r>
            <a:endParaRPr sz="1700"/>
          </a:p>
          <a:p>
            <a:pPr marL="28575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700"/>
              <a:buChar char="●"/>
            </a:pPr>
            <a:r>
              <a:rPr lang="en-GB" sz="1700" b="1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Hello World app</a:t>
            </a:r>
            <a:endParaRPr sz="1700"/>
          </a:p>
          <a:p>
            <a:pPr marL="28575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None/>
            </a:pPr>
            <a:endParaRPr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61" name="Google Shape;461;p47"/>
          <p:cNvSpPr txBox="1">
            <a:spLocks noGrp="1"/>
          </p:cNvSpPr>
          <p:nvPr>
            <p:ph type="title"/>
          </p:nvPr>
        </p:nvSpPr>
        <p:spPr>
          <a:xfrm>
            <a:off x="185501" y="674500"/>
            <a:ext cx="4827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Upoznavanje sa IDE-om</a:t>
            </a:r>
            <a:endParaRPr sz="2800"/>
          </a:p>
        </p:txBody>
      </p:sp>
      <p:pic>
        <p:nvPicPr>
          <p:cNvPr id="462" name="Google Shape;462;p47"/>
          <p:cNvPicPr preferRelativeResize="0"/>
          <p:nvPr/>
        </p:nvPicPr>
        <p:blipFill rotWithShape="1">
          <a:blip r:embed="rId3">
            <a:alphaModFix/>
          </a:blip>
          <a:srcRect l="6504" b="22079"/>
          <a:stretch/>
        </p:blipFill>
        <p:spPr>
          <a:xfrm>
            <a:off x="4158950" y="-113070"/>
            <a:ext cx="4827922" cy="227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899" y="4462002"/>
            <a:ext cx="674725" cy="6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1299" y="880535"/>
            <a:ext cx="283633" cy="28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1133</Words>
  <Application>Microsoft Office PowerPoint</Application>
  <PresentationFormat>On-screen Show (16:9)</PresentationFormat>
  <Paragraphs>280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Barlow</vt:lpstr>
      <vt:lpstr>Barlow Condensed ExtraBold</vt:lpstr>
      <vt:lpstr>Raleway SemiBold</vt:lpstr>
      <vt:lpstr>Roboto</vt:lpstr>
      <vt:lpstr>Arial</vt:lpstr>
      <vt:lpstr>Roboto Condensed Light</vt:lpstr>
      <vt:lpstr>Nunito Light</vt:lpstr>
      <vt:lpstr>Overpass Mono</vt:lpstr>
      <vt:lpstr>Proxima Nova</vt:lpstr>
      <vt:lpstr>Proxima Nova Semibold</vt:lpstr>
      <vt:lpstr>Anaheim</vt:lpstr>
      <vt:lpstr>Simple Light</vt:lpstr>
      <vt:lpstr>Programming Lesson by Slidesgo</vt:lpstr>
      <vt:lpstr>Slidesgo Final Pages</vt:lpstr>
      <vt:lpstr>Osnove C#  Programskog jezika</vt:lpstr>
      <vt:lpstr>Mentori: </vt:lpstr>
      <vt:lpstr>Sadrzaj</vt:lpstr>
      <vt:lpstr>Nema glupih pitanja!!!</vt:lpstr>
      <vt:lpstr>Uvod</vt:lpstr>
      <vt:lpstr>Google Drive Link</vt:lpstr>
      <vt:lpstr>Kratka pitalica</vt:lpstr>
      <vt:lpstr>Ideja i put do realizacije</vt:lpstr>
      <vt:lpstr>Upoznavanje sa IDE-om</vt:lpstr>
      <vt:lpstr>Varijable</vt:lpstr>
      <vt:lpstr>Tipovi podataka</vt:lpstr>
      <vt:lpstr>Ceste Greske</vt:lpstr>
      <vt:lpstr>PowerPoint Presentation</vt:lpstr>
      <vt:lpstr>&lt;Zadatak&gt;</vt:lpstr>
      <vt:lpstr>&lt;Zadatak&gt;</vt:lpstr>
      <vt:lpstr>Button</vt:lpstr>
      <vt:lpstr>Kako radi Click event?</vt:lpstr>
      <vt:lpstr>&lt;Primjer&gt;</vt:lpstr>
      <vt:lpstr>&lt;Zadatak&gt;</vt:lpstr>
      <vt:lpstr>Kontrola toka i funkcije</vt:lpstr>
      <vt:lpstr>Kratka pitalica</vt:lpstr>
      <vt:lpstr>OPERATORI</vt:lpstr>
      <vt:lpstr>OPERATORI</vt:lpstr>
      <vt:lpstr>&lt;Zadatak&gt;</vt:lpstr>
      <vt:lpstr>Convert.ToString();</vt:lpstr>
      <vt:lpstr>&lt;Primjer&gt;</vt:lpstr>
      <vt:lpstr>&lt;Zadatak&gt;</vt:lpstr>
      <vt:lpstr>Kontrole toka programa</vt:lpstr>
      <vt:lpstr>Selekcije</vt:lpstr>
      <vt:lpstr>If izjave</vt:lpstr>
      <vt:lpstr>if(uslov){…}</vt:lpstr>
      <vt:lpstr>&lt;Primjer&gt;</vt:lpstr>
      <vt:lpstr>If-else izjave</vt:lpstr>
      <vt:lpstr>Else-if izjave</vt:lpstr>
      <vt:lpstr>Kontrola toka if-else</vt:lpstr>
      <vt:lpstr>&lt;Zadatak&gt;</vt:lpstr>
      <vt:lpstr>Kontrola toka switch</vt:lpstr>
      <vt:lpstr>Kontrola toka switch</vt:lpstr>
      <vt:lpstr>&lt;Zadatak&gt;</vt:lpstr>
      <vt:lpstr>FUNKCIJE</vt:lpstr>
      <vt:lpstr>Deklaracija funkcije</vt:lpstr>
      <vt:lpstr>Funkcije</vt:lpstr>
      <vt:lpstr>&lt;Zadatak&gt;</vt:lpstr>
      <vt:lpstr>&lt;Zadatak&gt;</vt:lpstr>
      <vt:lpstr>&lt;Zadatak&gt;</vt:lpstr>
      <vt:lpstr>Izrada kalkulatora</vt:lpstr>
      <vt:lpstr>Kratka pitalica</vt:lpstr>
      <vt:lpstr>Plan izrade aplikacije</vt:lpstr>
      <vt:lpstr>Detaljna lista koraka</vt:lpstr>
      <vt:lpstr>Finaliziranje aplikacije</vt:lpstr>
      <vt:lpstr>Nastavite uciti…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C#  Programskog jezika</dc:title>
  <cp:lastModifiedBy>Microsoft account</cp:lastModifiedBy>
  <cp:revision>2</cp:revision>
  <dcterms:modified xsi:type="dcterms:W3CDTF">2022-07-06T12:59:46Z</dcterms:modified>
</cp:coreProperties>
</file>