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bs-Latn-B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993170c0e_0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1993170c0e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1993170c0e_0_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bs-Latn-B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993170c0e_0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1993170c0e_0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1993170c0e_0_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bs-Latn-B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993170c0e_0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993170c0e_0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1993170c0e_0_7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bs-Latn-B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993170c0e_0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1993170c0e_0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1993170c0e_0_7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bs-Latn-B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993170c0e_0_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1993170c0e_0_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1993170c0e_0_8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bs-Latn-B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993170c0e_0_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1993170c0e_0_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g1993170c0e_0_8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bs-Latn-B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993170c0e_0_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1993170c0e_0_1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1993170c0e_0_10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bs-Latn-B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993170c0e_0_1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g1993170c0e_0_1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1993170c0e_0_10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bs-Latn-B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993170c0e_0_1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1993170c0e_0_1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993170c0e_0_1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bs-Latn-B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993170c0e_0_1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g1993170c0e_0_1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1993170c0e_0_1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bs-Latn-B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beb4bd9b_1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13beb4bd9b_1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13beb4bd9b_1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bs-Latn-B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993170c0e_0_1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1993170c0e_0_1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1993170c0e_0_1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bs-Latn-B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993170c0e_0_1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1993170c0e_0_1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1993170c0e_0_1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bs-Latn-B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993170c0e_0_1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g1993170c0e_0_1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g1993170c0e_0_1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bs-Latn-B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993170c0e_0_1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g1993170c0e_0_1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g1993170c0e_0_1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bs-Latn-B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993170c0e_0_1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993170c0e_0_1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1993170c0e_0_1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bs-Latn-B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4ee65f8f86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g4ee65f8f86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g4ee65f8f86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bs-Latn-B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993170c0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1993170c0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993170c0e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bs-Latn-B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993170c0e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1993170c0e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1993170c0e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bs-Latn-B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993170c0e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1993170c0e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1993170c0e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bs-Latn-B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993170c0e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1993170c0e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1993170c0e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bs-Latn-B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993170c0e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1993170c0e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993170c0e_0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bs-Latn-B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993170c0e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1993170c0e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1993170c0e_0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bs-Latn-B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993170c0e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1993170c0e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993170c0e_0_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bs-Latn-B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TitleHD.png" id="16" name="Google Shape;1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s-Latn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1" name="Google Shape;8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1"/>
          <p:cNvSpPr txBox="1"/>
          <p:nvPr>
            <p:ph type="title"/>
          </p:nvPr>
        </p:nvSpPr>
        <p:spPr>
          <a:xfrm>
            <a:off x="685800" y="4732865"/>
            <a:ext cx="1013142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3" name="Google Shape;83;p11"/>
          <p:cNvSpPr/>
          <p:nvPr>
            <p:ph idx="2" type="pic"/>
          </p:nvPr>
        </p:nvSpPr>
        <p:spPr>
          <a:xfrm>
            <a:off x="1371600" y="932112"/>
            <a:ext cx="8759827" cy="3164976"/>
          </a:xfrm>
          <a:prstGeom prst="roundRect">
            <a:avLst>
              <a:gd fmla="val 43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1" type="body"/>
          </p:nvPr>
        </p:nvSpPr>
        <p:spPr>
          <a:xfrm>
            <a:off x="685800" y="5299603"/>
            <a:ext cx="10131427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s-Latn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9" name="Google Shape;8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2"/>
          <p:cNvSpPr txBox="1"/>
          <p:nvPr>
            <p:ph type="title"/>
          </p:nvPr>
        </p:nvSpPr>
        <p:spPr>
          <a:xfrm>
            <a:off x="685801" y="609601"/>
            <a:ext cx="10131427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s-Latn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96" name="Google Shape;9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3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bs-Latn-BA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98" name="Google Shape;98;p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bs-Latn-BA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idx="1" type="body"/>
          </p:nvPr>
        </p:nvSpPr>
        <p:spPr>
          <a:xfrm>
            <a:off x="1097875" y="3352800"/>
            <a:ext cx="933918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2" type="body"/>
          </p:nvPr>
        </p:nvSpPr>
        <p:spPr>
          <a:xfrm>
            <a:off x="687465" y="4343400"/>
            <a:ext cx="1015236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1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s-Latn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6" name="Google Shape;10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4"/>
          <p:cNvSpPr txBox="1"/>
          <p:nvPr>
            <p:ph type="title"/>
          </p:nvPr>
        </p:nvSpPr>
        <p:spPr>
          <a:xfrm>
            <a:off x="685802" y="3308581"/>
            <a:ext cx="10131425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8" name="Google Shape;108;p14"/>
          <p:cNvSpPr txBox="1"/>
          <p:nvPr>
            <p:ph idx="1" type="body"/>
          </p:nvPr>
        </p:nvSpPr>
        <p:spPr>
          <a:xfrm>
            <a:off x="685801" y="4777381"/>
            <a:ext cx="10131426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1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1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1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s-Latn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13" name="Google Shape;11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bs-Latn-BA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15" name="Google Shape;115;p15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bs-Latn-BA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116" name="Google Shape;116;p15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685800" y="3886200"/>
            <a:ext cx="10135436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15"/>
          <p:cNvSpPr txBox="1"/>
          <p:nvPr>
            <p:ph idx="2" type="body"/>
          </p:nvPr>
        </p:nvSpPr>
        <p:spPr>
          <a:xfrm>
            <a:off x="685799" y="4775200"/>
            <a:ext cx="10135436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1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1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1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s-Latn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23" name="Google Shape;12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6"/>
          <p:cNvSpPr txBox="1"/>
          <p:nvPr>
            <p:ph type="title"/>
          </p:nvPr>
        </p:nvSpPr>
        <p:spPr>
          <a:xfrm>
            <a:off x="685801" y="609601"/>
            <a:ext cx="10131427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5" name="Google Shape;125;p16"/>
          <p:cNvSpPr txBox="1"/>
          <p:nvPr>
            <p:ph idx="1" type="body"/>
          </p:nvPr>
        </p:nvSpPr>
        <p:spPr>
          <a:xfrm>
            <a:off x="685801" y="3505200"/>
            <a:ext cx="10131428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Google Shape;126;p16"/>
          <p:cNvSpPr txBox="1"/>
          <p:nvPr>
            <p:ph idx="2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Google Shape;127;p1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1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1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s-Latn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1" name="Google Shape;13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7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3" name="Google Shape;133;p17"/>
          <p:cNvSpPr txBox="1"/>
          <p:nvPr>
            <p:ph idx="1" type="body"/>
          </p:nvPr>
        </p:nvSpPr>
        <p:spPr>
          <a:xfrm rot="5400000">
            <a:off x="3926947" y="-1099079"/>
            <a:ext cx="3649133" cy="10131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1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1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" name="Google Shape;136;p1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s-Latn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8" name="Google Shape;138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/>
          <p:nvPr>
            <p:ph type="title"/>
          </p:nvPr>
        </p:nvSpPr>
        <p:spPr>
          <a:xfrm rot="5400000">
            <a:off x="7147151" y="2121124"/>
            <a:ext cx="5181601" cy="2158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0" name="Google Shape;140;p18"/>
          <p:cNvSpPr txBox="1"/>
          <p:nvPr>
            <p:ph idx="1" type="body"/>
          </p:nvPr>
        </p:nvSpPr>
        <p:spPr>
          <a:xfrm rot="5400000">
            <a:off x="2011058" y="-715658"/>
            <a:ext cx="5181600" cy="78321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Google Shape;141;p1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" name="Google Shape;142;p1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1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s-Latn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3" name="Google Shape;2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s-Latn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30" name="Google Shape;30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type="title"/>
          </p:nvPr>
        </p:nvSpPr>
        <p:spPr>
          <a:xfrm>
            <a:off x="685800" y="3308581"/>
            <a:ext cx="10131427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685799" y="4777381"/>
            <a:ext cx="1013142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s-Latn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37" name="Google Shape;3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5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685802" y="2142067"/>
            <a:ext cx="4995334" cy="364913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5821895" y="2142067"/>
            <a:ext cx="4995332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s-Latn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973670" y="2218267"/>
            <a:ext cx="47090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685801" y="2870201"/>
            <a:ext cx="4996923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3" type="body"/>
          </p:nvPr>
        </p:nvSpPr>
        <p:spPr>
          <a:xfrm>
            <a:off x="6096003" y="2226734"/>
            <a:ext cx="47228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4" type="body"/>
          </p:nvPr>
        </p:nvSpPr>
        <p:spPr>
          <a:xfrm>
            <a:off x="5823483" y="2870201"/>
            <a:ext cx="4995334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s-Latn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4" name="Google Shape;5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7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s-Latn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0" name="Google Shape;60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s-Latn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5" name="Google Shape;65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9"/>
          <p:cNvSpPr txBox="1"/>
          <p:nvPr>
            <p:ph type="title"/>
          </p:nvPr>
        </p:nvSpPr>
        <p:spPr>
          <a:xfrm>
            <a:off x="685800" y="2074333"/>
            <a:ext cx="368088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body"/>
          </p:nvPr>
        </p:nvSpPr>
        <p:spPr>
          <a:xfrm>
            <a:off x="4648201" y="609601"/>
            <a:ext cx="6169026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685800" y="3445933"/>
            <a:ext cx="368088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s-Latn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73" name="Google Shape;7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0"/>
          <p:cNvSpPr txBox="1"/>
          <p:nvPr>
            <p:ph type="title"/>
          </p:nvPr>
        </p:nvSpPr>
        <p:spPr>
          <a:xfrm>
            <a:off x="685800" y="1600200"/>
            <a:ext cx="6164653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5" name="Google Shape;75;p10"/>
          <p:cNvSpPr/>
          <p:nvPr>
            <p:ph idx="2" type="pic"/>
          </p:nvPr>
        </p:nvSpPr>
        <p:spPr>
          <a:xfrm>
            <a:off x="7536253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685800" y="2971800"/>
            <a:ext cx="6164653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s-Latn-B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s-Latn-B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gif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ocs.google.com/document/d/1cU4uN3oAMwDAtsBO8IMJy8ANBIpK7BRrdfbd5Hsjwv8/edit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ctrTitle"/>
          </p:nvPr>
        </p:nvSpPr>
        <p:spPr>
          <a:xfrm>
            <a:off x="3962399" y="1964267"/>
            <a:ext cx="7197600" cy="242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bs-Latn-BA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BILD-IT </a:t>
            </a:r>
            <a:r>
              <a:rPr b="0" i="0" lang="bs-Latn-BA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 b="0" i="0" sz="7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9"/>
          <p:cNvSpPr txBox="1"/>
          <p:nvPr>
            <p:ph idx="1" type="subTitle"/>
          </p:nvPr>
        </p:nvSpPr>
        <p:spPr>
          <a:xfrm>
            <a:off x="333829" y="4385732"/>
            <a:ext cx="10826400" cy="14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bs-Latn-BA" sz="4400"/>
              <a:t>LEKCIJA 15: </a:t>
            </a:r>
            <a:r>
              <a:rPr lang="bs-Latn-BA" sz="4400"/>
              <a:t>KOLEKCIJE</a:t>
            </a:r>
            <a:endParaRPr/>
          </a:p>
          <a:p>
            <a:pPr indent="0" lvl="0" marL="0" marR="0" rtl="0" algn="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type="title"/>
          </p:nvPr>
        </p:nvSpPr>
        <p:spPr>
          <a:xfrm>
            <a:off x="134750" y="609600"/>
            <a:ext cx="119406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bs-Latn-BA" sz="7200"/>
              <a:t>IMPLEMENTACIJE</a:t>
            </a:r>
            <a:endParaRPr b="0" i="0" sz="7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8"/>
          <p:cNvSpPr txBox="1"/>
          <p:nvPr>
            <p:ph idx="1" type="body"/>
          </p:nvPr>
        </p:nvSpPr>
        <p:spPr>
          <a:xfrm>
            <a:off x="134700" y="2174725"/>
            <a:ext cx="11940600" cy="46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Implementacija - specificna struktura podataka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Svaka implementacija - drugaciji performance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Concrete &amp; Instantiable</a:t>
            </a:r>
            <a:endParaRPr sz="3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title"/>
          </p:nvPr>
        </p:nvSpPr>
        <p:spPr>
          <a:xfrm>
            <a:off x="134750" y="609600"/>
            <a:ext cx="119406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bs-Latn-BA" sz="7200"/>
              <a:t>COLLECTION INTERFACE</a:t>
            </a:r>
            <a:endParaRPr b="0" i="0" sz="7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134700" y="2174725"/>
            <a:ext cx="11940600" cy="46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Collection definise metode koje nam omogucavaju da: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-431800" lvl="0" marL="457200" marR="0" rtl="0" algn="l"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bs-Latn-BA" sz="3200"/>
              <a:t>saznamo koliko elemenata ima u kolekciji (size, isEmpty)</a:t>
            </a:r>
            <a:endParaRPr sz="3200"/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bs-Latn-BA" sz="3200"/>
              <a:t>saznamo da li je element prisutan u kolekciji (contains)</a:t>
            </a:r>
            <a:endParaRPr sz="3200"/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bs-Latn-BA" sz="3200"/>
              <a:t>dodamo ili uklonimo element (add, remove)</a:t>
            </a:r>
            <a:endParaRPr sz="3200"/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bs-Latn-BA" sz="3200"/>
              <a:t>prodjemo kroz cijeli kolekciju (iterator)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Ukratko - definise sve sto ocekujemo od kolekcija</a:t>
            </a:r>
            <a:endParaRPr sz="3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0"/>
          <p:cNvSpPr txBox="1"/>
          <p:nvPr>
            <p:ph idx="1" type="body"/>
          </p:nvPr>
        </p:nvSpPr>
        <p:spPr>
          <a:xfrm>
            <a:off x="685801" y="2142067"/>
            <a:ext cx="10131300" cy="36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71450" lvl="0" marL="28575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descr="Screenshot at 2016-11-29 16-28-27.png" id="229" name="Google Shape;22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925" y="343926"/>
            <a:ext cx="11720151" cy="617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type="title"/>
          </p:nvPr>
        </p:nvSpPr>
        <p:spPr>
          <a:xfrm>
            <a:off x="134750" y="609600"/>
            <a:ext cx="11940600" cy="13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bs-Latn-BA" sz="7200"/>
              <a:t>LIST INTERFACE</a:t>
            </a:r>
            <a:endParaRPr b="0" i="0" sz="7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1"/>
          <p:cNvSpPr txBox="1"/>
          <p:nvPr>
            <p:ph idx="1" type="body"/>
          </p:nvPr>
        </p:nvSpPr>
        <p:spPr>
          <a:xfrm>
            <a:off x="134700" y="2013775"/>
            <a:ext cx="11940600" cy="48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Lista je ordered kolekcija. 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Moze sadrzavati duplikate.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Omogucava nam positional/direct/random </a:t>
            </a:r>
            <a:r>
              <a:rPr lang="bs-Latn-BA" sz="3200"/>
              <a:t> access </a:t>
            </a:r>
            <a:r>
              <a:rPr lang="bs-Latn-BA" sz="3200"/>
              <a:t>- manipulaciju elementima na osnovu njihove numericke pozicije unutar liste. 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2 popularne implementacije - ArrayList &amp; LinkedList</a:t>
            </a:r>
            <a:endParaRPr sz="3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/>
          <p:nvPr>
            <p:ph type="title"/>
          </p:nvPr>
        </p:nvSpPr>
        <p:spPr>
          <a:xfrm>
            <a:off x="134750" y="609600"/>
            <a:ext cx="11940600" cy="13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bs-Latn-BA" sz="7200"/>
              <a:t>ARRAYLIST</a:t>
            </a:r>
            <a:endParaRPr b="0" i="0" sz="7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2"/>
          <p:cNvSpPr txBox="1"/>
          <p:nvPr>
            <p:ph idx="1" type="body"/>
          </p:nvPr>
        </p:nvSpPr>
        <p:spPr>
          <a:xfrm>
            <a:off x="134700" y="2013775"/>
            <a:ext cx="11940600" cy="48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Dynamically resizing array.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Najpopularnija i najvise koristena kolekcija od svih. Default choice za general purpose liste. 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fast random read access, fast iteration, manji memory footprint. </a:t>
            </a:r>
            <a:endParaRPr sz="3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3"/>
          <p:cNvSpPr txBox="1"/>
          <p:nvPr>
            <p:ph type="title"/>
          </p:nvPr>
        </p:nvSpPr>
        <p:spPr>
          <a:xfrm>
            <a:off x="134750" y="609600"/>
            <a:ext cx="11940600" cy="13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bs-Latn-BA" sz="7200"/>
              <a:t>LINKEDLIST</a:t>
            </a:r>
            <a:endParaRPr b="0" i="0" sz="7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33"/>
          <p:cNvSpPr txBox="1"/>
          <p:nvPr>
            <p:ph idx="1" type="body"/>
          </p:nvPr>
        </p:nvSpPr>
        <p:spPr>
          <a:xfrm>
            <a:off x="134700" y="2013775"/>
            <a:ext cx="11940600" cy="48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Doubly-linked list - svaki element ima pointer na naredni i prethodni node.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Losiji performance za vecinu operacija. 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Dodavanje i brisanje elemenata bolje performanse. </a:t>
            </a:r>
            <a:endParaRPr sz="3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 txBox="1"/>
          <p:nvPr>
            <p:ph type="title"/>
          </p:nvPr>
        </p:nvSpPr>
        <p:spPr>
          <a:xfrm>
            <a:off x="134750" y="609600"/>
            <a:ext cx="11940600" cy="13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bs-Latn-BA" sz="7200"/>
              <a:t>SET INTERFACE</a:t>
            </a:r>
            <a:endParaRPr b="0" i="0" sz="7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34"/>
          <p:cNvSpPr txBox="1"/>
          <p:nvPr>
            <p:ph idx="1" type="body"/>
          </p:nvPr>
        </p:nvSpPr>
        <p:spPr>
          <a:xfrm>
            <a:off x="134700" y="2013775"/>
            <a:ext cx="11940600" cy="48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Kolekcija koja ne moze sadrzavati duplikate / associative array. 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Sadrzi samo metode definisane Collection interfaceom i dodaje restrikcije na duplikate. 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Forsira hashcode / equals contract. 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Popularne implementacije: HashSet, TreeSet &amp; LinkedHashset.</a:t>
            </a:r>
            <a:endParaRPr sz="3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/>
          <p:nvPr>
            <p:ph type="title"/>
          </p:nvPr>
        </p:nvSpPr>
        <p:spPr>
          <a:xfrm>
            <a:off x="134750" y="609600"/>
            <a:ext cx="11940600" cy="13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bs-Latn-BA" sz="7200"/>
              <a:t>HASHCODE / EQUALS</a:t>
            </a:r>
            <a:endParaRPr b="0" i="0" sz="7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5"/>
          <p:cNvSpPr txBox="1"/>
          <p:nvPr>
            <p:ph idx="1" type="body"/>
          </p:nvPr>
        </p:nvSpPr>
        <p:spPr>
          <a:xfrm>
            <a:off x="134700" y="2013775"/>
            <a:ext cx="11940600" cy="48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Ako overridate equals a ne hashcode metodu - kod ce raditi, u vecini slucajeva. 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Vecina slucajeva ne ukljucuje spremanje u setove i rad sa algoritmima koji se oslanjaju na hashove. 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UVIJEK overridajte hashcode i equals metodu sa istim poljima na umu. </a:t>
            </a:r>
            <a:endParaRPr sz="3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6"/>
          <p:cNvSpPr txBox="1"/>
          <p:nvPr>
            <p:ph type="title"/>
          </p:nvPr>
        </p:nvSpPr>
        <p:spPr>
          <a:xfrm>
            <a:off x="134750" y="609600"/>
            <a:ext cx="11940600" cy="13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bs-Latn-BA" sz="7200"/>
              <a:t>SETS</a:t>
            </a:r>
            <a:endParaRPr b="0" i="0" sz="7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36"/>
          <p:cNvSpPr txBox="1"/>
          <p:nvPr>
            <p:ph idx="1" type="body"/>
          </p:nvPr>
        </p:nvSpPr>
        <p:spPr>
          <a:xfrm>
            <a:off x="134700" y="2013775"/>
            <a:ext cx="11940600" cy="48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Hashset - pohranjuje elemente unutar hash tablea, ne garantuje order of iteration, best performing. 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TreeSet - garantuje iteration order, sporiji znatno od HashSeta. (sorting order)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LinkedHashSet - insertion order sorting, malo sporiji od Hashseta ali manje kaotican. </a:t>
            </a:r>
            <a:endParaRPr sz="3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7"/>
          <p:cNvSpPr txBox="1"/>
          <p:nvPr>
            <p:ph type="title"/>
          </p:nvPr>
        </p:nvSpPr>
        <p:spPr>
          <a:xfrm>
            <a:off x="134750" y="609600"/>
            <a:ext cx="11940600" cy="13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bs-Latn-BA" sz="7200"/>
              <a:t>QUEUE INTERFACE</a:t>
            </a:r>
            <a:endParaRPr b="0" i="0" sz="7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7"/>
          <p:cNvSpPr txBox="1"/>
          <p:nvPr>
            <p:ph idx="1" type="body"/>
          </p:nvPr>
        </p:nvSpPr>
        <p:spPr>
          <a:xfrm>
            <a:off x="134700" y="2013775"/>
            <a:ext cx="11940600" cy="48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Kolekcije za cuvanje elemenata pred procesiranje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FIFO procesirani (osim priority queueova)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LinkedList (rijetko koristena) &amp; PriorityQueue implementacije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134750" y="609600"/>
            <a:ext cx="119406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bs-Latn-BA" sz="7200"/>
              <a:t>KOLEKCIJE	</a:t>
            </a:r>
            <a:endParaRPr b="0" i="0" sz="7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0"/>
          <p:cNvSpPr txBox="1"/>
          <p:nvPr>
            <p:ph idx="1" type="body"/>
          </p:nvPr>
        </p:nvSpPr>
        <p:spPr>
          <a:xfrm>
            <a:off x="134700" y="2174725"/>
            <a:ext cx="11940600" cy="46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6000"/>
              <a:t>Sta su to kolekcije?</a:t>
            </a:r>
            <a:endParaRPr sz="6000"/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6000"/>
              <a:t>  </a:t>
            </a:r>
            <a:endParaRPr sz="6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8"/>
          <p:cNvSpPr txBox="1"/>
          <p:nvPr>
            <p:ph type="title"/>
          </p:nvPr>
        </p:nvSpPr>
        <p:spPr>
          <a:xfrm>
            <a:off x="134750" y="609600"/>
            <a:ext cx="11940600" cy="13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bs-Latn-BA" sz="7200"/>
              <a:t>DEQUEUE INTERFACE</a:t>
            </a:r>
            <a:endParaRPr b="0" i="0" sz="7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8"/>
          <p:cNvSpPr txBox="1"/>
          <p:nvPr>
            <p:ph idx="1" type="body"/>
          </p:nvPr>
        </p:nvSpPr>
        <p:spPr>
          <a:xfrm>
            <a:off x="134700" y="2013775"/>
            <a:ext cx="11940600" cy="48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Double-ended queue (deck) 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FIFO &amp; LIFO strukture 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LinkedList &amp; ArrayDeque implementacije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Skoro uvijek koristiti ArrayDeque ako zelimo queue ili deque</a:t>
            </a:r>
            <a:endParaRPr sz="3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9"/>
          <p:cNvSpPr txBox="1"/>
          <p:nvPr>
            <p:ph type="title"/>
          </p:nvPr>
        </p:nvSpPr>
        <p:spPr>
          <a:xfrm>
            <a:off x="134750" y="609600"/>
            <a:ext cx="11940600" cy="13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bs-Latn-BA" sz="7200"/>
              <a:t>MAP INTERFACE</a:t>
            </a:r>
            <a:endParaRPr b="0" i="0" sz="7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39"/>
          <p:cNvSpPr txBox="1"/>
          <p:nvPr>
            <p:ph idx="1" type="body"/>
          </p:nvPr>
        </p:nvSpPr>
        <p:spPr>
          <a:xfrm>
            <a:off x="134700" y="2013775"/>
            <a:ext cx="11940600" cy="48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Kolekcija parova - mapiranje kljuceva na vrijednosti. 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Mapa ne moze sadrzavati duplikate kljuceva. 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Mapa moze sadrzavati duplikate vrijednosti. </a:t>
            </a:r>
            <a:endParaRPr sz="3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0"/>
          <p:cNvSpPr txBox="1"/>
          <p:nvPr>
            <p:ph type="title"/>
          </p:nvPr>
        </p:nvSpPr>
        <p:spPr>
          <a:xfrm>
            <a:off x="134750" y="609600"/>
            <a:ext cx="11940600" cy="13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bs-Latn-BA" sz="7200"/>
              <a:t>MAP INTERFACE</a:t>
            </a:r>
            <a:endParaRPr b="0" i="0" sz="7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40"/>
          <p:cNvSpPr txBox="1"/>
          <p:nvPr>
            <p:ph idx="1" type="body"/>
          </p:nvPr>
        </p:nvSpPr>
        <p:spPr>
          <a:xfrm>
            <a:off x="134700" y="2013775"/>
            <a:ext cx="11940600" cy="48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Popularne implementacije: HashMap, TreeMap &amp; LinkedHashMap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Ponasanja i performanse analogni istoimenim setovima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1"/>
          <p:cNvSpPr txBox="1"/>
          <p:nvPr>
            <p:ph type="title"/>
          </p:nvPr>
        </p:nvSpPr>
        <p:spPr>
          <a:xfrm>
            <a:off x="134750" y="609600"/>
            <a:ext cx="11940600" cy="13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bs-Latn-BA" sz="7200"/>
              <a:t>KOJU KOLEKCIJU KORISTITI?</a:t>
            </a:r>
            <a:endParaRPr b="0" i="0" sz="7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41"/>
          <p:cNvSpPr txBox="1"/>
          <p:nvPr>
            <p:ph idx="1" type="body"/>
          </p:nvPr>
        </p:nvSpPr>
        <p:spPr>
          <a:xfrm>
            <a:off x="134700" y="2013775"/>
            <a:ext cx="11940600" cy="48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Zavisno od problema koji zelimo rijesiti - ne postoji “najbolja” kolekcija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Istraziti prednosti i mane svake implementacije - ne birati prvu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Google, google, google</a:t>
            </a:r>
            <a:endParaRPr sz="3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2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42"/>
          <p:cNvSpPr txBox="1"/>
          <p:nvPr>
            <p:ph idx="1" type="body"/>
          </p:nvPr>
        </p:nvSpPr>
        <p:spPr>
          <a:xfrm>
            <a:off x="685801" y="2142067"/>
            <a:ext cx="10131300" cy="36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71450" lvl="0" marL="28575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descr="EmzXy.gif" id="314" name="Google Shape;31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2593" y="0"/>
            <a:ext cx="884681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3"/>
          <p:cNvSpPr txBox="1"/>
          <p:nvPr>
            <p:ph type="title"/>
          </p:nvPr>
        </p:nvSpPr>
        <p:spPr>
          <a:xfrm>
            <a:off x="134750" y="609600"/>
            <a:ext cx="11940600" cy="13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bs-Latn-BA" sz="7200"/>
              <a:t>VJEŽBA</a:t>
            </a:r>
            <a:endParaRPr b="0" i="0" sz="7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43"/>
          <p:cNvSpPr txBox="1"/>
          <p:nvPr>
            <p:ph idx="1" type="body"/>
          </p:nvPr>
        </p:nvSpPr>
        <p:spPr>
          <a:xfrm>
            <a:off x="134700" y="2013775"/>
            <a:ext cx="11940600" cy="48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6000" u="sng">
                <a:solidFill>
                  <a:schemeClr val="hlink"/>
                </a:solidFill>
                <a:hlinkClick r:id="rId3"/>
              </a:rPr>
              <a:t>ZADACI</a:t>
            </a:r>
            <a:endParaRPr sz="6000"/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type="title"/>
          </p:nvPr>
        </p:nvSpPr>
        <p:spPr>
          <a:xfrm>
            <a:off x="134750" y="609600"/>
            <a:ext cx="119406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bs-Latn-BA" sz="7200"/>
              <a:t>KOLEKCIJE	</a:t>
            </a:r>
            <a:endParaRPr b="0" i="0" sz="7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1"/>
          <p:cNvSpPr txBox="1"/>
          <p:nvPr>
            <p:ph idx="1" type="body"/>
          </p:nvPr>
        </p:nvSpPr>
        <p:spPr>
          <a:xfrm>
            <a:off x="134700" y="2174725"/>
            <a:ext cx="11940600" cy="46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Kolekcija - objekt koji grupise vise elemenata u jednu cijelinu.</a:t>
            </a:r>
            <a:br>
              <a:rPr lang="bs-Latn-BA" sz="3200"/>
            </a:b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Kolekcije koristimo da pohranimo, da pristupamo i da manipulisemo skupovima podataka. 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Tipicno, kolekcije predstavljaju podatke koji formiraju prirodnu cijelinu - spil karata, postansko sanduce, telefonski imenik...</a:t>
            </a:r>
            <a:endParaRPr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type="title"/>
          </p:nvPr>
        </p:nvSpPr>
        <p:spPr>
          <a:xfrm>
            <a:off x="134750" y="609600"/>
            <a:ext cx="119406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bs-Latn-BA" sz="7200"/>
              <a:t>NIZOVI	</a:t>
            </a:r>
            <a:endParaRPr b="0" i="0" sz="7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2"/>
          <p:cNvSpPr txBox="1"/>
          <p:nvPr>
            <p:ph idx="1" type="body"/>
          </p:nvPr>
        </p:nvSpPr>
        <p:spPr>
          <a:xfrm>
            <a:off x="134700" y="2174725"/>
            <a:ext cx="11940600" cy="46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Nisu li nizovi kolekcije elemenata istog tipa grupisanih zajedno? </a:t>
            </a:r>
            <a:endParaRPr sz="3200"/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Zasto koristiti kolekcije kada imamo nizove? </a:t>
            </a:r>
            <a:endParaRPr sz="3200"/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1200"/>
              <a:t>(Nizovi su tako cool.)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type="title"/>
          </p:nvPr>
        </p:nvSpPr>
        <p:spPr>
          <a:xfrm>
            <a:off x="134750" y="609600"/>
            <a:ext cx="119406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bs-Latn-BA" sz="7200"/>
              <a:t>COLLECTIONS FRAMEWORK</a:t>
            </a:r>
            <a:endParaRPr b="0" i="0" sz="7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3"/>
          <p:cNvSpPr txBox="1"/>
          <p:nvPr>
            <p:ph idx="1" type="body"/>
          </p:nvPr>
        </p:nvSpPr>
        <p:spPr>
          <a:xfrm>
            <a:off x="134700" y="2174725"/>
            <a:ext cx="11940600" cy="46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Prednosti JCF: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-431800" lvl="0" marL="457200" marR="0" rtl="0" algn="l">
              <a:spcBef>
                <a:spcPts val="1000"/>
              </a:spcBef>
              <a:spcAft>
                <a:spcPts val="0"/>
              </a:spcAft>
              <a:buSzPts val="3200"/>
              <a:buAutoNum type="arabicPeriod"/>
            </a:pPr>
            <a:r>
              <a:rPr lang="bs-Latn-BA" sz="3200"/>
              <a:t>Umanjuju programerski napor</a:t>
            </a:r>
            <a:endParaRPr sz="3200"/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bs-Latn-BA" sz="3200"/>
              <a:t>Poboljsavaju brzinu i kvalitetu nasih programa</a:t>
            </a:r>
            <a:endParaRPr sz="3200"/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bs-Latn-BA" sz="3200"/>
              <a:t>Eliminisu napor dizajniranja novih API-a</a:t>
            </a:r>
            <a:endParaRPr sz="3200"/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bs-Latn-BA" sz="3200"/>
              <a:t>Poboljsavaju interoperabilnost medju API-ima</a:t>
            </a:r>
            <a:endParaRPr sz="3200"/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bs-Latn-BA" sz="3200"/>
              <a:t>Umanjuju napor ucenja i koristenja novih API-a</a:t>
            </a:r>
            <a:endParaRPr sz="3200"/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bs-Latn-BA" sz="3200"/>
              <a:t>Software reusability</a:t>
            </a:r>
            <a:endParaRPr sz="3200"/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bs-Latn-BA" sz="3200"/>
              <a:t>Raznovrsnost struktura podataka</a:t>
            </a:r>
            <a:endParaRPr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type="title"/>
          </p:nvPr>
        </p:nvSpPr>
        <p:spPr>
          <a:xfrm>
            <a:off x="134750" y="609600"/>
            <a:ext cx="119406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bs-Latn-BA" sz="7200"/>
              <a:t>COLLECTIONS FRAMEWORK</a:t>
            </a:r>
            <a:endParaRPr b="0" i="0" sz="7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134700" y="2174725"/>
            <a:ext cx="11940600" cy="46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Collections Framework - unificiran nacin predstavljanja i manipuliranja kolekcijama. 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Sastoji se od: 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-431800" lvl="0" marL="457200" marR="0" rtl="0" algn="l">
              <a:spcBef>
                <a:spcPts val="1000"/>
              </a:spcBef>
              <a:spcAft>
                <a:spcPts val="0"/>
              </a:spcAft>
              <a:buSzPts val="3200"/>
              <a:buAutoNum type="arabicPeriod"/>
            </a:pPr>
            <a:r>
              <a:rPr lang="bs-Latn-BA" sz="3200"/>
              <a:t>Interfacea - apstraktni tipovi podataka.</a:t>
            </a:r>
            <a:endParaRPr sz="3200"/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bs-Latn-BA" sz="3200"/>
              <a:t>Implementacija - konkretne implementacije.</a:t>
            </a:r>
            <a:endParaRPr sz="3200"/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bs-Latn-BA" sz="3200"/>
              <a:t>Algoritama - metode koje izvrsavaju korisne radnje.</a:t>
            </a:r>
            <a:endParaRPr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type="title"/>
          </p:nvPr>
        </p:nvSpPr>
        <p:spPr>
          <a:xfrm>
            <a:off x="134750" y="0"/>
            <a:ext cx="11940600" cy="20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bs-Latn-BA" sz="7200"/>
              <a:t>INTERFACES</a:t>
            </a:r>
            <a:endParaRPr b="0" i="0" sz="7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5"/>
          <p:cNvSpPr txBox="1"/>
          <p:nvPr>
            <p:ph idx="1" type="body"/>
          </p:nvPr>
        </p:nvSpPr>
        <p:spPr>
          <a:xfrm>
            <a:off x="134700" y="2174725"/>
            <a:ext cx="11940600" cy="46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pic>
        <p:nvPicPr>
          <p:cNvPr descr="Screenshot at 2016-11-29 14-37-19.png" id="192" name="Google Shape;19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450" y="1574538"/>
            <a:ext cx="11019076" cy="5177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134750" y="609600"/>
            <a:ext cx="119406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bs-Latn-BA" sz="7200"/>
              <a:t>INTERFACES</a:t>
            </a:r>
            <a:endParaRPr b="0" i="0" sz="7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6"/>
          <p:cNvSpPr txBox="1"/>
          <p:nvPr>
            <p:ph idx="1" type="body"/>
          </p:nvPr>
        </p:nvSpPr>
        <p:spPr>
          <a:xfrm>
            <a:off x="134700" y="2174725"/>
            <a:ext cx="11940600" cy="46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Interface moze, i jeste, implementiran od strane vise data struktura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Interface definise funkcionalne karakteristike (sorted npr.)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Interface cesto koristimo kao data type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Svaki interface ima najpopularniju implementaciju</a:t>
            </a:r>
            <a:endParaRPr sz="3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/>
          <p:nvPr>
            <p:ph type="title"/>
          </p:nvPr>
        </p:nvSpPr>
        <p:spPr>
          <a:xfrm>
            <a:off x="134750" y="0"/>
            <a:ext cx="11940600" cy="20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bs-Latn-BA" sz="7200"/>
              <a:t>IMPLEMENTACIJE</a:t>
            </a:r>
            <a:endParaRPr sz="7200"/>
          </a:p>
        </p:txBody>
      </p:sp>
      <p:sp>
        <p:nvSpPr>
          <p:cNvPr id="206" name="Google Shape;206;p27"/>
          <p:cNvSpPr txBox="1"/>
          <p:nvPr>
            <p:ph idx="1" type="body"/>
          </p:nvPr>
        </p:nvSpPr>
        <p:spPr>
          <a:xfrm>
            <a:off x="134700" y="2174725"/>
            <a:ext cx="11940600" cy="46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pic>
        <p:nvPicPr>
          <p:cNvPr descr="Screenshot at 2016-11-29 15-02-21.png" id="207" name="Google Shape;207;p27"/>
          <p:cNvPicPr preferRelativeResize="0"/>
          <p:nvPr/>
        </p:nvPicPr>
        <p:blipFill rotWithShape="1">
          <a:blip r:embed="rId3">
            <a:alphaModFix/>
          </a:blip>
          <a:srcRect b="1333" l="0" r="0" t="1323"/>
          <a:stretch/>
        </p:blipFill>
        <p:spPr>
          <a:xfrm>
            <a:off x="586450" y="1574538"/>
            <a:ext cx="11019076" cy="5177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elestial">
  <a:themeElements>
    <a:clrScheme name="Celestial">
      <a:dk1>
        <a:srgbClr val="000000"/>
      </a:dk1>
      <a:lt1>
        <a:srgbClr val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