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0327" autoAdjust="0"/>
  </p:normalViewPr>
  <p:slideViewPr>
    <p:cSldViewPr snapToGrid="0">
      <p:cViewPr varScale="1">
        <p:scale>
          <a:sx n="58" d="100"/>
          <a:sy n="58" d="100"/>
        </p:scale>
        <p:origin x="16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90865-0AC8-4FEA-AD6C-EA4195BD6D73}" type="datetimeFigureOut">
              <a:rPr lang="LID4096" smtClean="0"/>
              <a:t>09/17/2025</a:t>
            </a:fld>
            <a:endParaRPr lang="LID4096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LID4096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EFFD11-D36B-4BEB-8B6A-59C14A2E38BC}" type="slidenum">
              <a:rPr lang="LID4096" smtClean="0"/>
              <a:t>‹Nº›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72981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Possible problems: </a:t>
            </a:r>
          </a:p>
          <a:p>
            <a:r>
              <a:rPr lang="en-US" dirty="0"/>
              <a:t>Class bias</a:t>
            </a:r>
          </a:p>
          <a:p>
            <a:r>
              <a:rPr lang="en-US" dirty="0"/>
              <a:t>Bag of words is limiting, in features (new vocabulary like in crypto), models that can be used, and combining additional datasets. Brings independent observations, while language is a sequence.</a:t>
            </a:r>
          </a:p>
          <a:p>
            <a:r>
              <a:rPr lang="en-US" dirty="0"/>
              <a:t>Not clear if the data is representative or not.</a:t>
            </a:r>
          </a:p>
          <a:p>
            <a:r>
              <a:rPr lang="en-US" dirty="0"/>
              <a:t>Spam amounts can change over time.</a:t>
            </a:r>
            <a:endParaRPr lang="LID4096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EFFD11-D36B-4BEB-8B6A-59C14A2E38BC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98610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8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92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2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17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99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98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9/17/2025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58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9/17/2025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43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9/17/2025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5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57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33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14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80/21642583.2025.247445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E5473D2-DD46-DFAF-84EC-264D6CE58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E3FD59-D5C6-3442-C892-DF0F7DE16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3394" y="1585762"/>
            <a:ext cx="3788767" cy="2811737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IDA &amp; ML I Spam Filter </a:t>
            </a:r>
            <a:endParaRPr lang="LID4096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FA792F-DD43-084D-89C0-4C2ED761C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3395" y="4524046"/>
            <a:ext cx="3614857" cy="1319951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Juan Danza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Potsdam University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Sep 18, 2025</a:t>
            </a:r>
            <a:endParaRPr lang="LID4096" dirty="0"/>
          </a:p>
        </p:txBody>
      </p:sp>
      <p:pic>
        <p:nvPicPr>
          <p:cNvPr id="4" name="Picture 3" descr="Concepto genético abstracto">
            <a:extLst>
              <a:ext uri="{FF2B5EF4-FFF2-40B4-BE49-F238E27FC236}">
                <a16:creationId xmlns:a16="http://schemas.microsoft.com/office/drawing/2014/main" id="{C2FFF30D-B8DB-70C2-CAD6-7AD99D355A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919" r="-2" b="-2"/>
          <a:stretch>
            <a:fillRect/>
          </a:stretch>
        </p:blipFill>
        <p:spPr>
          <a:xfrm>
            <a:off x="2" y="10"/>
            <a:ext cx="736775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02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BF415-4D00-52E5-B12E-51720DFDF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SVM</a:t>
            </a:r>
            <a:endParaRPr lang="LID4096" dirty="0"/>
          </a:p>
        </p:txBody>
      </p:sp>
      <p:pic>
        <p:nvPicPr>
          <p:cNvPr id="5" name="Marcador de contenido 4" descr="Gráfico&#10;&#10;El contenido generado por IA puede ser incorrecto.">
            <a:extLst>
              <a:ext uri="{FF2B5EF4-FFF2-40B4-BE49-F238E27FC236}">
                <a16:creationId xmlns:a16="http://schemas.microsoft.com/office/drawing/2014/main" id="{C8B4CE11-4853-D413-B460-9873372EC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43" y="1680898"/>
            <a:ext cx="10653713" cy="4376111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7D4C9DC-9723-706E-179F-F158BD240027}"/>
              </a:ext>
            </a:extLst>
          </p:cNvPr>
          <p:cNvSpPr txBox="1"/>
          <p:nvPr/>
        </p:nvSpPr>
        <p:spPr>
          <a:xfrm>
            <a:off x="3771899" y="6209409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FP Rate: 0.0%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221446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DE129E-574C-AA59-0AC2-F9552F5FC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Setting</a:t>
            </a:r>
            <a:endParaRPr lang="LID4096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49DF02-D01B-3B30-775A-B0FDDAFFA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Spam Detection: Binary Classification Problem (Supervised)</a:t>
            </a:r>
          </a:p>
          <a:p>
            <a:r>
              <a:rPr lang="en-US" sz="2800" b="1" dirty="0"/>
              <a:t>Input Attributes</a:t>
            </a:r>
            <a:r>
              <a:rPr lang="en-US" sz="2800" dirty="0"/>
              <a:t>:  Numerical Count of Words </a:t>
            </a:r>
          </a:p>
          <a:p>
            <a:r>
              <a:rPr lang="en-US" sz="2800" b="1" dirty="0"/>
              <a:t>Target Variable</a:t>
            </a:r>
            <a:r>
              <a:rPr lang="en-US" sz="2800" dirty="0"/>
              <a:t>: Spam or not Spam (1/0)</a:t>
            </a:r>
          </a:p>
          <a:p>
            <a:r>
              <a:rPr lang="en-US" sz="2800" b="1" dirty="0"/>
              <a:t>Requirements</a:t>
            </a:r>
            <a:r>
              <a:rPr lang="en-US" sz="2800" dirty="0"/>
              <a:t>: Less than 0.2% False Positive Rate, Highest Recall as possible.</a:t>
            </a:r>
          </a:p>
          <a:p>
            <a:pPr marL="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739023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146BC7-9E31-694B-F2C2-73B5727B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  <a:endParaRPr lang="LID4096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7162DB-5037-7197-35F5-848E790DF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10000 examples.</a:t>
            </a:r>
          </a:p>
          <a:p>
            <a:r>
              <a:rPr lang="es-419" sz="2400" dirty="0"/>
              <a:t>57.173 </a:t>
            </a:r>
            <a:r>
              <a:rPr lang="es-419" sz="2400" dirty="0" err="1"/>
              <a:t>features</a:t>
            </a:r>
            <a:r>
              <a:rPr lang="es-419" sz="2400" dirty="0"/>
              <a:t>.</a:t>
            </a:r>
          </a:p>
          <a:p>
            <a:r>
              <a:rPr lang="en-US" sz="2400" dirty="0"/>
              <a:t>Bag of words (independent).</a:t>
            </a:r>
          </a:p>
          <a:p>
            <a:r>
              <a:rPr lang="en-US" sz="2400" dirty="0"/>
              <a:t>Class distribution? </a:t>
            </a:r>
            <a:br>
              <a:rPr lang="en-US" sz="2400" dirty="0"/>
            </a:br>
            <a:r>
              <a:rPr lang="en-US" sz="2400" dirty="0"/>
              <a:t>Are we under covariate shift?</a:t>
            </a:r>
          </a:p>
          <a:p>
            <a:endParaRPr lang="en-US" dirty="0"/>
          </a:p>
          <a:p>
            <a:endParaRPr lang="LID4096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C20DEE0-0736-C5B3-DAD9-8A9CBA021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601" y="1028700"/>
            <a:ext cx="4581525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315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F37D29-AFE9-0964-642D-E84503FB3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  <a:endParaRPr lang="LID4096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6D739C-1D29-7D8F-D0C0-00493DFF2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Already Bag of Words</a:t>
            </a:r>
          </a:p>
          <a:p>
            <a:r>
              <a:rPr lang="en-US" dirty="0"/>
              <a:t>n-Grams and vectorization of words are not a choice.</a:t>
            </a:r>
          </a:p>
          <a:p>
            <a:r>
              <a:rPr lang="en-US" dirty="0"/>
              <a:t>TF-IDF</a:t>
            </a:r>
          </a:p>
          <a:p>
            <a:endParaRPr lang="LID4096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C44277C-87E6-A16A-D724-7BAD2EAB0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90" y="3243054"/>
            <a:ext cx="6716062" cy="83831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143ADD9-2E59-59FF-3911-A3BD379E8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7" y="4012446"/>
            <a:ext cx="7411484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601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B3AD1F-939B-3C76-FA83-1800A3409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  <a:endParaRPr lang="LID4096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2D876B-29D5-2B20-A898-6FCE66E01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251706"/>
            <a:ext cx="10653579" cy="2485407"/>
          </a:xfrm>
        </p:spPr>
        <p:txBody>
          <a:bodyPr/>
          <a:lstStyle/>
          <a:p>
            <a:r>
              <a:rPr lang="en-US" dirty="0"/>
              <a:t>Possible models according to the literature*:</a:t>
            </a:r>
          </a:p>
          <a:p>
            <a:pPr lvl="1"/>
            <a:r>
              <a:rPr lang="en-US" dirty="0"/>
              <a:t>Naïve Bayes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SVM</a:t>
            </a:r>
            <a:endParaRPr lang="LID4096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AF2E1-CCDB-3926-2EFA-67815372153E}"/>
              </a:ext>
            </a:extLst>
          </p:cNvPr>
          <p:cNvSpPr txBox="1"/>
          <p:nvPr/>
        </p:nvSpPr>
        <p:spPr>
          <a:xfrm>
            <a:off x="821635" y="5473148"/>
            <a:ext cx="9303026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r>
              <a:rPr lang="es-419" sz="900" dirty="0" err="1"/>
              <a:t>Kaddoura</a:t>
            </a:r>
            <a:r>
              <a:rPr lang="es-419" sz="900" dirty="0"/>
              <a:t>, S., </a:t>
            </a:r>
            <a:r>
              <a:rPr lang="es-419" sz="900" dirty="0" err="1"/>
              <a:t>Chandrasekaran</a:t>
            </a:r>
            <a:r>
              <a:rPr lang="es-419" sz="900" dirty="0"/>
              <a:t>, G., </a:t>
            </a:r>
            <a:r>
              <a:rPr lang="es-419" sz="900" dirty="0" err="1"/>
              <a:t>Popescu</a:t>
            </a:r>
            <a:r>
              <a:rPr lang="es-419" sz="900" dirty="0"/>
              <a:t>, D.E., &amp; </a:t>
            </a:r>
            <a:r>
              <a:rPr lang="es-419" sz="900" dirty="0" err="1"/>
              <a:t>Duraisamy</a:t>
            </a:r>
            <a:r>
              <a:rPr lang="es-419" sz="900" dirty="0"/>
              <a:t>, J.H. (2022). A </a:t>
            </a:r>
            <a:r>
              <a:rPr lang="es-419" sz="900" dirty="0" err="1"/>
              <a:t>systematic</a:t>
            </a:r>
            <a:r>
              <a:rPr lang="es-419" sz="900" dirty="0"/>
              <a:t> </a:t>
            </a:r>
            <a:r>
              <a:rPr lang="es-419" sz="900" dirty="0" err="1"/>
              <a:t>literature</a:t>
            </a:r>
            <a:r>
              <a:rPr lang="es-419" sz="900" dirty="0"/>
              <a:t> </a:t>
            </a:r>
            <a:r>
              <a:rPr lang="es-419" sz="900" dirty="0" err="1"/>
              <a:t>review</a:t>
            </a:r>
            <a:r>
              <a:rPr lang="es-419" sz="900" dirty="0"/>
              <a:t> </a:t>
            </a:r>
            <a:r>
              <a:rPr lang="es-419" sz="900" dirty="0" err="1"/>
              <a:t>on</a:t>
            </a:r>
            <a:r>
              <a:rPr lang="es-419" sz="900" dirty="0"/>
              <a:t> spam </a:t>
            </a:r>
            <a:r>
              <a:rPr lang="es-419" sz="900" dirty="0" err="1"/>
              <a:t>content</a:t>
            </a:r>
            <a:r>
              <a:rPr lang="es-419" sz="900" dirty="0"/>
              <a:t> </a:t>
            </a:r>
            <a:r>
              <a:rPr lang="es-419" sz="900" dirty="0" err="1"/>
              <a:t>detection</a:t>
            </a:r>
            <a:r>
              <a:rPr lang="es-419" sz="900" dirty="0"/>
              <a:t> and </a:t>
            </a:r>
            <a:r>
              <a:rPr lang="es-419" sz="900" dirty="0" err="1"/>
              <a:t>classification</a:t>
            </a:r>
            <a:r>
              <a:rPr lang="es-419" sz="900" dirty="0"/>
              <a:t>. </a:t>
            </a:r>
            <a:r>
              <a:rPr lang="es-419" sz="900" i="1" dirty="0" err="1"/>
              <a:t>PeerJ</a:t>
            </a:r>
            <a:r>
              <a:rPr lang="es-419" sz="900" i="1" dirty="0"/>
              <a:t> </a:t>
            </a:r>
            <a:r>
              <a:rPr lang="es-419" sz="900" i="1" dirty="0" err="1"/>
              <a:t>Computer</a:t>
            </a:r>
            <a:r>
              <a:rPr lang="es-419" sz="900" i="1" dirty="0"/>
              <a:t> </a:t>
            </a:r>
            <a:r>
              <a:rPr lang="es-419" sz="900" i="1" dirty="0" err="1"/>
              <a:t>Science</a:t>
            </a:r>
            <a:r>
              <a:rPr lang="es-419" sz="900" i="1" dirty="0"/>
              <a:t>, 8</a:t>
            </a:r>
            <a:r>
              <a:rPr lang="es-419" sz="900" dirty="0"/>
              <a:t>.</a:t>
            </a:r>
            <a:r>
              <a:rPr lang="en-US" sz="900" dirty="0"/>
              <a:t>, </a:t>
            </a:r>
          </a:p>
          <a:p>
            <a:r>
              <a:rPr lang="es-419" sz="900" dirty="0" err="1"/>
              <a:t>Muath</a:t>
            </a:r>
            <a:r>
              <a:rPr lang="es-419" sz="900" dirty="0"/>
              <a:t> </a:t>
            </a:r>
            <a:r>
              <a:rPr lang="es-419" sz="900" dirty="0" err="1"/>
              <a:t>AlShaikh</a:t>
            </a:r>
            <a:r>
              <a:rPr lang="es-419" sz="900" dirty="0"/>
              <a:t>, Yasser </a:t>
            </a:r>
            <a:r>
              <a:rPr lang="es-419" sz="900" dirty="0" err="1"/>
              <a:t>Alrajeh</a:t>
            </a:r>
            <a:r>
              <a:rPr lang="es-419" sz="900" dirty="0"/>
              <a:t>, </a:t>
            </a:r>
            <a:r>
              <a:rPr lang="es-419" sz="900" dirty="0" err="1"/>
              <a:t>Sultan</a:t>
            </a:r>
            <a:r>
              <a:rPr lang="es-419" sz="900" dirty="0"/>
              <a:t> </a:t>
            </a:r>
            <a:r>
              <a:rPr lang="es-419" sz="900" dirty="0" err="1"/>
              <a:t>Alamri</a:t>
            </a:r>
            <a:r>
              <a:rPr lang="es-419" sz="900" dirty="0"/>
              <a:t>, </a:t>
            </a:r>
            <a:r>
              <a:rPr lang="es-419" sz="900" dirty="0" err="1"/>
              <a:t>Suhib</a:t>
            </a:r>
            <a:r>
              <a:rPr lang="es-419" sz="900" dirty="0"/>
              <a:t> </a:t>
            </a:r>
            <a:r>
              <a:rPr lang="es-419" sz="900" dirty="0" err="1"/>
              <a:t>Melhem</a:t>
            </a:r>
            <a:r>
              <a:rPr lang="es-419" sz="900" dirty="0"/>
              <a:t> &amp; Ahmed Abu-</a:t>
            </a:r>
            <a:r>
              <a:rPr lang="es-419" sz="900" dirty="0" err="1"/>
              <a:t>Khadrah</a:t>
            </a:r>
            <a:r>
              <a:rPr lang="es-419" sz="900" dirty="0"/>
              <a:t> (2025) </a:t>
            </a:r>
            <a:r>
              <a:rPr lang="es-419" sz="900" dirty="0" err="1"/>
              <a:t>Supervised</a:t>
            </a:r>
            <a:r>
              <a:rPr lang="es-419" sz="900" dirty="0"/>
              <a:t> </a:t>
            </a:r>
            <a:r>
              <a:rPr lang="es-419" sz="900" dirty="0" err="1"/>
              <a:t>methods</a:t>
            </a:r>
            <a:r>
              <a:rPr lang="es-419" sz="900" dirty="0"/>
              <a:t> </a:t>
            </a:r>
            <a:r>
              <a:rPr lang="es-419" sz="900" dirty="0" err="1"/>
              <a:t>of</a:t>
            </a:r>
            <a:r>
              <a:rPr lang="es-419" sz="900" dirty="0"/>
              <a:t> machine </a:t>
            </a:r>
            <a:r>
              <a:rPr lang="es-419" sz="900" dirty="0" err="1"/>
              <a:t>learning</a:t>
            </a:r>
            <a:r>
              <a:rPr lang="es-419" sz="900" dirty="0"/>
              <a:t> </a:t>
            </a:r>
            <a:r>
              <a:rPr lang="es-419" sz="900" dirty="0" err="1"/>
              <a:t>for</a:t>
            </a:r>
            <a:r>
              <a:rPr lang="es-419" sz="900" dirty="0"/>
              <a:t> email </a:t>
            </a:r>
            <a:r>
              <a:rPr lang="es-419" sz="900" dirty="0" err="1"/>
              <a:t>classification</a:t>
            </a:r>
            <a:r>
              <a:rPr lang="es-419" sz="900" dirty="0"/>
              <a:t>: a </a:t>
            </a:r>
            <a:r>
              <a:rPr lang="es-419" sz="900" dirty="0" err="1"/>
              <a:t>literature</a:t>
            </a:r>
            <a:r>
              <a:rPr lang="es-419" sz="900" dirty="0"/>
              <a:t> </a:t>
            </a:r>
            <a:r>
              <a:rPr lang="es-419" sz="900" dirty="0" err="1"/>
              <a:t>survey</a:t>
            </a:r>
            <a:r>
              <a:rPr lang="es-419" sz="900" dirty="0"/>
              <a:t>, </a:t>
            </a:r>
            <a:r>
              <a:rPr lang="es-419" sz="900" dirty="0" err="1"/>
              <a:t>Systems</a:t>
            </a:r>
            <a:r>
              <a:rPr lang="es-419" sz="900" dirty="0"/>
              <a:t> </a:t>
            </a:r>
            <a:r>
              <a:rPr lang="es-419" sz="900" dirty="0" err="1"/>
              <a:t>Science</a:t>
            </a:r>
            <a:r>
              <a:rPr lang="es-419" sz="900" dirty="0"/>
              <a:t> &amp; Control </a:t>
            </a:r>
            <a:r>
              <a:rPr lang="es-419" sz="900" dirty="0" err="1"/>
              <a:t>Engineering</a:t>
            </a:r>
            <a:r>
              <a:rPr lang="es-419" sz="900" dirty="0"/>
              <a:t>, 13:1, DOI: </a:t>
            </a:r>
            <a:r>
              <a:rPr lang="es-419" sz="900" u="sng" dirty="0">
                <a:hlinkClick r:id="rId2"/>
              </a:rPr>
              <a:t>10.1080/21642583.2025.2474450</a:t>
            </a:r>
            <a:endParaRPr lang="LID4096" sz="900" dirty="0"/>
          </a:p>
        </p:txBody>
      </p:sp>
    </p:spTree>
    <p:extLst>
      <p:ext uri="{BB962C8B-B14F-4D97-AF65-F5344CB8AC3E}">
        <p14:creationId xmlns:p14="http://schemas.microsoft.com/office/powerpoint/2010/main" val="3075560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2056">
            <a:extLst>
              <a:ext uri="{FF2B5EF4-FFF2-40B4-BE49-F238E27FC236}">
                <a16:creationId xmlns:a16="http://schemas.microsoft.com/office/drawing/2014/main" id="{35A92A98-187D-1D81-86FD-8D40CC69B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75978E-DE2F-91C6-B7EE-9915E8847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40" y="473829"/>
            <a:ext cx="11294162" cy="11702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Model Selection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CA3AECC-5DFB-B01C-90D7-7B7761A8E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9236" y="1644081"/>
            <a:ext cx="10360590" cy="440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362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53212B01-8AC5-7171-D96A-EA7B1F105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94015" y="2218497"/>
            <a:ext cx="7203969" cy="242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233B159F-88C6-C96B-7310-A8A62FD5F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40" y="473829"/>
            <a:ext cx="11294162" cy="11702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Model Selection</a:t>
            </a:r>
          </a:p>
        </p:txBody>
      </p:sp>
    </p:spTree>
    <p:extLst>
      <p:ext uri="{BB962C8B-B14F-4D97-AF65-F5344CB8AC3E}">
        <p14:creationId xmlns:p14="http://schemas.microsoft.com/office/powerpoint/2010/main" val="4278323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944841-1D7B-51B6-984B-2C5C185E1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RF</a:t>
            </a:r>
            <a:endParaRPr lang="LID4096" dirty="0"/>
          </a:p>
        </p:txBody>
      </p:sp>
      <p:pic>
        <p:nvPicPr>
          <p:cNvPr id="10" name="Imagen 9" descr="Gráfico&#10;&#10;El contenido generado por IA puede ser incorrecto.">
            <a:extLst>
              <a:ext uri="{FF2B5EF4-FFF2-40B4-BE49-F238E27FC236}">
                <a16:creationId xmlns:a16="http://schemas.microsoft.com/office/drawing/2014/main" id="{36205B98-41FF-3289-8635-2DAAA4A88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33" y="1680898"/>
            <a:ext cx="10878334" cy="4468377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9C25E7CA-4A24-AE31-7E1C-AEAAB62464BA}"/>
              </a:ext>
            </a:extLst>
          </p:cNvPr>
          <p:cNvSpPr txBox="1"/>
          <p:nvPr/>
        </p:nvSpPr>
        <p:spPr>
          <a:xfrm>
            <a:off x="3771899" y="6209409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FP Rate: 0.51%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8553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85EB2-6BE9-85C5-B17C-5C26AF360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Logistic Regression</a:t>
            </a:r>
            <a:endParaRPr lang="LID4096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4DC2EB-D927-97A7-9BFF-AE645AD8B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7" name="Imagen 6" descr="Gráfico, Gráfico de barras&#10;&#10;El contenido generado por IA puede ser incorrecto.">
            <a:extLst>
              <a:ext uri="{FF2B5EF4-FFF2-40B4-BE49-F238E27FC236}">
                <a16:creationId xmlns:a16="http://schemas.microsoft.com/office/drawing/2014/main" id="{9F889986-4CFB-4D73-EC6D-6FFF7F8B4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33" y="1680898"/>
            <a:ext cx="10878334" cy="446837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234E55A-C771-D69E-760F-005E42E47502}"/>
              </a:ext>
            </a:extLst>
          </p:cNvPr>
          <p:cNvSpPr txBox="1"/>
          <p:nvPr/>
        </p:nvSpPr>
        <p:spPr>
          <a:xfrm>
            <a:off x="3615336" y="6225475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FP Rate: 0.0%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6166857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283</Words>
  <Application>Microsoft Office PowerPoint</Application>
  <PresentationFormat>Panorámica</PresentationFormat>
  <Paragraphs>40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Aptos</vt:lpstr>
      <vt:lpstr>Arial</vt:lpstr>
      <vt:lpstr>Neue Haas Grotesk Text Pro</vt:lpstr>
      <vt:lpstr>VanillaVTI</vt:lpstr>
      <vt:lpstr>IDA &amp; ML I Spam Filter </vt:lpstr>
      <vt:lpstr>Problem Setting</vt:lpstr>
      <vt:lpstr>Data Overview</vt:lpstr>
      <vt:lpstr>Feature Extraction</vt:lpstr>
      <vt:lpstr>Model Selection</vt:lpstr>
      <vt:lpstr>Model Selection</vt:lpstr>
      <vt:lpstr>Model Selection</vt:lpstr>
      <vt:lpstr>Results RF</vt:lpstr>
      <vt:lpstr>Results Logistic Regression</vt:lpstr>
      <vt:lpstr>Results SVM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 Danza</dc:creator>
  <cp:lastModifiedBy>Juan Danza</cp:lastModifiedBy>
  <cp:revision>3</cp:revision>
  <dcterms:created xsi:type="dcterms:W3CDTF">2025-09-17T18:36:06Z</dcterms:created>
  <dcterms:modified xsi:type="dcterms:W3CDTF">2025-09-17T22:44:52Z</dcterms:modified>
</cp:coreProperties>
</file>