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CEAFC5-87AC-49DB-9FB1-730961C7467D}">
  <a:tblStyle styleId="{AACEAFC5-87AC-49DB-9FB1-730961C746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unito-italic.fntdata"/><Relationship Id="rId23" Type="http://schemas.openxmlformats.org/officeDocument/2006/relationships/slide" Target="slides/slide17.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49ae4a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49ae4a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cf744159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cf744159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49ae4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49ae4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d67adf7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d67adf7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d67adf79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d67adf79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d67adf7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d67adf7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d67adf79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67adf79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d67adf7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d67adf7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d5d3df7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d5d3df7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5d3df7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5d3df7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54ce4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54ce45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d5d3df7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d5d3df7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d5d3df7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d5d3df7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d5d3df7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d5d3df77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d67adf7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d67adf7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d67adf7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d67adf7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d67adf7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d67adf7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d7a3cb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d7a3cb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d67adf7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d67adf7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d7ce72b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7ce72b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d83b5d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d83b5d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cf744159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f744159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d83b5d5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d83b5d5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d83b5d5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d83b5d5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d83b5d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d83b5d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d87604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d87604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d87604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d87604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d876046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d876046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d876046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d876046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d876046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d876046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cf744159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cf744159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f744159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f74415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d54ce45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54ce45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54ce4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54ce4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49ae4a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49ae4a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54ce45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54ce45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lvl1pPr indent="-342900" lvl="0" marL="457200">
              <a:lnSpc>
                <a:spcPct val="150000"/>
              </a:lnSpc>
              <a:spcBef>
                <a:spcPts val="0"/>
              </a:spcBef>
              <a:spcAft>
                <a:spcPts val="0"/>
              </a:spcAft>
              <a:buSzPts val="18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ython.org/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20600" y="1271850"/>
            <a:ext cx="6502800" cy="259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Atelier Informatique:</a:t>
            </a:r>
            <a:endParaRPr/>
          </a:p>
          <a:p>
            <a:pPr indent="0" lvl="0" marL="0" rtl="0" algn="ctr">
              <a:spcBef>
                <a:spcPts val="0"/>
              </a:spcBef>
              <a:spcAft>
                <a:spcPts val="0"/>
              </a:spcAft>
              <a:buNone/>
            </a:pPr>
            <a:r>
              <a:rPr lang="fr"/>
              <a:t>Initiation à la programmation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variables</a:t>
            </a:r>
            <a:endParaRPr/>
          </a:p>
        </p:txBody>
      </p:sp>
      <p:sp>
        <p:nvSpPr>
          <p:cNvPr id="180" name="Google Shape;180;p22"/>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Char char="-"/>
            </a:pPr>
            <a:r>
              <a:rPr lang="fr"/>
              <a:t>Une variable possède un nom et contient une valeur;</a:t>
            </a:r>
            <a:endParaRPr/>
          </a:p>
          <a:p>
            <a:pPr indent="-342900" lvl="0" marL="457200" rtl="0" algn="l">
              <a:spcBef>
                <a:spcPts val="0"/>
              </a:spcBef>
              <a:spcAft>
                <a:spcPts val="0"/>
              </a:spcAft>
              <a:buSzPts val="1800"/>
              <a:buChar char="-"/>
            </a:pPr>
            <a:r>
              <a:rPr lang="fr"/>
              <a:t>Un même nom désigne une même variable;</a:t>
            </a:r>
            <a:endParaRPr/>
          </a:p>
          <a:p>
            <a:pPr indent="-342900" lvl="0" marL="457200" rtl="0" algn="l">
              <a:spcBef>
                <a:spcPts val="0"/>
              </a:spcBef>
              <a:spcAft>
                <a:spcPts val="0"/>
              </a:spcAft>
              <a:buSzPts val="1800"/>
              <a:buChar char="-"/>
            </a:pPr>
            <a:r>
              <a:rPr lang="fr"/>
              <a:t>L’opérateur “=” permet de donner une valeur à une variable, on appelle ça une “affectation”.</a:t>
            </a:r>
            <a:endParaRPr/>
          </a:p>
          <a:p>
            <a:pPr indent="0" lvl="0" marL="457200" rtl="0" algn="l">
              <a:spcBef>
                <a:spcPts val="1600"/>
              </a:spcBef>
              <a:spcAft>
                <a:spcPts val="1600"/>
              </a:spcAft>
              <a:buNone/>
            </a:pPr>
            <a:r>
              <a:rPr lang="fr"/>
              <a:t>exemple : a =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opérateurs arithmétiques</a:t>
            </a:r>
            <a:endParaRPr/>
          </a:p>
        </p:txBody>
      </p:sp>
      <p:graphicFrame>
        <p:nvGraphicFramePr>
          <p:cNvPr id="186" name="Google Shape;186;p23"/>
          <p:cNvGraphicFramePr/>
          <p:nvPr/>
        </p:nvGraphicFramePr>
        <p:xfrm>
          <a:off x="952500" y="2000250"/>
          <a:ext cx="3000000" cy="3000000"/>
        </p:xfrm>
        <a:graphic>
          <a:graphicData uri="http://schemas.openxmlformats.org/drawingml/2006/table">
            <a:tbl>
              <a:tblPr>
                <a:noFill/>
                <a:tableStyleId>{AACEAFC5-87AC-49DB-9FB1-730961C7467D}</a:tableStyleId>
              </a:tblPr>
              <a:tblGrid>
                <a:gridCol w="3619500"/>
                <a:gridCol w="3619500"/>
              </a:tblGrid>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addition de a et b</a:t>
                      </a:r>
                      <a:endParaRPr/>
                    </a:p>
                  </a:txBody>
                  <a:tcPr marT="91425" marB="91425" marR="91425" marL="91425"/>
                </a:tc>
              </a:tr>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soustraction de b à a</a:t>
                      </a:r>
                      <a:endParaRPr/>
                    </a:p>
                  </a:txBody>
                  <a:tcPr marT="91425" marB="91425" marR="91425" marL="91425"/>
                </a:tc>
              </a:tr>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multiplication de a par b</a:t>
                      </a:r>
                      <a:endParaRPr/>
                    </a:p>
                  </a:txBody>
                  <a:tcPr marT="91425" marB="91425" marR="91425" marL="91425"/>
                </a:tc>
              </a:tr>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division de a par b</a:t>
                      </a:r>
                      <a:endParaRPr/>
                    </a:p>
                  </a:txBody>
                  <a:tcPr marT="91425" marB="91425" marR="91425" marL="91425"/>
                </a:tc>
              </a:tr>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reste de la division entière de a par b</a:t>
                      </a:r>
                      <a:endParaRPr/>
                    </a:p>
                  </a:txBody>
                  <a:tcPr marT="91425" marB="91425" marR="91425" marL="91425"/>
                </a:tc>
              </a:tr>
              <a:tr h="381000">
                <a:tc>
                  <a:txBody>
                    <a:bodyPr/>
                    <a:lstStyle/>
                    <a:p>
                      <a:pPr indent="0" lvl="0" marL="0" rtl="0" algn="l">
                        <a:spcBef>
                          <a:spcPts val="0"/>
                        </a:spcBef>
                        <a:spcAft>
                          <a:spcPts val="0"/>
                        </a:spcAft>
                        <a:buNone/>
                      </a:pPr>
                      <a:r>
                        <a:rPr lang="fr"/>
                        <a:t>a ** b</a:t>
                      </a:r>
                      <a:endParaRPr/>
                    </a:p>
                  </a:txBody>
                  <a:tcPr marT="91425" marB="91425" marR="91425" marL="91425"/>
                </a:tc>
                <a:tc>
                  <a:txBody>
                    <a:bodyPr/>
                    <a:lstStyle/>
                    <a:p>
                      <a:pPr indent="0" lvl="0" marL="0" rtl="0" algn="l">
                        <a:spcBef>
                          <a:spcPts val="0"/>
                        </a:spcBef>
                        <a:spcAft>
                          <a:spcPts val="0"/>
                        </a:spcAft>
                        <a:buNone/>
                      </a:pPr>
                      <a:r>
                        <a:rPr lang="fr"/>
                        <a:t>a à la puissance b</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 1</a:t>
            </a:r>
            <a:endParaRPr/>
          </a:p>
        </p:txBody>
      </p:sp>
      <p:sp>
        <p:nvSpPr>
          <p:cNvPr id="192" name="Google Shape;192;p24"/>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AutoNum type="arabicParenR"/>
            </a:pPr>
            <a:r>
              <a:rPr lang="fr"/>
              <a:t>Écrire un programme qui demande deux entiers à l’utilisateur, les stocke dans deux variables, et les affiche ensuite.</a:t>
            </a:r>
            <a:endParaRPr/>
          </a:p>
          <a:p>
            <a:pPr indent="-342900" lvl="0" marL="457200" rtl="0" algn="l">
              <a:spcBef>
                <a:spcPts val="0"/>
              </a:spcBef>
              <a:spcAft>
                <a:spcPts val="0"/>
              </a:spcAft>
              <a:buSzPts val="1800"/>
              <a:buAutoNum type="arabicParenR"/>
            </a:pPr>
            <a:r>
              <a:rPr lang="fr"/>
              <a:t>Reprendre le programme précédent et afficher la somme des deux valeurs.</a:t>
            </a:r>
            <a:endParaRPr/>
          </a:p>
          <a:p>
            <a:pPr indent="0" lvl="0" marL="0" rtl="0" algn="l">
              <a:spcBef>
                <a:spcPts val="1600"/>
              </a:spcBef>
              <a:spcAft>
                <a:spcPts val="1600"/>
              </a:spcAft>
              <a:buNone/>
            </a:pPr>
            <a:r>
              <a:rPr i="1" lang="fr"/>
              <a:t>Indications : print(a,b,...) permet de réaliser des affichages. input(text) permet de récupérer une valeur entrée par l’utilisateur.</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listes</a:t>
            </a:r>
            <a:endParaRPr/>
          </a:p>
        </p:txBody>
      </p:sp>
      <p:sp>
        <p:nvSpPr>
          <p:cNvPr id="198" name="Google Shape;198;p25"/>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Un liste est un ensemble d’éléments ordonné. Il y a donc un premier et un dernier élément. Voici les principales opérations sur les listes:</a:t>
            </a:r>
            <a:endParaRPr/>
          </a:p>
          <a:p>
            <a:pPr indent="-342900" lvl="0" marL="457200" rtl="0" algn="l">
              <a:spcBef>
                <a:spcPts val="1600"/>
              </a:spcBef>
              <a:spcAft>
                <a:spcPts val="0"/>
              </a:spcAft>
              <a:buSzPts val="1800"/>
              <a:buChar char="-"/>
            </a:pPr>
            <a:r>
              <a:rPr lang="fr"/>
              <a:t>maListe = [] : créé une liste vide;</a:t>
            </a:r>
            <a:endParaRPr/>
          </a:p>
          <a:p>
            <a:pPr indent="-342900" lvl="0" marL="457200" rtl="0" algn="l">
              <a:spcBef>
                <a:spcPts val="0"/>
              </a:spcBef>
              <a:spcAft>
                <a:spcPts val="0"/>
              </a:spcAft>
              <a:buSzPts val="1800"/>
              <a:buChar char="-"/>
            </a:pPr>
            <a:r>
              <a:rPr lang="fr"/>
              <a:t>maListe = [1,2,3,4] : créé la liste 1,2,3,4</a:t>
            </a:r>
            <a:endParaRPr/>
          </a:p>
          <a:p>
            <a:pPr indent="-342900" lvl="0" marL="457200" rtl="0" algn="l">
              <a:spcBef>
                <a:spcPts val="0"/>
              </a:spcBef>
              <a:spcAft>
                <a:spcPts val="0"/>
              </a:spcAft>
              <a:buSzPts val="1800"/>
              <a:buChar char="-"/>
            </a:pPr>
            <a:r>
              <a:rPr lang="fr"/>
              <a:t>maListe.append(5) : ajoute 5 à la fin de la liste, qui devient 1,2,3,4,5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listes - suite</a:t>
            </a:r>
            <a:endParaRPr/>
          </a:p>
        </p:txBody>
      </p:sp>
      <p:sp>
        <p:nvSpPr>
          <p:cNvPr id="204" name="Google Shape;204;p26"/>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Char char="-"/>
            </a:pPr>
            <a:r>
              <a:rPr lang="fr"/>
              <a:t>maListe + maListe : concatène les deux listes de même type, on a donc 1,2,3,4,5,1,2,3,4,5;</a:t>
            </a:r>
            <a:endParaRPr/>
          </a:p>
          <a:p>
            <a:pPr indent="-342900" lvl="0" marL="457200" rtl="0" algn="l">
              <a:spcBef>
                <a:spcPts val="0"/>
              </a:spcBef>
              <a:spcAft>
                <a:spcPts val="0"/>
              </a:spcAft>
              <a:buSzPts val="1800"/>
              <a:buChar char="-"/>
            </a:pPr>
            <a:r>
              <a:rPr lang="fr"/>
              <a:t>len(maListe) : renvoie le nombre d’éléments dans la liste, ici 5;</a:t>
            </a:r>
            <a:endParaRPr/>
          </a:p>
          <a:p>
            <a:pPr indent="-342900" lvl="0" marL="457200" rtl="0" algn="l">
              <a:spcBef>
                <a:spcPts val="0"/>
              </a:spcBef>
              <a:spcAft>
                <a:spcPts val="0"/>
              </a:spcAft>
              <a:buSzPts val="1800"/>
              <a:buChar char="-"/>
            </a:pPr>
            <a:r>
              <a:rPr lang="fr"/>
              <a:t>maListe[0] : renvoie le premier élément de la liste, ici 1;</a:t>
            </a:r>
            <a:endParaRPr/>
          </a:p>
          <a:p>
            <a:pPr indent="-342900" lvl="0" marL="457200" rtl="0" algn="l">
              <a:spcBef>
                <a:spcPts val="0"/>
              </a:spcBef>
              <a:spcAft>
                <a:spcPts val="0"/>
              </a:spcAft>
              <a:buSzPts val="1800"/>
              <a:buChar char="-"/>
            </a:pPr>
            <a:r>
              <a:rPr lang="fr"/>
              <a:t>maListe[-1] : renvoie le dernier élément de la liste, ici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Remarque sur les </a:t>
            </a:r>
            <a:r>
              <a:rPr lang="fr"/>
              <a:t>chaînes</a:t>
            </a:r>
            <a:r>
              <a:rPr lang="fr"/>
              <a:t> de caractères</a:t>
            </a:r>
            <a:endParaRPr/>
          </a:p>
        </p:txBody>
      </p:sp>
      <p:sp>
        <p:nvSpPr>
          <p:cNvPr id="210" name="Google Shape;210;p27"/>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Les </a:t>
            </a:r>
            <a:r>
              <a:rPr lang="fr"/>
              <a:t>chaînes</a:t>
            </a:r>
            <a:r>
              <a:rPr lang="fr"/>
              <a:t> de </a:t>
            </a:r>
            <a:r>
              <a:rPr lang="fr"/>
              <a:t>caractères</a:t>
            </a:r>
            <a:r>
              <a:rPr lang="fr"/>
              <a:t> sont en réalité des listes de caractères. </a:t>
            </a:r>
            <a:endParaRPr/>
          </a:p>
          <a:p>
            <a:pPr indent="0" lvl="0" marL="0" rtl="0" algn="l">
              <a:spcBef>
                <a:spcPts val="1600"/>
              </a:spcBef>
              <a:spcAft>
                <a:spcPts val="0"/>
              </a:spcAft>
              <a:buNone/>
            </a:pPr>
            <a:r>
              <a:rPr lang="fr"/>
              <a:t>Toutes les opérations qui fonctionnent avec les listes fonctionnent aussi sur les </a:t>
            </a:r>
            <a:r>
              <a:rPr lang="fr"/>
              <a:t>chaînes</a:t>
            </a:r>
            <a:r>
              <a:rPr lang="fr"/>
              <a:t> de caractères (concaténation, accès à un élément de la chaîne etc…).</a:t>
            </a:r>
            <a:endParaRPr/>
          </a:p>
          <a:p>
            <a:pPr indent="0" lvl="0" marL="0" rtl="0" algn="l">
              <a:spcBef>
                <a:spcPts val="1600"/>
              </a:spcBef>
              <a:spcAft>
                <a:spcPts val="1600"/>
              </a:spcAft>
              <a:buNone/>
            </a:pPr>
            <a:r>
              <a:rPr i="1" lang="fr"/>
              <a:t>Attention cependant, on ne peut pas concaténer une </a:t>
            </a:r>
            <a:r>
              <a:rPr i="1" lang="fr"/>
              <a:t>chaîne</a:t>
            </a:r>
            <a:r>
              <a:rPr i="1" lang="fr"/>
              <a:t> de caractères avec un entier, il faut tout d’abord le convertir en caractères avec </a:t>
            </a:r>
            <a:r>
              <a:rPr i="1" lang="fr">
                <a:solidFill>
                  <a:srgbClr val="FF0000"/>
                </a:solidFill>
              </a:rPr>
              <a:t>str</a:t>
            </a:r>
            <a:r>
              <a:rPr i="1" lang="fr"/>
              <a: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 2</a:t>
            </a:r>
            <a:endParaRPr/>
          </a:p>
        </p:txBody>
      </p:sp>
      <p:sp>
        <p:nvSpPr>
          <p:cNvPr id="216" name="Google Shape;216;p28"/>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AutoNum type="arabicParenR"/>
            </a:pPr>
            <a:r>
              <a:rPr lang="fr"/>
              <a:t>Créer une liste de 5 entiers. Afficher la première valeur, puis la modifier et </a:t>
            </a:r>
            <a:r>
              <a:rPr lang="fr"/>
              <a:t>afficher</a:t>
            </a:r>
            <a:r>
              <a:rPr lang="fr"/>
              <a:t> la nouvelle valeur.</a:t>
            </a:r>
            <a:endParaRPr/>
          </a:p>
          <a:p>
            <a:pPr indent="-342900" lvl="0" marL="457200" rtl="0" algn="l">
              <a:spcBef>
                <a:spcPts val="0"/>
              </a:spcBef>
              <a:spcAft>
                <a:spcPts val="0"/>
              </a:spcAft>
              <a:buSzPts val="1800"/>
              <a:buAutoNum type="arabicParenR"/>
            </a:pPr>
            <a:r>
              <a:rPr lang="fr"/>
              <a:t>Attribuer à la première valeur la somme de la 3ème et la 5ème valeur. L’afficher. </a:t>
            </a:r>
            <a:endParaRPr/>
          </a:p>
          <a:p>
            <a:pPr indent="-342900" lvl="0" marL="457200" rtl="0" algn="l">
              <a:spcBef>
                <a:spcPts val="0"/>
              </a:spcBef>
              <a:spcAft>
                <a:spcPts val="0"/>
              </a:spcAft>
              <a:buSzPts val="1800"/>
              <a:buAutoNum type="arabicParenR"/>
            </a:pPr>
            <a:r>
              <a:rPr lang="fr"/>
              <a:t>Échanger les valeurs de la première et dernière case. Afficher la liste entière.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Saut de ligne et indentation</a:t>
            </a:r>
            <a:endParaRPr/>
          </a:p>
        </p:txBody>
      </p:sp>
      <p:sp>
        <p:nvSpPr>
          <p:cNvPr id="222" name="Google Shape;222;p29"/>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En Python, à l’inverse de beaucoup de langages les sauts de lignes et l’indentation (les tabulations) ont un sens.</a:t>
            </a:r>
            <a:endParaRPr/>
          </a:p>
          <a:p>
            <a:pPr indent="0" lvl="0" marL="0" rtl="0" algn="l">
              <a:spcBef>
                <a:spcPts val="1600"/>
              </a:spcBef>
              <a:spcAft>
                <a:spcPts val="1600"/>
              </a:spcAft>
              <a:buNone/>
            </a:pPr>
            <a:r>
              <a:rPr lang="fr"/>
              <a:t>En effet le saut de ligne marque la fin d’une instruction et les indentations  permettent de définir les blocs d’instruction.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structures conditionnelles</a:t>
            </a:r>
            <a:endParaRPr/>
          </a:p>
        </p:txBody>
      </p:sp>
      <p:sp>
        <p:nvSpPr>
          <p:cNvPr id="228" name="Google Shape;228;p30"/>
          <p:cNvSpPr txBox="1"/>
          <p:nvPr>
            <p:ph idx="1" type="body"/>
          </p:nvPr>
        </p:nvSpPr>
        <p:spPr>
          <a:xfrm>
            <a:off x="819150" y="1990725"/>
            <a:ext cx="7505700" cy="4662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Ce sont des structures qui permettent de choisir quoi faire en fonction d’un condition. Une structure conditionnelle se présente sous la forme suivante:</a:t>
            </a:r>
            <a:endParaRPr/>
          </a:p>
          <a:p>
            <a:pPr indent="0" lvl="0" marL="0" rtl="0" algn="l">
              <a:spcBef>
                <a:spcPts val="1600"/>
              </a:spcBef>
              <a:spcAft>
                <a:spcPts val="1600"/>
              </a:spcAft>
              <a:buNone/>
            </a:pPr>
            <a:r>
              <a:t/>
            </a:r>
            <a:endParaRPr/>
          </a:p>
        </p:txBody>
      </p:sp>
      <p:sp>
        <p:nvSpPr>
          <p:cNvPr id="229" name="Google Shape;229;p30"/>
          <p:cNvSpPr txBox="1"/>
          <p:nvPr/>
        </p:nvSpPr>
        <p:spPr>
          <a:xfrm>
            <a:off x="1842825" y="2992725"/>
            <a:ext cx="18795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if </a:t>
            </a:r>
            <a:r>
              <a:rPr lang="fr" sz="1800"/>
              <a:t>(</a:t>
            </a:r>
            <a:r>
              <a:rPr lang="fr" sz="1800">
                <a:solidFill>
                  <a:srgbClr val="0000FF"/>
                </a:solidFill>
              </a:rPr>
              <a:t>condition</a:t>
            </a:r>
            <a:r>
              <a:rPr lang="fr" sz="1800"/>
              <a:t>):</a:t>
            </a:r>
            <a:endParaRPr sz="1800"/>
          </a:p>
          <a:p>
            <a:pPr indent="0" lvl="0" marL="0" rtl="0" algn="l">
              <a:spcBef>
                <a:spcPts val="0"/>
              </a:spcBef>
              <a:spcAft>
                <a:spcPts val="0"/>
              </a:spcAft>
              <a:buNone/>
            </a:pPr>
            <a:r>
              <a:rPr lang="fr" sz="1800"/>
              <a:t>    &lt;instructions&gt;</a:t>
            </a:r>
            <a:endParaRPr sz="1800"/>
          </a:p>
          <a:p>
            <a:pPr indent="0" lvl="0" marL="0" rtl="0" algn="l">
              <a:spcBef>
                <a:spcPts val="0"/>
              </a:spcBef>
              <a:spcAft>
                <a:spcPts val="0"/>
              </a:spcAft>
              <a:buNone/>
            </a:pPr>
            <a:r>
              <a:rPr lang="fr" sz="1800">
                <a:solidFill>
                  <a:srgbClr val="6AA84F"/>
                </a:solidFill>
              </a:rPr>
              <a:t>else</a:t>
            </a:r>
            <a:r>
              <a:rPr lang="fr" sz="1800"/>
              <a:t>:</a:t>
            </a:r>
            <a:endParaRPr sz="1800"/>
          </a:p>
          <a:p>
            <a:pPr indent="0" lvl="0" marL="0" rtl="0" algn="l">
              <a:spcBef>
                <a:spcPts val="0"/>
              </a:spcBef>
              <a:spcAft>
                <a:spcPts val="0"/>
              </a:spcAft>
              <a:buNone/>
            </a:pPr>
            <a:r>
              <a:rPr lang="fr" sz="1800"/>
              <a:t>    &lt;instructions&gt;</a:t>
            </a:r>
            <a:endParaRPr sz="1800"/>
          </a:p>
        </p:txBody>
      </p:sp>
      <p:sp>
        <p:nvSpPr>
          <p:cNvPr id="230" name="Google Shape;230;p30"/>
          <p:cNvSpPr txBox="1"/>
          <p:nvPr/>
        </p:nvSpPr>
        <p:spPr>
          <a:xfrm>
            <a:off x="4375600" y="3455775"/>
            <a:ext cx="5358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Calibri"/>
                <a:ea typeface="Calibri"/>
                <a:cs typeface="Calibri"/>
                <a:sym typeface="Calibri"/>
              </a:rPr>
              <a:t>Ou</a:t>
            </a:r>
            <a:endParaRPr sz="1800">
              <a:latin typeface="Calibri"/>
              <a:ea typeface="Calibri"/>
              <a:cs typeface="Calibri"/>
              <a:sym typeface="Calibri"/>
            </a:endParaRPr>
          </a:p>
        </p:txBody>
      </p:sp>
      <p:sp>
        <p:nvSpPr>
          <p:cNvPr id="231" name="Google Shape;231;p30"/>
          <p:cNvSpPr txBox="1"/>
          <p:nvPr/>
        </p:nvSpPr>
        <p:spPr>
          <a:xfrm>
            <a:off x="5207325" y="3245325"/>
            <a:ext cx="18795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if </a:t>
            </a:r>
            <a:r>
              <a:rPr lang="fr" sz="1800"/>
              <a:t>(</a:t>
            </a:r>
            <a:r>
              <a:rPr lang="fr" sz="1800">
                <a:solidFill>
                  <a:srgbClr val="0000FF"/>
                </a:solidFill>
              </a:rPr>
              <a:t>condition</a:t>
            </a:r>
            <a:r>
              <a:rPr lang="fr" sz="1800"/>
              <a:t>):</a:t>
            </a:r>
            <a:endParaRPr sz="1800"/>
          </a:p>
          <a:p>
            <a:pPr indent="0" lvl="0" marL="0" rtl="0" algn="l">
              <a:spcBef>
                <a:spcPts val="0"/>
              </a:spcBef>
              <a:spcAft>
                <a:spcPts val="0"/>
              </a:spcAft>
              <a:buNone/>
            </a:pPr>
            <a:r>
              <a:rPr lang="fr" sz="1800"/>
              <a:t>    &lt;instructions&gt;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a:t>
            </a:r>
            <a:r>
              <a:rPr lang="fr"/>
              <a:t>onditions</a:t>
            </a:r>
            <a:endParaRPr/>
          </a:p>
        </p:txBody>
      </p:sp>
      <p:sp>
        <p:nvSpPr>
          <p:cNvPr id="237" name="Google Shape;237;p31"/>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La condition dans s’évalue toujours en un booléen, soit vrai, soit faux. Il existe plusieurs façon d’avoir des expressions booléennes:</a:t>
            </a:r>
            <a:endParaRPr/>
          </a:p>
          <a:p>
            <a:pPr indent="-342900" lvl="0" marL="457200" rtl="0" algn="l">
              <a:spcBef>
                <a:spcPts val="1600"/>
              </a:spcBef>
              <a:spcAft>
                <a:spcPts val="0"/>
              </a:spcAft>
              <a:buSzPts val="1800"/>
              <a:buChar char="-"/>
            </a:pPr>
            <a:r>
              <a:rPr lang="fr"/>
              <a:t>une variable ou une constante booléenne;</a:t>
            </a:r>
            <a:endParaRPr/>
          </a:p>
          <a:p>
            <a:pPr indent="-342900" lvl="0" marL="457200" rtl="0" algn="l">
              <a:spcBef>
                <a:spcPts val="0"/>
              </a:spcBef>
              <a:spcAft>
                <a:spcPts val="0"/>
              </a:spcAft>
              <a:buSzPts val="1800"/>
              <a:buChar char="-"/>
            </a:pPr>
            <a:r>
              <a:rPr lang="fr"/>
              <a:t>une comparaison</a:t>
            </a:r>
            <a:endParaRPr/>
          </a:p>
          <a:p>
            <a:pPr indent="-342900" lvl="0" marL="457200" rtl="0" algn="l">
              <a:spcBef>
                <a:spcPts val="0"/>
              </a:spcBef>
              <a:spcAft>
                <a:spcPts val="0"/>
              </a:spcAft>
              <a:buSzPts val="1800"/>
              <a:buChar char="-"/>
            </a:pPr>
            <a:r>
              <a:rPr lang="fr"/>
              <a:t>une formule logique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comparateurs</a:t>
            </a:r>
            <a:endParaRPr/>
          </a:p>
        </p:txBody>
      </p:sp>
      <p:sp>
        <p:nvSpPr>
          <p:cNvPr id="243" name="Google Shape;243;p32"/>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Un comparateur est un opérateur qui compare deux expressions. Il renvoie un booléen :</a:t>
            </a:r>
            <a:endParaRPr/>
          </a:p>
          <a:p>
            <a:pPr indent="-342900" lvl="0" marL="457200" rtl="0" algn="l">
              <a:spcBef>
                <a:spcPts val="1600"/>
              </a:spcBef>
              <a:spcAft>
                <a:spcPts val="0"/>
              </a:spcAft>
              <a:buSzPts val="1800"/>
              <a:buChar char="-"/>
            </a:pPr>
            <a:r>
              <a:rPr lang="fr"/>
              <a:t>a == b : est vrai si a et b ont la même valeur;</a:t>
            </a:r>
            <a:endParaRPr/>
          </a:p>
          <a:p>
            <a:pPr indent="-342900" lvl="0" marL="457200" rtl="0" algn="l">
              <a:spcBef>
                <a:spcPts val="0"/>
              </a:spcBef>
              <a:spcAft>
                <a:spcPts val="0"/>
              </a:spcAft>
              <a:buSzPts val="1800"/>
              <a:buChar char="-"/>
            </a:pPr>
            <a:r>
              <a:rPr lang="fr"/>
              <a:t>a != b : est vrai si a et b sont différents.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comparateurs arithmétiques</a:t>
            </a:r>
            <a:endParaRPr/>
          </a:p>
        </p:txBody>
      </p:sp>
      <p:sp>
        <p:nvSpPr>
          <p:cNvPr id="249" name="Google Shape;249;p33"/>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Ces comparateurs servent à comparer des nombres entre eux :</a:t>
            </a:r>
            <a:endParaRPr/>
          </a:p>
          <a:p>
            <a:pPr indent="-342900" lvl="0" marL="457200" rtl="0" algn="l">
              <a:spcBef>
                <a:spcPts val="1600"/>
              </a:spcBef>
              <a:spcAft>
                <a:spcPts val="0"/>
              </a:spcAft>
              <a:buSzPts val="1800"/>
              <a:buChar char="-"/>
            </a:pPr>
            <a:r>
              <a:rPr lang="fr"/>
              <a:t>a &lt; b : est vrai si a est plus petit que b;</a:t>
            </a:r>
            <a:endParaRPr/>
          </a:p>
          <a:p>
            <a:pPr indent="-342900" lvl="0" marL="457200" rtl="0" algn="l">
              <a:spcBef>
                <a:spcPts val="0"/>
              </a:spcBef>
              <a:spcAft>
                <a:spcPts val="0"/>
              </a:spcAft>
              <a:buSzPts val="1800"/>
              <a:buChar char="-"/>
            </a:pPr>
            <a:r>
              <a:rPr lang="fr"/>
              <a:t>a &gt; b : est vrai si a est plus grand que b;</a:t>
            </a:r>
            <a:endParaRPr/>
          </a:p>
          <a:p>
            <a:pPr indent="-342900" lvl="0" marL="457200" rtl="0" algn="l">
              <a:spcBef>
                <a:spcPts val="0"/>
              </a:spcBef>
              <a:spcAft>
                <a:spcPts val="0"/>
              </a:spcAft>
              <a:buSzPts val="1800"/>
              <a:buChar char="-"/>
            </a:pPr>
            <a:r>
              <a:rPr lang="fr"/>
              <a:t>a &lt;= b : est vrai si a est plus petit ou égal à b;</a:t>
            </a:r>
            <a:endParaRPr/>
          </a:p>
          <a:p>
            <a:pPr indent="-342900" lvl="0" marL="457200" rtl="0" algn="l">
              <a:spcBef>
                <a:spcPts val="0"/>
              </a:spcBef>
              <a:spcAft>
                <a:spcPts val="0"/>
              </a:spcAft>
              <a:buSzPts val="1800"/>
              <a:buChar char="-"/>
            </a:pPr>
            <a:r>
              <a:rPr lang="fr"/>
              <a:t>a &gt;= b : est vrai si a est plus grand ou égal à 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connecteurs logiques</a:t>
            </a:r>
            <a:endParaRPr/>
          </a:p>
        </p:txBody>
      </p:sp>
      <p:sp>
        <p:nvSpPr>
          <p:cNvPr id="255" name="Google Shape;255;p34"/>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Ils permettent de connecter entre elles des expressions booléennes:</a:t>
            </a:r>
            <a:endParaRPr/>
          </a:p>
          <a:p>
            <a:pPr indent="-342900" lvl="0" marL="457200" rtl="0" algn="l">
              <a:spcBef>
                <a:spcPts val="1600"/>
              </a:spcBef>
              <a:spcAft>
                <a:spcPts val="0"/>
              </a:spcAft>
              <a:buSzPts val="1800"/>
              <a:buChar char="-"/>
            </a:pPr>
            <a:r>
              <a:rPr lang="fr"/>
              <a:t>not a : la négation de a, si a est vrai !a est faux et vice versa;</a:t>
            </a:r>
            <a:endParaRPr/>
          </a:p>
          <a:p>
            <a:pPr indent="-342900" lvl="0" marL="457200" rtl="0" algn="l">
              <a:spcBef>
                <a:spcPts val="0"/>
              </a:spcBef>
              <a:spcAft>
                <a:spcPts val="0"/>
              </a:spcAft>
              <a:buSzPts val="1800"/>
              <a:buChar char="-"/>
            </a:pPr>
            <a:r>
              <a:rPr lang="fr"/>
              <a:t>a and b : la conjonction de a et b, elle est vrai si et seulement si a et b sont vrais;</a:t>
            </a:r>
            <a:endParaRPr/>
          </a:p>
          <a:p>
            <a:pPr indent="-342900" lvl="0" marL="457200" rtl="0" algn="l">
              <a:spcBef>
                <a:spcPts val="0"/>
              </a:spcBef>
              <a:spcAft>
                <a:spcPts val="0"/>
              </a:spcAft>
              <a:buSzPts val="1800"/>
              <a:buChar char="-"/>
            </a:pPr>
            <a:r>
              <a:rPr lang="fr"/>
              <a:t>a or b : la disjonction  de a et b, elle est vrai si a ou b sont vrais.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 3</a:t>
            </a:r>
            <a:endParaRPr/>
          </a:p>
        </p:txBody>
      </p:sp>
      <p:sp>
        <p:nvSpPr>
          <p:cNvPr id="261" name="Google Shape;261;p35"/>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AutoNum type="arabicParenR"/>
            </a:pPr>
            <a:r>
              <a:rPr lang="fr"/>
              <a:t>Réaliser un mini-jeu de calcul mental. Le programme doit afficher deux nombres aléatoires à additionner, demander une réponse à l’utilisateur, et vérifier que si sa réponse est correcte, si oui le féliciter, si non lui donner la bonne réponse.</a:t>
            </a:r>
            <a:endParaRPr/>
          </a:p>
          <a:p>
            <a:pPr indent="0" lvl="0" marL="457200" rtl="0" algn="l">
              <a:spcBef>
                <a:spcPts val="1600"/>
              </a:spcBef>
              <a:spcAft>
                <a:spcPts val="1600"/>
              </a:spcAft>
              <a:buNone/>
            </a:pPr>
            <a:r>
              <a:rPr i="1" lang="fr"/>
              <a:t>Indication: utiliser random.randrange(start,stop) pour générer un nombre entier compris entre start et stop.</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boucles</a:t>
            </a:r>
            <a:endParaRPr/>
          </a:p>
        </p:txBody>
      </p:sp>
      <p:sp>
        <p:nvSpPr>
          <p:cNvPr id="267" name="Google Shape;267;p36"/>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Une boucle est une structure permettant de répéter une séquence d’instruction, jusqu’à ce qu’une condition soit vérifiée. Il en existe deux sortes:</a:t>
            </a:r>
            <a:endParaRPr/>
          </a:p>
          <a:p>
            <a:pPr indent="-342900" lvl="0" marL="457200" rtl="0" algn="l">
              <a:spcBef>
                <a:spcPts val="1600"/>
              </a:spcBef>
              <a:spcAft>
                <a:spcPts val="0"/>
              </a:spcAft>
              <a:buSzPts val="1800"/>
              <a:buChar char="-"/>
            </a:pPr>
            <a:r>
              <a:rPr lang="fr"/>
              <a:t>La boucle “while”,</a:t>
            </a:r>
            <a:endParaRPr/>
          </a:p>
          <a:p>
            <a:pPr indent="-342900" lvl="0" marL="457200" rtl="0" algn="l">
              <a:spcBef>
                <a:spcPts val="0"/>
              </a:spcBef>
              <a:spcAft>
                <a:spcPts val="0"/>
              </a:spcAft>
              <a:buSzPts val="1800"/>
              <a:buChar char="-"/>
            </a:pPr>
            <a:r>
              <a:rPr lang="fr"/>
              <a:t>la boucle “for”.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boucle while</a:t>
            </a:r>
            <a:endParaRPr/>
          </a:p>
        </p:txBody>
      </p:sp>
      <p:sp>
        <p:nvSpPr>
          <p:cNvPr id="273" name="Google Shape;273;p37"/>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La boucle while permet de répéter une ou des instruction jusqu’à ce que la condition devienne fausse, on peut la traduire comme “tant que c’est vrai, continuer” : </a:t>
            </a:r>
            <a:endParaRPr/>
          </a:p>
        </p:txBody>
      </p:sp>
      <p:sp>
        <p:nvSpPr>
          <p:cNvPr id="274" name="Google Shape;274;p37"/>
          <p:cNvSpPr txBox="1"/>
          <p:nvPr/>
        </p:nvSpPr>
        <p:spPr>
          <a:xfrm>
            <a:off x="2456925" y="2943300"/>
            <a:ext cx="2242800" cy="1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while</a:t>
            </a:r>
            <a:r>
              <a:rPr lang="fr" sz="1800"/>
              <a:t>(</a:t>
            </a:r>
            <a:r>
              <a:rPr lang="fr" sz="1800">
                <a:solidFill>
                  <a:srgbClr val="0000FF"/>
                </a:solidFill>
              </a:rPr>
              <a:t>condition</a:t>
            </a:r>
            <a:r>
              <a:rPr lang="fr" sz="1800"/>
              <a:t>):</a:t>
            </a:r>
            <a:endParaRPr sz="1800"/>
          </a:p>
          <a:p>
            <a:pPr indent="0" lvl="0" marL="0" rtl="0" algn="l">
              <a:spcBef>
                <a:spcPts val="0"/>
              </a:spcBef>
              <a:spcAft>
                <a:spcPts val="0"/>
              </a:spcAft>
              <a:buNone/>
            </a:pPr>
            <a:r>
              <a:rPr lang="fr" sz="1800"/>
              <a:t>    &lt;instruction 1&gt;</a:t>
            </a:r>
            <a:endParaRPr sz="1800"/>
          </a:p>
          <a:p>
            <a:pPr indent="0" lvl="0" marL="0" rtl="0" algn="l">
              <a:spcBef>
                <a:spcPts val="0"/>
              </a:spcBef>
              <a:spcAft>
                <a:spcPts val="0"/>
              </a:spcAft>
              <a:buNone/>
            </a:pPr>
            <a:r>
              <a:rPr lang="fr" sz="1800"/>
              <a:t>    &lt;instruction 2&gt;</a:t>
            </a:r>
            <a:endParaRPr sz="1800"/>
          </a:p>
          <a:p>
            <a:pPr indent="0" lvl="0" marL="0" rtl="0" algn="l">
              <a:spcBef>
                <a:spcPts val="0"/>
              </a:spcBef>
              <a:spcAft>
                <a:spcPts val="0"/>
              </a:spcAft>
              <a:buNone/>
            </a:pPr>
            <a:r>
              <a:rPr lang="fr" sz="1800"/>
              <a:t>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boucle for</a:t>
            </a:r>
            <a:endParaRPr/>
          </a:p>
        </p:txBody>
      </p:sp>
      <p:sp>
        <p:nvSpPr>
          <p:cNvPr id="280" name="Google Shape;280;p38"/>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La boucle for s’utilise quand on sait combien d’itérations (de tours de boucle) on veut faire :</a:t>
            </a:r>
            <a:endParaRPr/>
          </a:p>
        </p:txBody>
      </p:sp>
      <p:sp>
        <p:nvSpPr>
          <p:cNvPr id="281" name="Google Shape;281;p38"/>
          <p:cNvSpPr txBox="1"/>
          <p:nvPr/>
        </p:nvSpPr>
        <p:spPr>
          <a:xfrm>
            <a:off x="1370050" y="2908425"/>
            <a:ext cx="2755500" cy="15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for </a:t>
            </a:r>
            <a:r>
              <a:rPr lang="fr" sz="1800"/>
              <a:t>i </a:t>
            </a:r>
            <a:r>
              <a:rPr lang="fr" sz="1800">
                <a:solidFill>
                  <a:srgbClr val="0000FF"/>
                </a:solidFill>
              </a:rPr>
              <a:t>in </a:t>
            </a:r>
            <a:r>
              <a:rPr lang="fr" sz="1800">
                <a:solidFill>
                  <a:srgbClr val="FF0000"/>
                </a:solidFill>
              </a:rPr>
              <a:t>range</a:t>
            </a:r>
            <a:r>
              <a:rPr lang="fr" sz="1800"/>
              <a:t>(start,stop):</a:t>
            </a:r>
            <a:endParaRPr sz="1800"/>
          </a:p>
          <a:p>
            <a:pPr indent="0" lvl="0" marL="0" rtl="0" algn="l">
              <a:spcBef>
                <a:spcPts val="0"/>
              </a:spcBef>
              <a:spcAft>
                <a:spcPts val="0"/>
              </a:spcAft>
              <a:buNone/>
            </a:pPr>
            <a:r>
              <a:rPr lang="fr" sz="1800"/>
              <a:t>    &lt;instruction1&gt;</a:t>
            </a:r>
            <a:endParaRPr sz="1800"/>
          </a:p>
          <a:p>
            <a:pPr indent="0" lvl="0" marL="0" rtl="0" algn="l">
              <a:spcBef>
                <a:spcPts val="0"/>
              </a:spcBef>
              <a:spcAft>
                <a:spcPts val="0"/>
              </a:spcAft>
              <a:buNone/>
            </a:pPr>
            <a:r>
              <a:rPr lang="fr" sz="1800"/>
              <a:t>    &lt;instruction2&gt;</a:t>
            </a:r>
            <a:endParaRPr sz="1800"/>
          </a:p>
          <a:p>
            <a:pPr indent="0" lvl="0" marL="0" rtl="0" algn="l">
              <a:spcBef>
                <a:spcPts val="0"/>
              </a:spcBef>
              <a:spcAft>
                <a:spcPts val="0"/>
              </a:spcAft>
              <a:buNone/>
            </a:pPr>
            <a:r>
              <a:rPr lang="fr" sz="1800"/>
              <a:t>    ...</a:t>
            </a:r>
            <a:endParaRPr sz="1800"/>
          </a:p>
          <a:p>
            <a:pPr indent="0" lvl="0" marL="0" rtl="0" algn="l">
              <a:spcBef>
                <a:spcPts val="0"/>
              </a:spcBef>
              <a:spcAft>
                <a:spcPts val="0"/>
              </a:spcAft>
              <a:buNone/>
            </a:pPr>
            <a:r>
              <a:t/>
            </a:r>
            <a:endParaRPr sz="1800">
              <a:latin typeface="Calibri"/>
              <a:ea typeface="Calibri"/>
              <a:cs typeface="Calibri"/>
              <a:sym typeface="Calibri"/>
            </a:endParaRPr>
          </a:p>
        </p:txBody>
      </p:sp>
      <p:sp>
        <p:nvSpPr>
          <p:cNvPr id="282" name="Google Shape;282;p38"/>
          <p:cNvSpPr txBox="1"/>
          <p:nvPr/>
        </p:nvSpPr>
        <p:spPr>
          <a:xfrm>
            <a:off x="4822025" y="2908425"/>
            <a:ext cx="3283500" cy="13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Calibri"/>
                <a:ea typeface="Calibri"/>
                <a:cs typeface="Calibri"/>
                <a:sym typeface="Calibri"/>
              </a:rPr>
              <a:t>Avec start et stop qui sont des entiers, range génère la suite d’entiers entre start </a:t>
            </a:r>
            <a:r>
              <a:rPr lang="fr" sz="1800">
                <a:latin typeface="Calibri"/>
                <a:ea typeface="Calibri"/>
                <a:cs typeface="Calibri"/>
                <a:sym typeface="Calibri"/>
              </a:rPr>
              <a:t>inclus</a:t>
            </a:r>
            <a:r>
              <a:rPr lang="fr" sz="1800">
                <a:latin typeface="Calibri"/>
                <a:ea typeface="Calibri"/>
                <a:cs typeface="Calibri"/>
                <a:sym typeface="Calibri"/>
              </a:rPr>
              <a:t> et stop exclu.</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boucle for</a:t>
            </a:r>
            <a:endParaRPr/>
          </a:p>
        </p:txBody>
      </p:sp>
      <p:sp>
        <p:nvSpPr>
          <p:cNvPr id="288" name="Google Shape;288;p39"/>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En Python la boucle for s’utilise principalement pour parcourir les listes:</a:t>
            </a:r>
            <a:endParaRPr/>
          </a:p>
        </p:txBody>
      </p:sp>
      <p:sp>
        <p:nvSpPr>
          <p:cNvPr id="289" name="Google Shape;289;p39"/>
          <p:cNvSpPr txBox="1"/>
          <p:nvPr/>
        </p:nvSpPr>
        <p:spPr>
          <a:xfrm>
            <a:off x="1806350" y="2541375"/>
            <a:ext cx="2036100" cy="13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for </a:t>
            </a:r>
            <a:r>
              <a:rPr lang="fr" sz="1800"/>
              <a:t>elt </a:t>
            </a:r>
            <a:r>
              <a:rPr lang="fr" sz="1800">
                <a:solidFill>
                  <a:srgbClr val="0000FF"/>
                </a:solidFill>
              </a:rPr>
              <a:t>in </a:t>
            </a:r>
            <a:r>
              <a:rPr lang="fr" sz="1800"/>
              <a:t>list:</a:t>
            </a:r>
            <a:endParaRPr sz="1800"/>
          </a:p>
          <a:p>
            <a:pPr indent="0" lvl="0" marL="0" rtl="0" algn="l">
              <a:spcBef>
                <a:spcPts val="0"/>
              </a:spcBef>
              <a:spcAft>
                <a:spcPts val="0"/>
              </a:spcAft>
              <a:buNone/>
            </a:pPr>
            <a:r>
              <a:rPr lang="fr" sz="1800"/>
              <a:t>    &lt;instruction 1&gt;</a:t>
            </a:r>
            <a:endParaRPr sz="1800"/>
          </a:p>
          <a:p>
            <a:pPr indent="0" lvl="0" marL="0" rtl="0" algn="l">
              <a:spcBef>
                <a:spcPts val="0"/>
              </a:spcBef>
              <a:spcAft>
                <a:spcPts val="0"/>
              </a:spcAft>
              <a:buNone/>
            </a:pPr>
            <a:r>
              <a:rPr lang="fr" sz="1800"/>
              <a:t>    &lt;instruction 2&gt;</a:t>
            </a:r>
            <a:endParaRPr sz="1800"/>
          </a:p>
          <a:p>
            <a:pPr indent="0" lvl="0" marL="0" rtl="0" algn="l">
              <a:spcBef>
                <a:spcPts val="0"/>
              </a:spcBef>
              <a:spcAft>
                <a:spcPts val="0"/>
              </a:spcAft>
              <a:buNone/>
            </a:pPr>
            <a:r>
              <a:rPr lang="fr" sz="1800"/>
              <a:t>    ...</a:t>
            </a:r>
            <a:endParaRPr sz="1800"/>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Exercice 4</a:t>
            </a:r>
            <a:endParaRPr/>
          </a:p>
        </p:txBody>
      </p:sp>
      <p:sp>
        <p:nvSpPr>
          <p:cNvPr id="295" name="Google Shape;295;p40"/>
          <p:cNvSpPr txBox="1"/>
          <p:nvPr>
            <p:ph idx="1" type="body"/>
          </p:nvPr>
        </p:nvSpPr>
        <p:spPr>
          <a:xfrm>
            <a:off x="819150" y="1990725"/>
            <a:ext cx="7505700" cy="2747100"/>
          </a:xfrm>
          <a:prstGeom prst="rect">
            <a:avLst/>
          </a:prstGeom>
        </p:spPr>
        <p:txBody>
          <a:bodyPr anchorCtr="0" anchor="t" bIns="91425" lIns="91425" spcFirstLastPara="1" rIns="91425" wrap="square" tIns="90000">
            <a:noAutofit/>
          </a:bodyPr>
          <a:lstStyle/>
          <a:p>
            <a:pPr indent="-342900" lvl="0" marL="457200" rtl="0" algn="l">
              <a:spcBef>
                <a:spcPts val="0"/>
              </a:spcBef>
              <a:spcAft>
                <a:spcPts val="0"/>
              </a:spcAft>
              <a:buSzPts val="1800"/>
              <a:buAutoNum type="arabicParenR"/>
            </a:pPr>
            <a:r>
              <a:rPr lang="fr"/>
              <a:t>Écrire un programme qui affiche les nombres de 0 à 10.</a:t>
            </a:r>
            <a:endParaRPr/>
          </a:p>
          <a:p>
            <a:pPr indent="-342900" lvl="0" marL="457200" rtl="0" algn="l">
              <a:spcBef>
                <a:spcPts val="0"/>
              </a:spcBef>
              <a:spcAft>
                <a:spcPts val="0"/>
              </a:spcAft>
              <a:buSzPts val="1800"/>
              <a:buAutoNum type="arabicParenR"/>
            </a:pPr>
            <a:r>
              <a:rPr lang="fr"/>
              <a:t>Écrire un programme qui remplie une liste de nombres, puis affiche ensuite la liste toute entière.</a:t>
            </a:r>
            <a:endParaRPr/>
          </a:p>
          <a:p>
            <a:pPr indent="-342900" lvl="0" marL="457200" rtl="0" algn="l">
              <a:spcBef>
                <a:spcPts val="0"/>
              </a:spcBef>
              <a:spcAft>
                <a:spcPts val="0"/>
              </a:spcAft>
              <a:buSzPts val="1800"/>
              <a:buAutoNum type="arabicParenR"/>
            </a:pPr>
            <a:r>
              <a:rPr lang="fr"/>
              <a:t>Écrire un programme qui remplie une liste des 10 premiers carrés (en commençant à 1) et affiche ensuite les éléments de la liste un par un.</a:t>
            </a:r>
            <a:endParaRPr/>
          </a:p>
          <a:p>
            <a:pPr indent="0" lvl="0" marL="0" rtl="0" algn="l">
              <a:spcBef>
                <a:spcPts val="1600"/>
              </a:spcBef>
              <a:spcAft>
                <a:spcPts val="1600"/>
              </a:spcAft>
              <a:buNone/>
            </a:pPr>
            <a:r>
              <a:rPr i="1" lang="fr"/>
              <a:t>Indication : l’opérateur a ** b permet de mettre a à la puissance b.</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fonctions</a:t>
            </a:r>
            <a:endParaRPr/>
          </a:p>
        </p:txBody>
      </p:sp>
      <p:sp>
        <p:nvSpPr>
          <p:cNvPr id="301" name="Google Shape;301;p41"/>
          <p:cNvSpPr txBox="1"/>
          <p:nvPr>
            <p:ph idx="1" type="body"/>
          </p:nvPr>
        </p:nvSpPr>
        <p:spPr>
          <a:xfrm>
            <a:off x="819150" y="1990725"/>
            <a:ext cx="7505700" cy="25863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Les fonctions servent à encapsuler du code que l’on pourra réutiliser plus tard.</a:t>
            </a:r>
            <a:endParaRPr/>
          </a:p>
          <a:p>
            <a:pPr indent="0" lvl="0" marL="0" rtl="0" algn="l">
              <a:spcBef>
                <a:spcPts val="1600"/>
              </a:spcBef>
              <a:spcAft>
                <a:spcPts val="0"/>
              </a:spcAft>
              <a:buNone/>
            </a:pPr>
            <a:r>
              <a:rPr lang="fr"/>
              <a:t>On en a déjà utilisé sans que vous le sachiez:</a:t>
            </a:r>
            <a:endParaRPr/>
          </a:p>
          <a:p>
            <a:pPr indent="-342900" lvl="0" marL="457200" rtl="0" algn="l">
              <a:spcBef>
                <a:spcPts val="1600"/>
              </a:spcBef>
              <a:spcAft>
                <a:spcPts val="0"/>
              </a:spcAft>
              <a:buSzPts val="1800"/>
              <a:buChar char="-"/>
            </a:pPr>
            <a:r>
              <a:rPr lang="fr">
                <a:solidFill>
                  <a:srgbClr val="FF0000"/>
                </a:solidFill>
              </a:rPr>
              <a:t>print</a:t>
            </a:r>
            <a:r>
              <a:rPr lang="fr"/>
              <a:t>()</a:t>
            </a:r>
            <a:endParaRPr/>
          </a:p>
          <a:p>
            <a:pPr indent="-342900" lvl="0" marL="457200" rtl="0" algn="l">
              <a:spcBef>
                <a:spcPts val="0"/>
              </a:spcBef>
              <a:spcAft>
                <a:spcPts val="0"/>
              </a:spcAft>
              <a:buSzPts val="1800"/>
              <a:buChar char="-"/>
            </a:pPr>
            <a:r>
              <a:rPr lang="fr">
                <a:solidFill>
                  <a:srgbClr val="FF0000"/>
                </a:solidFill>
              </a:rPr>
              <a:t>input</a:t>
            </a:r>
            <a:r>
              <a:rPr lang="fr"/>
              <a:t>()</a:t>
            </a:r>
            <a:endParaRPr/>
          </a:p>
          <a:p>
            <a:pPr indent="-342900" lvl="0" marL="457200" rtl="0" algn="l">
              <a:spcBef>
                <a:spcPts val="0"/>
              </a:spcBef>
              <a:spcAft>
                <a:spcPts val="0"/>
              </a:spcAft>
              <a:buSzPts val="1800"/>
              <a:buChar char="-"/>
            </a:pPr>
            <a:r>
              <a:rPr lang="fr">
                <a:solidFill>
                  <a:srgbClr val="FF0000"/>
                </a:solidFill>
              </a:rPr>
              <a:t>random</a:t>
            </a:r>
            <a:r>
              <a:rPr lang="f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Vous avez dit «informatique»?</a:t>
            </a:r>
            <a:endParaRPr/>
          </a:p>
        </p:txBody>
      </p:sp>
      <p:sp>
        <p:nvSpPr>
          <p:cNvPr id="139" name="Google Shape;139;p15"/>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L’informatique est au départ la science du calcul. C’est à dire qu’on cherche à mettre au point des procédure de calcul pour parvenir à des résultats.</a:t>
            </a:r>
            <a:endParaRPr/>
          </a:p>
          <a:p>
            <a:pPr indent="0" lvl="0" marL="0" rtl="0" algn="l">
              <a:spcBef>
                <a:spcPts val="1600"/>
              </a:spcBef>
              <a:spcAft>
                <a:spcPts val="0"/>
              </a:spcAft>
              <a:buNone/>
            </a:pPr>
            <a:r>
              <a:rPr lang="fr"/>
              <a:t>Par extension, elle se rattache aussi à l’exploitation des ordinateurs.</a:t>
            </a:r>
            <a:endParaRPr/>
          </a:p>
          <a:p>
            <a:pPr indent="0" lvl="0" marL="0" rtl="0" algn="l">
              <a:spcBef>
                <a:spcPts val="1600"/>
              </a:spcBef>
              <a:spcAft>
                <a:spcPts val="1600"/>
              </a:spcAft>
              <a:buNone/>
            </a:pPr>
            <a:r>
              <a:rPr lang="fr"/>
              <a:t>Le terme informatique désigne aussi bien la sciences et les techniques de l’informatique que l’industrie qui y est attachée.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 : les appels</a:t>
            </a:r>
            <a:endParaRPr/>
          </a:p>
        </p:txBody>
      </p:sp>
      <p:sp>
        <p:nvSpPr>
          <p:cNvPr id="307" name="Google Shape;307;p42"/>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Un appel de fonction est lorsque l’on utilise une fonction déjà existante. C’est très simple à faire, il suffit d’écrire le nom de la fonction que l’on appelle, suivie de parenthèses contenant les arguments nécessaires.</a:t>
            </a:r>
            <a:endParaRPr/>
          </a:p>
          <a:p>
            <a:pPr indent="0" lvl="0" marL="0" rtl="0" algn="l">
              <a:spcBef>
                <a:spcPts val="1600"/>
              </a:spcBef>
              <a:spcAft>
                <a:spcPts val="1600"/>
              </a:spcAft>
              <a:buNone/>
            </a:pPr>
            <a:r>
              <a:rPr lang="fr"/>
              <a:t>Un argument est une valeur que l’on veut transmettre à la fonction pour qu’elle puisse effectuer son travail.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 : les appels - suite</a:t>
            </a:r>
            <a:endParaRPr/>
          </a:p>
          <a:p>
            <a:pPr indent="0" lvl="0" marL="0" rtl="0" algn="l">
              <a:spcBef>
                <a:spcPts val="0"/>
              </a:spcBef>
              <a:spcAft>
                <a:spcPts val="0"/>
              </a:spcAft>
              <a:buNone/>
            </a:pPr>
            <a:r>
              <a:t/>
            </a:r>
            <a:endParaRPr/>
          </a:p>
        </p:txBody>
      </p:sp>
      <p:sp>
        <p:nvSpPr>
          <p:cNvPr id="313" name="Google Shape;313;p43"/>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Certaines fonctions ont besoin d’argument(s), d’autre non. Parfois l’argument est </a:t>
            </a:r>
            <a:r>
              <a:rPr lang="fr"/>
              <a:t>optionnel</a:t>
            </a:r>
            <a:r>
              <a:rPr lang="fr"/>
              <a:t>. Quelques exemples:</a:t>
            </a:r>
            <a:endParaRPr/>
          </a:p>
          <a:p>
            <a:pPr indent="-342900" lvl="0" marL="457200" rtl="0" algn="l">
              <a:spcBef>
                <a:spcPts val="1600"/>
              </a:spcBef>
              <a:spcAft>
                <a:spcPts val="0"/>
              </a:spcAft>
              <a:buSzPts val="1800"/>
              <a:buChar char="-"/>
            </a:pPr>
            <a:r>
              <a:rPr lang="fr">
                <a:solidFill>
                  <a:srgbClr val="FF0000"/>
                </a:solidFill>
              </a:rPr>
              <a:t>print </a:t>
            </a:r>
            <a:r>
              <a:rPr lang="fr"/>
              <a:t>a besoin d’un argument, à savoir le texte à afficher.</a:t>
            </a:r>
            <a:endParaRPr/>
          </a:p>
          <a:p>
            <a:pPr indent="-342900" lvl="0" marL="457200" rtl="0" algn="l">
              <a:spcBef>
                <a:spcPts val="0"/>
              </a:spcBef>
              <a:spcAft>
                <a:spcPts val="0"/>
              </a:spcAft>
              <a:buSzPts val="1800"/>
              <a:buChar char="-"/>
            </a:pPr>
            <a:r>
              <a:rPr lang="fr">
                <a:solidFill>
                  <a:srgbClr val="FF0000"/>
                </a:solidFill>
              </a:rPr>
              <a:t>input </a:t>
            </a:r>
            <a:r>
              <a:rPr lang="fr"/>
              <a:t>peut prendre un argument ou non, elle peut ou non afficher un texte avant d’attendre l’entrée d’un utilisateur.</a:t>
            </a:r>
            <a:endParaRPr/>
          </a:p>
          <a:p>
            <a:pPr indent="-342900" lvl="0" marL="457200" rtl="0" algn="l">
              <a:spcBef>
                <a:spcPts val="0"/>
              </a:spcBef>
              <a:spcAft>
                <a:spcPts val="0"/>
              </a:spcAft>
              <a:buSzPts val="1800"/>
              <a:buChar char="-"/>
            </a:pPr>
            <a:r>
              <a:rPr lang="fr">
                <a:solidFill>
                  <a:srgbClr val="FF0000"/>
                </a:solidFill>
              </a:rPr>
              <a:t>random </a:t>
            </a:r>
            <a:r>
              <a:rPr lang="fr"/>
              <a:t>ne prend pas d’argument.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fonctions : déclaration</a:t>
            </a:r>
            <a:endParaRPr/>
          </a:p>
        </p:txBody>
      </p:sp>
      <p:sp>
        <p:nvSpPr>
          <p:cNvPr id="319" name="Google Shape;319;p44"/>
          <p:cNvSpPr txBox="1"/>
          <p:nvPr>
            <p:ph idx="1" type="body"/>
          </p:nvPr>
        </p:nvSpPr>
        <p:spPr>
          <a:xfrm>
            <a:off x="819150" y="1990725"/>
            <a:ext cx="7505700" cy="9024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On peut créer des fonctions en utilisant le mot clé </a:t>
            </a:r>
            <a:r>
              <a:rPr lang="fr">
                <a:solidFill>
                  <a:srgbClr val="6AA84F"/>
                </a:solidFill>
              </a:rPr>
              <a:t>def </a:t>
            </a:r>
            <a:r>
              <a:rPr lang="fr"/>
              <a:t>suivie du nom de la fonction à créer puis de parenthèses contenant le nom des arguments:</a:t>
            </a:r>
            <a:endParaRPr/>
          </a:p>
        </p:txBody>
      </p:sp>
      <p:sp>
        <p:nvSpPr>
          <p:cNvPr id="320" name="Google Shape;320;p44"/>
          <p:cNvSpPr txBox="1"/>
          <p:nvPr/>
        </p:nvSpPr>
        <p:spPr>
          <a:xfrm>
            <a:off x="1889275" y="3083650"/>
            <a:ext cx="4417500" cy="13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def </a:t>
            </a:r>
            <a:r>
              <a:rPr lang="fr" sz="1800"/>
              <a:t>maFonction(arg1,arg2,...):</a:t>
            </a:r>
            <a:endParaRPr sz="1800"/>
          </a:p>
          <a:p>
            <a:pPr indent="0" lvl="0" marL="0" rtl="0" algn="l">
              <a:spcBef>
                <a:spcPts val="0"/>
              </a:spcBef>
              <a:spcAft>
                <a:spcPts val="0"/>
              </a:spcAft>
              <a:buNone/>
            </a:pPr>
            <a:r>
              <a:rPr lang="fr" sz="1800"/>
              <a:t>    &lt;instruction1&gt;</a:t>
            </a:r>
            <a:endParaRPr sz="1800"/>
          </a:p>
          <a:p>
            <a:pPr indent="0" lvl="0" marL="0" rtl="0" algn="l">
              <a:spcBef>
                <a:spcPts val="0"/>
              </a:spcBef>
              <a:spcAft>
                <a:spcPts val="0"/>
              </a:spcAft>
              <a:buNone/>
            </a:pPr>
            <a:r>
              <a:rPr lang="fr" sz="1800"/>
              <a:t>    &lt;instruction2&gt;</a:t>
            </a:r>
            <a:endParaRPr sz="1800"/>
          </a:p>
          <a:p>
            <a:pPr indent="0" lvl="0" marL="0" rtl="0" algn="l">
              <a:spcBef>
                <a:spcPts val="0"/>
              </a:spcBef>
              <a:spcAft>
                <a:spcPts val="0"/>
              </a:spcAft>
              <a:buNone/>
            </a:pPr>
            <a:r>
              <a:rPr lang="fr" sz="1800"/>
              <a:t>    ...</a:t>
            </a:r>
            <a:endParaRPr sz="1800"/>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fonctions : déclaration - suite</a:t>
            </a:r>
            <a:endParaRPr/>
          </a:p>
          <a:p>
            <a:pPr indent="0" lvl="0" marL="0" rtl="0" algn="l">
              <a:spcBef>
                <a:spcPts val="0"/>
              </a:spcBef>
              <a:spcAft>
                <a:spcPts val="0"/>
              </a:spcAft>
              <a:buNone/>
            </a:pPr>
            <a:r>
              <a:t/>
            </a:r>
            <a:endParaRPr/>
          </a:p>
        </p:txBody>
      </p:sp>
      <p:sp>
        <p:nvSpPr>
          <p:cNvPr id="326" name="Google Shape;326;p45"/>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On appelle corps d’une fonction le code contenue dans la fonction, après la ligne de déclaration. </a:t>
            </a:r>
            <a:endParaRPr/>
          </a:p>
          <a:p>
            <a:pPr indent="0" lvl="0" marL="0" rtl="0" algn="l">
              <a:spcBef>
                <a:spcPts val="1600"/>
              </a:spcBef>
              <a:spcAft>
                <a:spcPts val="1600"/>
              </a:spcAft>
              <a:buNone/>
            </a:pPr>
            <a:r>
              <a:rPr lang="fr"/>
              <a:t>Les arguments déclarés dans la fonction ne sont accessibles que dans le corps de la fonction et nulle part ailleurs. C’est ce qu’on appelle la portée d’une variable, nous reviendrons là dessus.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fonctions : déclaration - suite</a:t>
            </a:r>
            <a:endParaRPr/>
          </a:p>
          <a:p>
            <a:pPr indent="0" lvl="0" marL="0" rtl="0" algn="l">
              <a:spcBef>
                <a:spcPts val="0"/>
              </a:spcBef>
              <a:spcAft>
                <a:spcPts val="0"/>
              </a:spcAft>
              <a:buNone/>
            </a:pPr>
            <a:r>
              <a:t/>
            </a:r>
            <a:endParaRPr/>
          </a:p>
        </p:txBody>
      </p:sp>
      <p:sp>
        <p:nvSpPr>
          <p:cNvPr id="332" name="Google Shape;332;p46"/>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Pour qu’une fonction renvoie une valeur, il faut utiliser le mot clé </a:t>
            </a:r>
            <a:r>
              <a:rPr lang="fr">
                <a:solidFill>
                  <a:srgbClr val="6AA84F"/>
                </a:solidFill>
              </a:rPr>
              <a:t>return</a:t>
            </a:r>
            <a:r>
              <a:rPr lang="fr"/>
              <a:t>. Une fonction peut aussi se terminer sans renvoyer de valeur, c’est le cas de la fonction </a:t>
            </a:r>
            <a:r>
              <a:rPr lang="fr">
                <a:solidFill>
                  <a:srgbClr val="FF0000"/>
                </a:solidFill>
              </a:rPr>
              <a:t>print </a:t>
            </a:r>
            <a:r>
              <a:rPr lang="fr"/>
              <a:t>par exemple.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fonctions : déclaration - exemple</a:t>
            </a:r>
            <a:endParaRPr/>
          </a:p>
        </p:txBody>
      </p:sp>
      <p:sp>
        <p:nvSpPr>
          <p:cNvPr id="338" name="Google Shape;338;p47"/>
          <p:cNvSpPr txBox="1"/>
          <p:nvPr>
            <p:ph idx="1" type="body"/>
          </p:nvPr>
        </p:nvSpPr>
        <p:spPr>
          <a:xfrm>
            <a:off x="819150" y="1990725"/>
            <a:ext cx="7505700" cy="4887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Voici deux exemples de déclaration de fonction :</a:t>
            </a:r>
            <a:endParaRPr/>
          </a:p>
        </p:txBody>
      </p:sp>
      <p:sp>
        <p:nvSpPr>
          <p:cNvPr id="339" name="Google Shape;339;p47"/>
          <p:cNvSpPr txBox="1"/>
          <p:nvPr/>
        </p:nvSpPr>
        <p:spPr>
          <a:xfrm>
            <a:off x="1469600" y="2669950"/>
            <a:ext cx="19212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def </a:t>
            </a:r>
            <a:r>
              <a:rPr lang="fr" sz="1800"/>
              <a:t>somme(a,b):</a:t>
            </a:r>
            <a:endParaRPr sz="1800"/>
          </a:p>
          <a:p>
            <a:pPr indent="0" lvl="0" marL="0" rtl="0" algn="l">
              <a:spcBef>
                <a:spcPts val="0"/>
              </a:spcBef>
              <a:spcAft>
                <a:spcPts val="0"/>
              </a:spcAft>
              <a:buNone/>
            </a:pPr>
            <a:r>
              <a:rPr lang="fr" sz="1800"/>
              <a:t>    </a:t>
            </a:r>
            <a:r>
              <a:rPr lang="fr" sz="1800">
                <a:solidFill>
                  <a:srgbClr val="6AA84F"/>
                </a:solidFill>
              </a:rPr>
              <a:t>return </a:t>
            </a:r>
            <a:r>
              <a:rPr lang="fr" sz="1800"/>
              <a:t>a+b</a:t>
            </a:r>
            <a:endParaRPr sz="1800"/>
          </a:p>
        </p:txBody>
      </p:sp>
      <p:sp>
        <p:nvSpPr>
          <p:cNvPr id="340" name="Google Shape;340;p47"/>
          <p:cNvSpPr txBox="1"/>
          <p:nvPr/>
        </p:nvSpPr>
        <p:spPr>
          <a:xfrm>
            <a:off x="4890925" y="2571750"/>
            <a:ext cx="3069300" cy="21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6AA84F"/>
                </a:solidFill>
              </a:rPr>
              <a:t>def </a:t>
            </a:r>
            <a:r>
              <a:rPr lang="fr"/>
              <a:t>factorielle(a):</a:t>
            </a:r>
            <a:endParaRPr/>
          </a:p>
          <a:p>
            <a:pPr indent="0" lvl="0" marL="0" rtl="0" algn="l">
              <a:spcBef>
                <a:spcPts val="0"/>
              </a:spcBef>
              <a:spcAft>
                <a:spcPts val="0"/>
              </a:spcAft>
              <a:buNone/>
            </a:pPr>
            <a:r>
              <a:rPr lang="fr"/>
              <a:t>    </a:t>
            </a:r>
            <a:r>
              <a:rPr lang="fr">
                <a:solidFill>
                  <a:srgbClr val="6AA84F"/>
                </a:solidFill>
              </a:rPr>
              <a:t>if</a:t>
            </a:r>
            <a:r>
              <a:rPr lang="fr"/>
              <a:t>(a == </a:t>
            </a:r>
            <a:r>
              <a:rPr lang="fr">
                <a:solidFill>
                  <a:schemeClr val="dk2"/>
                </a:solidFill>
              </a:rPr>
              <a:t>0 </a:t>
            </a:r>
            <a:r>
              <a:rPr lang="fr">
                <a:solidFill>
                  <a:srgbClr val="6AA84F"/>
                </a:solidFill>
              </a:rPr>
              <a:t>or </a:t>
            </a:r>
            <a:r>
              <a:rPr lang="fr"/>
              <a:t>a == 1):</a:t>
            </a:r>
            <a:endParaRPr/>
          </a:p>
          <a:p>
            <a:pPr indent="0" lvl="0" marL="0" rtl="0" algn="l">
              <a:spcBef>
                <a:spcPts val="0"/>
              </a:spcBef>
              <a:spcAft>
                <a:spcPts val="0"/>
              </a:spcAft>
              <a:buNone/>
            </a:pPr>
            <a:r>
              <a:rPr lang="fr"/>
              <a:t>        </a:t>
            </a:r>
            <a:r>
              <a:rPr lang="fr">
                <a:solidFill>
                  <a:srgbClr val="6AA84F"/>
                </a:solidFill>
              </a:rPr>
              <a:t>return </a:t>
            </a:r>
            <a:r>
              <a:rPr lang="fr"/>
              <a:t>1</a:t>
            </a:r>
            <a:endParaRPr/>
          </a:p>
          <a:p>
            <a:pPr indent="0" lvl="0" marL="0" rtl="0" algn="l">
              <a:spcBef>
                <a:spcPts val="0"/>
              </a:spcBef>
              <a:spcAft>
                <a:spcPts val="0"/>
              </a:spcAft>
              <a:buNone/>
            </a:pPr>
            <a:r>
              <a:rPr lang="fr"/>
              <a:t>    i = 2</a:t>
            </a:r>
            <a:endParaRPr/>
          </a:p>
          <a:p>
            <a:pPr indent="0" lvl="0" marL="0" rtl="0" algn="l">
              <a:spcBef>
                <a:spcPts val="0"/>
              </a:spcBef>
              <a:spcAft>
                <a:spcPts val="0"/>
              </a:spcAft>
              <a:buNone/>
            </a:pPr>
            <a:r>
              <a:rPr lang="fr"/>
              <a:t>    fact = 2</a:t>
            </a:r>
            <a:endParaRPr/>
          </a:p>
          <a:p>
            <a:pPr indent="0" lvl="0" marL="0" rtl="0" algn="l">
              <a:spcBef>
                <a:spcPts val="0"/>
              </a:spcBef>
              <a:spcAft>
                <a:spcPts val="0"/>
              </a:spcAft>
              <a:buNone/>
            </a:pPr>
            <a:r>
              <a:rPr lang="fr"/>
              <a:t>    </a:t>
            </a:r>
            <a:r>
              <a:rPr lang="fr">
                <a:solidFill>
                  <a:srgbClr val="6AA84F"/>
                </a:solidFill>
              </a:rPr>
              <a:t>while</a:t>
            </a:r>
            <a:r>
              <a:rPr lang="fr"/>
              <a:t>(i &lt; a):</a:t>
            </a:r>
            <a:endParaRPr/>
          </a:p>
          <a:p>
            <a:pPr indent="0" lvl="0" marL="0" rtl="0" algn="l">
              <a:spcBef>
                <a:spcPts val="0"/>
              </a:spcBef>
              <a:spcAft>
                <a:spcPts val="0"/>
              </a:spcAft>
              <a:buNone/>
            </a:pPr>
            <a:r>
              <a:rPr lang="fr"/>
              <a:t>        i = i + 1</a:t>
            </a:r>
            <a:endParaRPr/>
          </a:p>
          <a:p>
            <a:pPr indent="0" lvl="0" marL="0" rtl="0" algn="l">
              <a:spcBef>
                <a:spcPts val="0"/>
              </a:spcBef>
              <a:spcAft>
                <a:spcPts val="0"/>
              </a:spcAft>
              <a:buNone/>
            </a:pPr>
            <a:r>
              <a:rPr lang="fr"/>
              <a:t>        fact = i*fact</a:t>
            </a:r>
            <a:endParaRPr/>
          </a:p>
          <a:p>
            <a:pPr indent="0" lvl="0" marL="0" rtl="0" algn="l">
              <a:spcBef>
                <a:spcPts val="0"/>
              </a:spcBef>
              <a:spcAft>
                <a:spcPts val="0"/>
              </a:spcAft>
              <a:buNone/>
            </a:pPr>
            <a:r>
              <a:rPr lang="fr"/>
              <a:t>    </a:t>
            </a:r>
            <a:r>
              <a:rPr lang="fr">
                <a:solidFill>
                  <a:srgbClr val="6AA84F"/>
                </a:solidFill>
              </a:rPr>
              <a:t>return </a:t>
            </a:r>
            <a:r>
              <a:rPr lang="fr"/>
              <a:t>fact</a:t>
            </a:r>
            <a:endParaRPr/>
          </a:p>
          <a:p>
            <a:pPr indent="0" lvl="0" marL="0" rtl="0" algn="l">
              <a:spcBef>
                <a:spcPts val="0"/>
              </a:spcBef>
              <a:spcAft>
                <a:spcPts val="0"/>
              </a:spcAft>
              <a:buNone/>
            </a:pPr>
            <a:r>
              <a:t/>
            </a:r>
            <a:endParaRPr>
              <a:latin typeface="Calibri"/>
              <a:ea typeface="Calibri"/>
              <a:cs typeface="Calibri"/>
              <a:sym typeface="Calibri"/>
            </a:endParaRPr>
          </a:p>
        </p:txBody>
      </p:sp>
      <p:sp>
        <p:nvSpPr>
          <p:cNvPr id="341" name="Google Shape;341;p47"/>
          <p:cNvSpPr txBox="1"/>
          <p:nvPr/>
        </p:nvSpPr>
        <p:spPr>
          <a:xfrm>
            <a:off x="1469600" y="3595475"/>
            <a:ext cx="2089500" cy="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6AA84F"/>
                </a:solidFill>
              </a:rPr>
              <a:t>def </a:t>
            </a:r>
            <a:r>
              <a:rPr lang="fr" sz="1800"/>
              <a:t>bonjour():</a:t>
            </a:r>
            <a:endParaRPr sz="1800"/>
          </a:p>
          <a:p>
            <a:pPr indent="0" lvl="0" marL="0" rtl="0" algn="l">
              <a:spcBef>
                <a:spcPts val="0"/>
              </a:spcBef>
              <a:spcAft>
                <a:spcPts val="0"/>
              </a:spcAft>
              <a:buNone/>
            </a:pPr>
            <a:r>
              <a:rPr lang="fr" sz="1800"/>
              <a:t>    </a:t>
            </a:r>
            <a:r>
              <a:rPr lang="fr" sz="1800">
                <a:solidFill>
                  <a:srgbClr val="FF0000"/>
                </a:solidFill>
              </a:rPr>
              <a:t>print</a:t>
            </a:r>
            <a:r>
              <a:rPr lang="fr" sz="1800"/>
              <a:t>("Bonjour!")</a:t>
            </a:r>
            <a:endParaRPr sz="1800"/>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Portée des variable</a:t>
            </a:r>
            <a:endParaRPr/>
          </a:p>
        </p:txBody>
      </p:sp>
      <p:sp>
        <p:nvSpPr>
          <p:cNvPr id="347" name="Google Shape;347;p48"/>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La portée d’une variable désigne l’ensemble des endroits où elle existe.</a:t>
            </a:r>
            <a:endParaRPr/>
          </a:p>
          <a:p>
            <a:pPr indent="0" lvl="0" marL="0" rtl="0" algn="l">
              <a:spcBef>
                <a:spcPts val="1600"/>
              </a:spcBef>
              <a:spcAft>
                <a:spcPts val="1600"/>
              </a:spcAft>
              <a:buNone/>
            </a:pPr>
            <a:r>
              <a:rPr lang="fr"/>
              <a:t>En effet une variable a dans une fonction x n’existe pas dans une fonction y, même si elle a le même nom.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Portée des variables - Exemple</a:t>
            </a:r>
            <a:endParaRPr/>
          </a:p>
        </p:txBody>
      </p:sp>
      <p:sp>
        <p:nvSpPr>
          <p:cNvPr id="353" name="Google Shape;353;p49"/>
          <p:cNvSpPr txBox="1"/>
          <p:nvPr/>
        </p:nvSpPr>
        <p:spPr>
          <a:xfrm>
            <a:off x="1262800" y="1965100"/>
            <a:ext cx="1947000" cy="23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50">
                <a:solidFill>
                  <a:srgbClr val="6AA84F"/>
                </a:solidFill>
              </a:rPr>
              <a:t>def </a:t>
            </a:r>
            <a:r>
              <a:rPr lang="fr" sz="1350"/>
              <a:t>fonctionX(a):</a:t>
            </a:r>
            <a:endParaRPr sz="1350"/>
          </a:p>
          <a:p>
            <a:pPr indent="0" lvl="0" marL="0" rtl="0" algn="l">
              <a:spcBef>
                <a:spcPts val="0"/>
              </a:spcBef>
              <a:spcAft>
                <a:spcPts val="0"/>
              </a:spcAft>
              <a:buNone/>
            </a:pPr>
            <a:r>
              <a:rPr lang="fr" sz="1350"/>
              <a:t>    </a:t>
            </a:r>
            <a:r>
              <a:rPr lang="fr" sz="1350">
                <a:solidFill>
                  <a:srgbClr val="FF0000"/>
                </a:solidFill>
              </a:rPr>
              <a:t>print</a:t>
            </a:r>
            <a:r>
              <a:rPr lang="fr" sz="1350"/>
              <a:t>(a)</a:t>
            </a:r>
            <a:endParaRPr sz="1350"/>
          </a:p>
          <a:p>
            <a:pPr indent="0" lvl="0" marL="0" rtl="0" algn="l">
              <a:spcBef>
                <a:spcPts val="0"/>
              </a:spcBef>
              <a:spcAft>
                <a:spcPts val="0"/>
              </a:spcAft>
              <a:buNone/>
            </a:pPr>
            <a:r>
              <a:rPr lang="fr" sz="1350">
                <a:solidFill>
                  <a:srgbClr val="6AA84F"/>
                </a:solidFill>
              </a:rPr>
              <a:t>def </a:t>
            </a:r>
            <a:r>
              <a:rPr lang="fr" sz="1350"/>
              <a:t>fonctionY(a):</a:t>
            </a:r>
            <a:endParaRPr sz="1350"/>
          </a:p>
          <a:p>
            <a:pPr indent="0" lvl="0" marL="0" rtl="0" algn="l">
              <a:spcBef>
                <a:spcPts val="0"/>
              </a:spcBef>
              <a:spcAft>
                <a:spcPts val="0"/>
              </a:spcAft>
              <a:buNone/>
            </a:pPr>
            <a:r>
              <a:rPr lang="fr" sz="1350"/>
              <a:t>    </a:t>
            </a:r>
            <a:r>
              <a:rPr lang="fr" sz="1350">
                <a:solidFill>
                  <a:srgbClr val="FF0000"/>
                </a:solidFill>
              </a:rPr>
              <a:t>print</a:t>
            </a:r>
            <a:r>
              <a:rPr lang="fr" sz="1350"/>
              <a:t>(a)</a:t>
            </a:r>
            <a:endParaRPr sz="1350"/>
          </a:p>
          <a:p>
            <a:pPr indent="0" lvl="0" marL="0" rtl="0" algn="l">
              <a:spcBef>
                <a:spcPts val="0"/>
              </a:spcBef>
              <a:spcAft>
                <a:spcPts val="0"/>
              </a:spcAft>
              <a:buNone/>
            </a:pPr>
            <a:r>
              <a:rPr lang="fr" sz="1350"/>
              <a:t>a = 10</a:t>
            </a:r>
            <a:endParaRPr sz="1350"/>
          </a:p>
          <a:p>
            <a:pPr indent="0" lvl="0" marL="0" rtl="0" algn="l">
              <a:spcBef>
                <a:spcPts val="0"/>
              </a:spcBef>
              <a:spcAft>
                <a:spcPts val="0"/>
              </a:spcAft>
              <a:buNone/>
            </a:pPr>
            <a:r>
              <a:rPr lang="fr" sz="1350"/>
              <a:t>b = 15</a:t>
            </a:r>
            <a:endParaRPr sz="1350"/>
          </a:p>
          <a:p>
            <a:pPr indent="0" lvl="0" marL="0" rtl="0" algn="l">
              <a:spcBef>
                <a:spcPts val="0"/>
              </a:spcBef>
              <a:spcAft>
                <a:spcPts val="0"/>
              </a:spcAft>
              <a:buNone/>
            </a:pPr>
            <a:r>
              <a:rPr lang="fr" sz="1350"/>
              <a:t>fonctionX(a)</a:t>
            </a:r>
            <a:endParaRPr sz="1350"/>
          </a:p>
          <a:p>
            <a:pPr indent="0" lvl="0" marL="0" rtl="0" algn="l">
              <a:spcBef>
                <a:spcPts val="0"/>
              </a:spcBef>
              <a:spcAft>
                <a:spcPts val="0"/>
              </a:spcAft>
              <a:buNone/>
            </a:pPr>
            <a:r>
              <a:rPr lang="fr" sz="1350"/>
              <a:t>a = 11</a:t>
            </a:r>
            <a:endParaRPr sz="1350"/>
          </a:p>
          <a:p>
            <a:pPr indent="0" lvl="0" marL="0" rtl="0" algn="l">
              <a:spcBef>
                <a:spcPts val="0"/>
              </a:spcBef>
              <a:spcAft>
                <a:spcPts val="0"/>
              </a:spcAft>
              <a:buNone/>
            </a:pPr>
            <a:r>
              <a:rPr lang="fr" sz="1350"/>
              <a:t>fonctionY(b)</a:t>
            </a:r>
            <a:endParaRPr sz="1350"/>
          </a:p>
          <a:p>
            <a:pPr indent="0" lvl="0" marL="0" rtl="0" algn="l">
              <a:spcBef>
                <a:spcPts val="0"/>
              </a:spcBef>
              <a:spcAft>
                <a:spcPts val="0"/>
              </a:spcAft>
              <a:buNone/>
            </a:pPr>
            <a:r>
              <a:t/>
            </a:r>
            <a:endParaRPr>
              <a:latin typeface="Calibri"/>
              <a:ea typeface="Calibri"/>
              <a:cs typeface="Calibri"/>
              <a:sym typeface="Calibri"/>
            </a:endParaRPr>
          </a:p>
        </p:txBody>
      </p:sp>
      <p:sp>
        <p:nvSpPr>
          <p:cNvPr id="354" name="Google Shape;354;p49"/>
          <p:cNvSpPr txBox="1"/>
          <p:nvPr/>
        </p:nvSpPr>
        <p:spPr>
          <a:xfrm>
            <a:off x="4718075" y="1965100"/>
            <a:ext cx="1789500" cy="17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50">
                <a:solidFill>
                  <a:srgbClr val="6AA84F"/>
                </a:solidFill>
              </a:rPr>
              <a:t>def </a:t>
            </a:r>
            <a:r>
              <a:rPr lang="fr" sz="1350"/>
              <a:t>maFonction():</a:t>
            </a:r>
            <a:endParaRPr sz="1350"/>
          </a:p>
          <a:p>
            <a:pPr indent="0" lvl="0" marL="0" rtl="0" algn="l">
              <a:spcBef>
                <a:spcPts val="0"/>
              </a:spcBef>
              <a:spcAft>
                <a:spcPts val="0"/>
              </a:spcAft>
              <a:buNone/>
            </a:pPr>
            <a:r>
              <a:rPr lang="fr" sz="1350"/>
              <a:t>    a = 10</a:t>
            </a:r>
            <a:endParaRPr sz="1350"/>
          </a:p>
          <a:p>
            <a:pPr indent="0" lvl="0" marL="0" rtl="0" algn="l">
              <a:spcBef>
                <a:spcPts val="0"/>
              </a:spcBef>
              <a:spcAft>
                <a:spcPts val="0"/>
              </a:spcAft>
              <a:buNone/>
            </a:pPr>
            <a:r>
              <a:rPr lang="fr" sz="1350"/>
              <a:t>a = 6</a:t>
            </a:r>
            <a:endParaRPr sz="1350"/>
          </a:p>
          <a:p>
            <a:pPr indent="0" lvl="0" marL="0" rtl="0" algn="l">
              <a:spcBef>
                <a:spcPts val="0"/>
              </a:spcBef>
              <a:spcAft>
                <a:spcPts val="0"/>
              </a:spcAft>
              <a:buNone/>
            </a:pPr>
            <a:r>
              <a:rPr lang="fr" sz="1350"/>
              <a:t>maFonction()</a:t>
            </a:r>
            <a:endParaRPr sz="1350"/>
          </a:p>
          <a:p>
            <a:pPr indent="0" lvl="0" marL="0" rtl="0" algn="l">
              <a:spcBef>
                <a:spcPts val="0"/>
              </a:spcBef>
              <a:spcAft>
                <a:spcPts val="0"/>
              </a:spcAft>
              <a:buNone/>
            </a:pPr>
            <a:r>
              <a:rPr lang="fr" sz="1350">
                <a:solidFill>
                  <a:srgbClr val="FF0000"/>
                </a:solidFill>
              </a:rPr>
              <a:t>print</a:t>
            </a:r>
            <a:r>
              <a:rPr lang="fr" sz="1350"/>
              <a:t>(a)</a:t>
            </a:r>
            <a:endParaRPr sz="135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 langage de programmations, mais pour quoi faire?</a:t>
            </a:r>
            <a:endParaRPr/>
          </a:p>
        </p:txBody>
      </p:sp>
      <p:sp>
        <p:nvSpPr>
          <p:cNvPr id="145" name="Google Shape;145;p16"/>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Les langages de programmation sont les outils de base de l’informaticien.</a:t>
            </a:r>
            <a:endParaRPr/>
          </a:p>
          <a:p>
            <a:pPr indent="0" lvl="0" marL="0" rtl="0" algn="l">
              <a:spcBef>
                <a:spcPts val="1600"/>
              </a:spcBef>
              <a:spcAft>
                <a:spcPts val="0"/>
              </a:spcAft>
              <a:buNone/>
            </a:pPr>
            <a:r>
              <a:rPr lang="fr"/>
              <a:t>Ils permettent d’utiliser les machines dont nous disposons afin d’y implanter des </a:t>
            </a:r>
            <a:r>
              <a:rPr lang="fr"/>
              <a:t>algorithmes.</a:t>
            </a:r>
            <a:endParaRPr/>
          </a:p>
          <a:p>
            <a:pPr indent="0" lvl="0" marL="0" rtl="0" algn="l">
              <a:spcBef>
                <a:spcPts val="1600"/>
              </a:spcBef>
              <a:spcAft>
                <a:spcPts val="1600"/>
              </a:spcAft>
              <a:buNone/>
            </a:pPr>
            <a:r>
              <a:rPr lang="fr"/>
              <a:t>Il en existe beaucoup, plus ou moins adaptés à certaines situations, mais ils possèdent quasiment tous un noyau commun.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outils que nous allons utiliser</a:t>
            </a:r>
            <a:endParaRPr/>
          </a:p>
        </p:txBody>
      </p:sp>
      <p:sp>
        <p:nvSpPr>
          <p:cNvPr id="151" name="Google Shape;151;p17"/>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1600"/>
              </a:spcAft>
              <a:buNone/>
            </a:pPr>
            <a:r>
              <a:rPr lang="fr"/>
              <a:t>Nous allons utiliser l’interpréteur Python standard, appeler IDLE, avec son éditeur de texte, disponible ici: </a:t>
            </a:r>
            <a:r>
              <a:rPr lang="fr" u="sng">
                <a:solidFill>
                  <a:schemeClr val="hlink"/>
                </a:solidFill>
                <a:hlinkClick r:id="rId3"/>
              </a:rPr>
              <a:t>https://www.python.org/downloads/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La programmation en 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constantes</a:t>
            </a:r>
            <a:endParaRPr/>
          </a:p>
        </p:txBody>
      </p:sp>
      <p:sp>
        <p:nvSpPr>
          <p:cNvPr id="162" name="Google Shape;162;p19"/>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Une constante est un élément dont la valeur ne change pas dans le temps.</a:t>
            </a:r>
            <a:endParaRPr/>
          </a:p>
          <a:p>
            <a:pPr indent="0" lvl="0" marL="0" rtl="0" algn="l">
              <a:spcBef>
                <a:spcPts val="1600"/>
              </a:spcBef>
              <a:spcAft>
                <a:spcPts val="0"/>
              </a:spcAft>
              <a:buNone/>
            </a:pPr>
            <a:r>
              <a:rPr lang="fr"/>
              <a:t>Eg:</a:t>
            </a:r>
            <a:endParaRPr/>
          </a:p>
          <a:p>
            <a:pPr indent="-342900" lvl="0" marL="457200" rtl="0" algn="l">
              <a:spcBef>
                <a:spcPts val="1600"/>
              </a:spcBef>
              <a:spcAft>
                <a:spcPts val="0"/>
              </a:spcAft>
              <a:buSzPts val="1800"/>
              <a:buChar char="-"/>
            </a:pPr>
            <a:r>
              <a:rPr lang="fr"/>
              <a:t>5</a:t>
            </a:r>
            <a:endParaRPr/>
          </a:p>
          <a:p>
            <a:pPr indent="-342900" lvl="0" marL="457200" rtl="0" algn="l">
              <a:spcBef>
                <a:spcPts val="0"/>
              </a:spcBef>
              <a:spcAft>
                <a:spcPts val="0"/>
              </a:spcAft>
              <a:buSzPts val="1800"/>
              <a:buChar char="-"/>
            </a:pPr>
            <a:r>
              <a:rPr lang="fr"/>
              <a:t>“foo”</a:t>
            </a:r>
            <a:endParaRPr/>
          </a:p>
          <a:p>
            <a:pPr indent="-342900" lvl="0" marL="457200" rtl="0" algn="l">
              <a:spcBef>
                <a:spcPts val="0"/>
              </a:spcBef>
              <a:spcAft>
                <a:spcPts val="0"/>
              </a:spcAft>
              <a:buSzPts val="1800"/>
              <a:buChar char="-"/>
            </a:pPr>
            <a:r>
              <a:rPr lang="fr"/>
              <a:t>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Types</a:t>
            </a:r>
            <a:endParaRPr/>
          </a:p>
        </p:txBody>
      </p:sp>
      <p:sp>
        <p:nvSpPr>
          <p:cNvPr id="168" name="Google Shape;168;p20"/>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lnSpc>
                <a:spcPct val="115000"/>
              </a:lnSpc>
              <a:spcBef>
                <a:spcPts val="0"/>
              </a:spcBef>
              <a:spcAft>
                <a:spcPts val="0"/>
              </a:spcAft>
              <a:buNone/>
            </a:pPr>
            <a:r>
              <a:rPr lang="fr"/>
              <a:t>Un type désigne la nature de l’élément que l’on manipule, en voici une liste non-exhaustive:</a:t>
            </a:r>
            <a:endParaRPr/>
          </a:p>
          <a:p>
            <a:pPr indent="-342900" lvl="0" marL="457200" rtl="0" algn="l">
              <a:spcBef>
                <a:spcPts val="1600"/>
              </a:spcBef>
              <a:spcAft>
                <a:spcPts val="0"/>
              </a:spcAft>
              <a:buSzPts val="1800"/>
              <a:buChar char="-"/>
            </a:pPr>
            <a:r>
              <a:rPr lang="fr"/>
              <a:t>les entiers : 0,1,2…;</a:t>
            </a:r>
            <a:endParaRPr/>
          </a:p>
          <a:p>
            <a:pPr indent="-342900" lvl="0" marL="457200" rtl="0" algn="l">
              <a:spcBef>
                <a:spcPts val="0"/>
              </a:spcBef>
              <a:spcAft>
                <a:spcPts val="0"/>
              </a:spcAft>
              <a:buSzPts val="1800"/>
              <a:buChar char="-"/>
            </a:pPr>
            <a:r>
              <a:rPr lang="fr"/>
              <a:t>les flottants : 0.5, 5.2…;</a:t>
            </a:r>
            <a:endParaRPr/>
          </a:p>
          <a:p>
            <a:pPr indent="-342900" lvl="0" marL="457200" rtl="0" algn="l">
              <a:spcBef>
                <a:spcPts val="0"/>
              </a:spcBef>
              <a:spcAft>
                <a:spcPts val="0"/>
              </a:spcAft>
              <a:buSzPts val="1800"/>
              <a:buChar char="-"/>
            </a:pPr>
            <a:r>
              <a:rPr lang="fr"/>
              <a:t>les booléens : True (Vrai), False (Faux);</a:t>
            </a:r>
            <a:endParaRPr/>
          </a:p>
          <a:p>
            <a:pPr indent="-342900" lvl="0" marL="457200" rtl="0" algn="l">
              <a:spcBef>
                <a:spcPts val="0"/>
              </a:spcBef>
              <a:spcAft>
                <a:spcPts val="0"/>
              </a:spcAft>
              <a:buSzPts val="1800"/>
              <a:buChar char="-"/>
            </a:pPr>
            <a:r>
              <a:rPr lang="fr"/>
              <a:t>les chaînes de caractères : “abc”, “foo”...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Types</a:t>
            </a:r>
            <a:endParaRPr/>
          </a:p>
        </p:txBody>
      </p:sp>
      <p:sp>
        <p:nvSpPr>
          <p:cNvPr id="174" name="Google Shape;174;p21"/>
          <p:cNvSpPr txBox="1"/>
          <p:nvPr>
            <p:ph idx="1" type="body"/>
          </p:nvPr>
        </p:nvSpPr>
        <p:spPr>
          <a:xfrm>
            <a:off x="819150" y="1990725"/>
            <a:ext cx="7505700" cy="2448000"/>
          </a:xfrm>
          <a:prstGeom prst="rect">
            <a:avLst/>
          </a:prstGeom>
        </p:spPr>
        <p:txBody>
          <a:bodyPr anchorCtr="0" anchor="t" bIns="91425" lIns="91425" spcFirstLastPara="1" rIns="91425" wrap="square" tIns="90000">
            <a:noAutofit/>
          </a:bodyPr>
          <a:lstStyle/>
          <a:p>
            <a:pPr indent="0" lvl="0" marL="0" rtl="0" algn="l">
              <a:spcBef>
                <a:spcPts val="0"/>
              </a:spcBef>
              <a:spcAft>
                <a:spcPts val="0"/>
              </a:spcAft>
              <a:buNone/>
            </a:pPr>
            <a:r>
              <a:rPr lang="fr"/>
              <a:t>En Python, les types sont implicites.</a:t>
            </a:r>
            <a:endParaRPr/>
          </a:p>
          <a:p>
            <a:pPr indent="0" lvl="0" marL="0" rtl="0" algn="l">
              <a:spcBef>
                <a:spcPts val="1600"/>
              </a:spcBef>
              <a:spcAft>
                <a:spcPts val="1600"/>
              </a:spcAft>
              <a:buNone/>
            </a:pPr>
            <a:r>
              <a:rPr lang="fr"/>
              <a:t>Cela signifie que Python gère les types automatiquement, sans qu’on lui indique.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