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6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7FDB1-7E68-4B11-BBC0-C9DACD645C74}" type="datetimeFigureOut">
              <a:rPr lang="fr-FR" smtClean="0"/>
              <a:t>19/12/2018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DA53A4-F09A-4432-AFA6-DB78A62B96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5690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tx1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6CBB8-6D44-435F-B0E4-420C00215321}" type="datetime1">
              <a:rPr lang="en-US" smtClean="0"/>
              <a:t>12/19/2018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E750F826-E12A-445A-9462-050C0AEBA08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05047" y="0"/>
            <a:ext cx="1786953" cy="8426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0E5D7-861C-4E52-B25E-1DBBE2150CB6}" type="datetime1">
              <a:rPr lang="en-US" smtClean="0"/>
              <a:t>12/19/2018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E1D75-8DA9-49AA-9E65-F1550BC5A771}" type="datetime1">
              <a:rPr lang="en-US" smtClean="0"/>
              <a:t>12/19/2018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1C778-4860-438D-978C-6D86C4FE9AC5}" type="datetime1">
              <a:rPr lang="en-US" smtClean="0"/>
              <a:t>12/19/2018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427F7-D2A5-499F-8445-AAE6CB9481CB}" type="datetime1">
              <a:rPr lang="en-US" smtClean="0"/>
              <a:t>12/19/2018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D5FC0-9119-459F-8BDE-35B13367DE8D}" type="datetime1">
              <a:rPr lang="en-US" smtClean="0"/>
              <a:t>12/19/2018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78CC5-BC06-47D7-8761-AF9D9ABC7774}" type="datetime1">
              <a:rPr lang="en-US" smtClean="0"/>
              <a:t>12/19/2018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FB57B-1B1C-49A6-B5F3-AEBE3CCDD115}" type="datetime1">
              <a:rPr lang="en-US" smtClean="0"/>
              <a:t>12/19/2018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8D35D-CBE6-4000-8585-BAF64C8ABD2D}" type="datetime1">
              <a:rPr lang="en-US" smtClean="0"/>
              <a:t>12/19/2018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65F27-5DF5-4E52-B7D3-29B2A7608C94}" type="datetime1">
              <a:rPr lang="en-US" smtClean="0"/>
              <a:t>12/19/2018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965E0-12DC-4A71-92A4-519B78D050F5}" type="datetime1">
              <a:rPr lang="en-US" smtClean="0"/>
              <a:t>12/19/2018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3DDDC-E6C4-4A23-BF30-8941C5610B59}" type="datetime1">
              <a:rPr lang="en-US" smtClean="0"/>
              <a:t>12/19/2018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55A43-4FA7-402D-996C-71EF641571F6}" type="datetime1">
              <a:rPr lang="en-US" smtClean="0"/>
              <a:t>12/19/2018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2DE12-AECD-41CF-AA95-31F90B3C0C11}" type="datetime1">
              <a:rPr lang="en-US" smtClean="0"/>
              <a:t>12/19/2018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E7EB1-4DDE-4904-B6C4-9FE8528C94A7}" type="datetime1">
              <a:rPr lang="en-US" smtClean="0"/>
              <a:t>12/19/2018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A6227-AF55-4F43-8015-ED28A17E484A}" type="datetime1">
              <a:rPr lang="en-US" smtClean="0"/>
              <a:t>12/19/2018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FEF05-E1B8-433C-A46C-BB551BB2BE46}" type="datetime1">
              <a:rPr lang="en-US" smtClean="0"/>
              <a:t>12/19/2018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8C8E66EF-20A1-46FD-B2ED-F751535D456F}"/>
              </a:ext>
            </a:extLst>
          </p:cNvPr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10405047" y="0"/>
            <a:ext cx="1786953" cy="84262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5A57E3-FA22-426A-AD48-B42FC672AF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VERSO et la génération de diagrammes UML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D973E9E-5EED-47CF-B988-FB6521A7D6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fr-FR" dirty="0"/>
              <a:t>Dorian Vandamme, 20 décembre 2018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D3444A7-237C-4641-ACAD-C00CE40A0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chemeClr val="tx1"/>
                </a:solidFill>
              </a:rPr>
              <a:pPr/>
              <a:t>1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F2418AC1-60E2-4064-BD4E-690447BFC9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5047" y="0"/>
            <a:ext cx="1786953" cy="842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8719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C0011E-7FCF-4703-A0A1-40E264F7C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Évaluation qualitative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C45C1B7-F88E-41D4-BAE7-F9845C12E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Questions de recherche:</a:t>
            </a:r>
          </a:p>
          <a:p>
            <a:pPr lvl="1"/>
            <a:r>
              <a:rPr lang="fr-FR" dirty="0"/>
              <a:t>VERSO permet-il d’identifier facilement les fonctionnalité et ses classes associées?</a:t>
            </a:r>
          </a:p>
          <a:p>
            <a:pPr lvl="1"/>
            <a:r>
              <a:rPr lang="fr-FR" dirty="0"/>
              <a:t>Les diagrammes générés sont-ils compréhensibles et contiennent-ils toutes les informations utiles?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6EAE92E-362B-4C11-AE5A-3BAC13630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229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D3B49F-1792-4313-A7E9-8FC3AD844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Évaluation qualitative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6A4FB5-B8C3-40FC-8274-A9E8A5AE90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Design de l’expérience:</a:t>
            </a:r>
          </a:p>
          <a:p>
            <a:pPr lvl="1"/>
            <a:r>
              <a:rPr lang="fr-FR" dirty="0"/>
              <a:t>Les sujets fournissent du code qu’ils connaissent</a:t>
            </a:r>
          </a:p>
          <a:p>
            <a:pPr lvl="1"/>
            <a:r>
              <a:rPr lang="fr-FR" dirty="0"/>
              <a:t>Dans VERSO ils utilisent les filtres pour isoler une fonctionnalité</a:t>
            </a:r>
          </a:p>
          <a:p>
            <a:pPr lvl="1"/>
            <a:r>
              <a:rPr lang="fr-FR" dirty="0"/>
              <a:t>Ils génèrent ensuite le diagramme correspondant au filtre depuis VERSO</a:t>
            </a:r>
          </a:p>
          <a:p>
            <a:pPr lvl="1"/>
            <a:r>
              <a:rPr lang="fr-FR" dirty="0"/>
              <a:t>On génère ensuite un autre diagramme, avec les même classes que celles filtrées, avec un logiciel tiers</a:t>
            </a:r>
          </a:p>
          <a:p>
            <a:pPr lvl="1"/>
            <a:r>
              <a:rPr lang="fr-FR" dirty="0"/>
              <a:t>On demande enfin au sujet de répondre à un questionnaire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C5116E3-BA5D-4F29-B599-ABCCE4CF1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3229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C3BAF4-B260-416C-8037-1398CF604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71728"/>
          </a:xfrm>
        </p:spPr>
        <p:txBody>
          <a:bodyPr/>
          <a:lstStyle/>
          <a:p>
            <a:r>
              <a:rPr lang="fr-FR" dirty="0"/>
              <a:t>Évaluation qualitative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D0B8A4C-71F1-443B-93D0-917C16216E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63625"/>
            <a:ext cx="8596668" cy="4477737"/>
          </a:xfrm>
        </p:spPr>
        <p:txBody>
          <a:bodyPr>
            <a:noAutofit/>
          </a:bodyPr>
          <a:lstStyle/>
          <a:p>
            <a:r>
              <a:rPr lang="fr-FR" sz="1400" dirty="0"/>
              <a:t>Sur une échelle de 1 (très mauvais) à 5 (très bon) évaluer:</a:t>
            </a:r>
          </a:p>
          <a:p>
            <a:pPr lvl="1"/>
            <a:r>
              <a:rPr lang="fr-FR" sz="1400" dirty="0"/>
              <a:t>La navigation dans la représentation 3d de VERSO.</a:t>
            </a:r>
          </a:p>
          <a:p>
            <a:pPr lvl="1"/>
            <a:r>
              <a:rPr lang="fr-FR" sz="1400" dirty="0"/>
              <a:t>Les mécanismes de sélection et de filtrage.</a:t>
            </a:r>
          </a:p>
          <a:p>
            <a:pPr lvl="1"/>
            <a:r>
              <a:rPr lang="fr-FR" sz="1400" dirty="0"/>
              <a:t>La composition de filtres.</a:t>
            </a:r>
          </a:p>
          <a:p>
            <a:pPr lvl="1"/>
            <a:r>
              <a:rPr lang="fr-FR" sz="1400" dirty="0"/>
              <a:t>Le </a:t>
            </a:r>
            <a:r>
              <a:rPr lang="fr-FR" sz="1400" dirty="0" err="1"/>
              <a:t>layout</a:t>
            </a:r>
            <a:r>
              <a:rPr lang="fr-FR" sz="1400" dirty="0"/>
              <a:t> des diagrammes de VERSO par rapport au diagramme de référence.</a:t>
            </a:r>
          </a:p>
          <a:p>
            <a:pPr lvl="1"/>
            <a:r>
              <a:rPr lang="fr-FR" sz="1400" dirty="0"/>
              <a:t>La lisibilité des flèches, symboles et autres éléments des classes dans le diagramme de VERSO par rapport au diagramme de référence.</a:t>
            </a:r>
          </a:p>
          <a:p>
            <a:pPr lvl="1"/>
            <a:r>
              <a:rPr lang="fr-FR" sz="1400" dirty="0"/>
              <a:t>La compréhension générale du diagramme de VERSO.</a:t>
            </a:r>
          </a:p>
          <a:p>
            <a:r>
              <a:rPr lang="fr-FR" sz="1400" dirty="0"/>
              <a:t>Y a t-il des fautes sur les diagrammes générés par VERSO? </a:t>
            </a:r>
          </a:p>
          <a:p>
            <a:r>
              <a:rPr lang="fr-FR" sz="1400" dirty="0"/>
              <a:t>La visualisation en 3D des classes et de leurs relations aide-t-elle la navigation et l’exploration des différentes fonctionnalités du logiciel observé?</a:t>
            </a:r>
          </a:p>
          <a:p>
            <a:r>
              <a:rPr lang="fr-FR" sz="1400" dirty="0"/>
              <a:t>Manque t-il des relations ou des éléments sur les diagrammes générés? Si oui lesquels?</a:t>
            </a:r>
          </a:p>
          <a:p>
            <a:r>
              <a:rPr lang="fr-FR" sz="1400" dirty="0"/>
              <a:t>Y a t-il des éléments ou des relations superflues sur les diagrammes générés? Si oui lesquels?</a:t>
            </a:r>
          </a:p>
          <a:p>
            <a:r>
              <a:rPr lang="fr-FR" sz="1400" dirty="0"/>
              <a:t>Y a-t-il des fonctionnalités qui ont besoins d’être revues, ou ajoutées?</a:t>
            </a:r>
          </a:p>
          <a:p>
            <a:pPr marL="0" indent="0">
              <a:buNone/>
            </a:pPr>
            <a:endParaRPr lang="fr-FR" sz="14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3412399-F696-40D4-AF50-0F977F3C3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338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AA4201-DBA3-4C1F-B895-D91B97423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Évaluation qualitative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E15E166-54F1-4889-9669-4E10254B0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Choix des sujets: par convenance, des étudiants ayant développer du code java.</a:t>
            </a:r>
          </a:p>
          <a:p>
            <a:r>
              <a:rPr lang="fr-FR" dirty="0"/>
              <a:t>Exécution: Pour l’instant une seule exécution de l’expérience a été faite, auprès d’Édouard.</a:t>
            </a:r>
          </a:p>
          <a:p>
            <a:r>
              <a:rPr lang="fr-FR" dirty="0"/>
              <a:t>Limites: Étant impliqué et connaissant VERSO, les résultats d’Édouard sont biaisés.</a:t>
            </a:r>
          </a:p>
          <a:p>
            <a:r>
              <a:rPr lang="fr-FR" dirty="0"/>
              <a:t>Exécutions futures: auprès d’étudiants non impliqués dans VERSO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627045E-65D3-487E-BF88-1B73FA0D5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1663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59646E-248A-4728-B082-3DC3C10D9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9417"/>
          </a:xfrm>
        </p:spPr>
        <p:txBody>
          <a:bodyPr/>
          <a:lstStyle/>
          <a:p>
            <a:r>
              <a:rPr lang="fr-FR" dirty="0"/>
              <a:t>Évaluation qualitative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131DFB3-7F6D-436D-99F8-6CF6BF484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44910"/>
            <a:ext cx="8596668" cy="429645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1800" dirty="0"/>
              <a:t>Résultats:</a:t>
            </a:r>
          </a:p>
          <a:p>
            <a:r>
              <a:rPr lang="fr-FR" sz="1800" dirty="0"/>
              <a:t>Sur une échelle de 1 (très mauvais) à 5 (très bon) évaluer:</a:t>
            </a:r>
          </a:p>
          <a:p>
            <a:pPr lvl="1"/>
            <a:r>
              <a:rPr lang="fr-FR" dirty="0"/>
              <a:t>La navigation dans la représentation 3d de VERSO : </a:t>
            </a:r>
            <a:r>
              <a:rPr lang="fr-FR" i="1" dirty="0">
                <a:solidFill>
                  <a:srgbClr val="FF0000"/>
                </a:solidFill>
              </a:rPr>
              <a:t>2</a:t>
            </a:r>
          </a:p>
          <a:p>
            <a:pPr lvl="1"/>
            <a:r>
              <a:rPr lang="fr-FR" dirty="0"/>
              <a:t>Les mécanismes de sélection et de filtrage : </a:t>
            </a:r>
            <a:r>
              <a:rPr lang="fr-FR" i="1" dirty="0">
                <a:solidFill>
                  <a:srgbClr val="FF0000"/>
                </a:solidFill>
              </a:rPr>
              <a:t>3</a:t>
            </a:r>
          </a:p>
          <a:p>
            <a:pPr lvl="1"/>
            <a:r>
              <a:rPr lang="fr-FR" dirty="0"/>
              <a:t>Le </a:t>
            </a:r>
            <a:r>
              <a:rPr lang="fr-FR" dirty="0" err="1"/>
              <a:t>layout</a:t>
            </a:r>
            <a:r>
              <a:rPr lang="fr-FR" dirty="0"/>
              <a:t> des diagrammes de VERSO par rapport au diagramme de référence : </a:t>
            </a:r>
            <a:r>
              <a:rPr lang="fr-FR" i="1" dirty="0">
                <a:solidFill>
                  <a:srgbClr val="FF0000"/>
                </a:solidFill>
              </a:rPr>
              <a:t>4</a:t>
            </a:r>
          </a:p>
          <a:p>
            <a:pPr lvl="1"/>
            <a:r>
              <a:rPr lang="fr-FR" dirty="0"/>
              <a:t>La lisibilité des flèches, symboles et autres éléments des classes dans le diagramme de VERSO par rapport au diagramme de référence : </a:t>
            </a:r>
            <a:r>
              <a:rPr lang="fr-FR" i="1" dirty="0">
                <a:solidFill>
                  <a:srgbClr val="FF0000"/>
                </a:solidFill>
              </a:rPr>
              <a:t>3</a:t>
            </a:r>
          </a:p>
          <a:p>
            <a:r>
              <a:rPr lang="fr-FR" sz="1800" dirty="0"/>
              <a:t>Y a t-il des fautes sur les diagrammes générés par VERSO? </a:t>
            </a:r>
            <a:r>
              <a:rPr lang="fr-FR" sz="1800" i="1" dirty="0">
                <a:solidFill>
                  <a:srgbClr val="FF0000"/>
                </a:solidFill>
              </a:rPr>
              <a:t>Non, pas que je sache. </a:t>
            </a:r>
          </a:p>
          <a:p>
            <a:pPr marL="0" indent="0">
              <a:buNone/>
            </a:pPr>
            <a:endParaRPr lang="fr-FR" sz="18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1C975CB-1FDB-4DE1-A371-D3A18E4B9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429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6373D3-978D-48BF-ADB0-90EA5D6D5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3916"/>
          </a:xfrm>
        </p:spPr>
        <p:txBody>
          <a:bodyPr>
            <a:noAutofit/>
          </a:bodyPr>
          <a:lstStyle/>
          <a:p>
            <a:r>
              <a:rPr lang="fr-FR" dirty="0"/>
              <a:t>Évaluation qualitative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8316E27-99E9-464D-9094-5A7F4CA82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22052"/>
            <a:ext cx="8596668" cy="388077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sz="1800" dirty="0"/>
              <a:t>Résultats:</a:t>
            </a:r>
          </a:p>
          <a:p>
            <a:r>
              <a:rPr lang="fr-FR" sz="1800" dirty="0"/>
              <a:t>La visualisation en 3D des classes et de leurs relations aide-t-elle la navigation et l’exploration des différentes fonctionnalités du logiciel observé? </a:t>
            </a:r>
            <a:r>
              <a:rPr lang="fr-FR" sz="1800" i="1" dirty="0">
                <a:solidFill>
                  <a:srgbClr val="FF0000"/>
                </a:solidFill>
              </a:rPr>
              <a:t>Beaucoup. La visualisation des association nuit cependant à la lisibilité générale quand elles sont trop nombreuses.</a:t>
            </a:r>
            <a:endParaRPr lang="fr-FR" sz="1800" i="1" dirty="0"/>
          </a:p>
          <a:p>
            <a:r>
              <a:rPr lang="fr-FR" sz="1800" dirty="0"/>
              <a:t>Manque t-il des relations ou des éléments sur les diagrammes générés? Si oui lesquels? </a:t>
            </a:r>
            <a:r>
              <a:rPr lang="fr-FR" sz="1800" i="1" dirty="0">
                <a:solidFill>
                  <a:srgbClr val="FF0000"/>
                </a:solidFill>
              </a:rPr>
              <a:t>Les relations indirectes (</a:t>
            </a:r>
            <a:r>
              <a:rPr lang="fr-FR" sz="1800" i="1" dirty="0" err="1">
                <a:solidFill>
                  <a:srgbClr val="FF0000"/>
                </a:solidFill>
              </a:rPr>
              <a:t>generics</a:t>
            </a:r>
            <a:r>
              <a:rPr lang="fr-FR" sz="1800" i="1" dirty="0">
                <a:solidFill>
                  <a:srgbClr val="FF0000"/>
                </a:solidFill>
              </a:rPr>
              <a:t>) seraient utiles </a:t>
            </a:r>
          </a:p>
          <a:p>
            <a:r>
              <a:rPr lang="fr-FR" sz="1800" dirty="0"/>
              <a:t>Y a t-il des éléments ou des relations superflues sur les diagrammes générés? Si oui lesquels? </a:t>
            </a:r>
            <a:r>
              <a:rPr lang="fr-FR" sz="1800" i="1" dirty="0">
                <a:solidFill>
                  <a:srgbClr val="FF0000"/>
                </a:solidFill>
              </a:rPr>
              <a:t>Les liens de création sont relativement inutiles dans notre cas précis. </a:t>
            </a:r>
          </a:p>
          <a:p>
            <a:r>
              <a:rPr lang="fr-FR" sz="1800" dirty="0"/>
              <a:t>Y a-t-il des fonctionnalités qui ont besoins d’être revues, ou ajoutées? </a:t>
            </a:r>
            <a:r>
              <a:rPr lang="fr-FR" sz="1800" i="1" dirty="0">
                <a:solidFill>
                  <a:srgbClr val="FF0000"/>
                </a:solidFill>
              </a:rPr>
              <a:t>Quelque point d’interaction avec l'utilisateur seraient bienvenus : afficher ou non les référence indirecte (</a:t>
            </a:r>
            <a:r>
              <a:rPr lang="fr-FR" sz="1800" i="1" dirty="0" err="1">
                <a:solidFill>
                  <a:srgbClr val="FF0000"/>
                </a:solidFill>
              </a:rPr>
              <a:t>generics</a:t>
            </a:r>
            <a:r>
              <a:rPr lang="fr-FR" sz="1800" i="1" dirty="0">
                <a:solidFill>
                  <a:srgbClr val="FF0000"/>
                </a:solidFill>
              </a:rPr>
              <a:t>), choisir le type de lien à afficher.. </a:t>
            </a:r>
          </a:p>
          <a:p>
            <a:pPr marL="0" indent="0">
              <a:buNone/>
            </a:pPr>
            <a:endParaRPr lang="fr-FR" sz="18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610B148-77A8-4F4F-AF50-90E442479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6898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A6063B-B97B-4551-9C8C-37693582E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Travail à venir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D9FBE3E-2D0D-4FE7-BB75-5370E61FB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Refactoring</a:t>
            </a:r>
            <a:r>
              <a:rPr lang="fr-FR" dirty="0"/>
              <a:t> de VERSO</a:t>
            </a:r>
          </a:p>
          <a:p>
            <a:r>
              <a:rPr lang="fr-FR" dirty="0"/>
              <a:t>Ajout de fonctionnalités:</a:t>
            </a:r>
          </a:p>
          <a:p>
            <a:pPr lvl="1"/>
            <a:r>
              <a:rPr lang="fr-FR" dirty="0"/>
              <a:t>Une liste pour naviguer dans les classes et packages</a:t>
            </a:r>
          </a:p>
          <a:p>
            <a:pPr lvl="1"/>
            <a:r>
              <a:rPr lang="fr-FR" dirty="0"/>
              <a:t>Pouvoir choisir les éléments à afficher sur les diagrammes</a:t>
            </a:r>
          </a:p>
          <a:p>
            <a:pPr lvl="1"/>
            <a:r>
              <a:rPr lang="fr-FR" dirty="0"/>
              <a:t>Pouvoir interagir avec les éléments des filtres</a:t>
            </a:r>
          </a:p>
          <a:p>
            <a:pPr lvl="1"/>
            <a:r>
              <a:rPr lang="fr-FR" dirty="0"/>
              <a:t>Pouvoir visualiser les diagrammes directement </a:t>
            </a:r>
            <a:r>
              <a:rPr lang="fr-FR"/>
              <a:t>depuis VERSO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3704F1A-5768-45D2-A647-23E96674F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671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8D34D9-1D0A-46F7-8948-06F3C2BCE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4006BD2-EF28-4199-8FA1-6E6FCD53EB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 indent="-400050">
              <a:buFont typeface="+mj-lt"/>
              <a:buAutoNum type="romanUcPeriod"/>
            </a:pPr>
            <a:r>
              <a:rPr lang="fr-FR" dirty="0"/>
              <a:t>Motivations</a:t>
            </a:r>
          </a:p>
          <a:p>
            <a:pPr marL="400050" indent="-400050">
              <a:buFont typeface="+mj-lt"/>
              <a:buAutoNum type="romanUcPeriod"/>
            </a:pPr>
            <a:r>
              <a:rPr lang="fr-FR" dirty="0"/>
              <a:t>Présentation de VERSO</a:t>
            </a:r>
          </a:p>
          <a:p>
            <a:pPr marL="400050" indent="-400050">
              <a:buFont typeface="+mj-lt"/>
              <a:buAutoNum type="romanUcPeriod"/>
            </a:pPr>
            <a:r>
              <a:rPr lang="fr-FR" dirty="0"/>
              <a:t>Préparatifs et problèmes rencontrés</a:t>
            </a:r>
          </a:p>
          <a:p>
            <a:pPr marL="400050" indent="-400050">
              <a:buFont typeface="+mj-lt"/>
              <a:buAutoNum type="romanUcPeriod"/>
            </a:pPr>
            <a:r>
              <a:rPr lang="fr-FR" dirty="0"/>
              <a:t>Évaluation qualitative </a:t>
            </a:r>
          </a:p>
          <a:p>
            <a:pPr marL="400050" indent="-400050">
              <a:buFont typeface="+mj-lt"/>
              <a:buAutoNum type="romanUcPeriod"/>
            </a:pPr>
            <a:r>
              <a:rPr lang="fr-FR" dirty="0"/>
              <a:t>Travail à venir</a:t>
            </a:r>
          </a:p>
          <a:p>
            <a:pPr marL="400050" indent="-400050">
              <a:buFont typeface="+mj-lt"/>
              <a:buAutoNum type="romanUcPeriod"/>
            </a:pPr>
            <a:endParaRPr lang="fr-FR" dirty="0"/>
          </a:p>
          <a:p>
            <a:pPr marL="400050" indent="-400050">
              <a:buFont typeface="+mj-lt"/>
              <a:buAutoNum type="romanUcPeriod"/>
            </a:pP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AE4A004-87D4-470D-B95C-EBD88DA5F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859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5ABA6C-4BA4-45E3-A095-27F503BEC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Motivations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FBAABCA-D2FF-4E39-A808-BED6C1E5A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Pouvoir explorer visuellement les fonctionnalités d’un logiciel</a:t>
            </a:r>
          </a:p>
          <a:p>
            <a:r>
              <a:rPr lang="fr-FR" dirty="0"/>
              <a:t>Sélectionner les classes associées aux fonctionnalités</a:t>
            </a:r>
          </a:p>
          <a:p>
            <a:r>
              <a:rPr lang="fr-FR" dirty="0"/>
              <a:t>Générer des diagrammes UML à partir des classes filtrées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60F7823-FD35-4961-ACBE-855460E26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063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7123F1-CB7F-409E-AC5F-F49A28554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de VERSO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C4486B4A-986C-4D16-BBE4-1D7DCC9378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553267"/>
            <a:ext cx="6288571" cy="4695133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A0D26C3-21B4-4A80-94BA-F399FA6FD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80054E8-7226-4D3E-92EA-4E51B51FF9BE}"/>
              </a:ext>
            </a:extLst>
          </p:cNvPr>
          <p:cNvSpPr txBox="1"/>
          <p:nvPr/>
        </p:nvSpPr>
        <p:spPr>
          <a:xfrm>
            <a:off x="6965905" y="1553267"/>
            <a:ext cx="300021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Visualisation des classes d’un logiciel (SweetHome3D) et leurs liens avec une librairie externe.</a:t>
            </a:r>
          </a:p>
        </p:txBody>
      </p:sp>
    </p:spTree>
    <p:extLst>
      <p:ext uri="{BB962C8B-B14F-4D97-AF65-F5344CB8AC3E}">
        <p14:creationId xmlns:p14="http://schemas.microsoft.com/office/powerpoint/2010/main" val="2590606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C7CFDA-D5F9-4C05-AC6C-79273022B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de VERSO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9916269A-EE1B-4176-80B6-FC4A37BDCA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318707"/>
            <a:ext cx="6457761" cy="4936043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8BD65B9-8130-4684-8BE5-00743F44A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61BCA7D-F974-45DA-9DB8-3DE70E1EAF44}"/>
              </a:ext>
            </a:extLst>
          </p:cNvPr>
          <p:cNvSpPr txBox="1"/>
          <p:nvPr/>
        </p:nvSpPr>
        <p:spPr>
          <a:xfrm>
            <a:off x="7135095" y="1345625"/>
            <a:ext cx="25761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Exemple de création et composition de filtres</a:t>
            </a:r>
          </a:p>
        </p:txBody>
      </p:sp>
    </p:spTree>
    <p:extLst>
      <p:ext uri="{BB962C8B-B14F-4D97-AF65-F5344CB8AC3E}">
        <p14:creationId xmlns:p14="http://schemas.microsoft.com/office/powerpoint/2010/main" val="4194616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63E4FE-8F4B-4355-92BF-3E5EA3919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de VERSO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285DDE6B-4CE5-4ACB-9FE1-FED4CF3BB0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0100" y="2275257"/>
            <a:ext cx="7952265" cy="3881437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06AE8CE-5473-4336-9FC7-05721EC0A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B073DB5-7761-4ED1-B0FC-89D640BD9C40}"/>
              </a:ext>
            </a:extLst>
          </p:cNvPr>
          <p:cNvSpPr txBox="1"/>
          <p:nvPr/>
        </p:nvSpPr>
        <p:spPr>
          <a:xfrm>
            <a:off x="800100" y="1745734"/>
            <a:ext cx="5953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Exemple de diagramme généré par VERSO</a:t>
            </a:r>
          </a:p>
        </p:txBody>
      </p:sp>
    </p:spTree>
    <p:extLst>
      <p:ext uri="{BB962C8B-B14F-4D97-AF65-F5344CB8AC3E}">
        <p14:creationId xmlns:p14="http://schemas.microsoft.com/office/powerpoint/2010/main" val="1931893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8990C7-89BB-4D4B-9C38-61B12384D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de VERSO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E14F5910-2AF7-4EF2-A565-1A1A6DB2E6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2518214"/>
            <a:ext cx="8596312" cy="2040053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57C4DAA-E4D3-486B-9FBE-CCD879A55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4B0CBDF-35D2-4C56-AB1F-46E9034EDB58}"/>
              </a:ext>
            </a:extLst>
          </p:cNvPr>
          <p:cNvSpPr txBox="1"/>
          <p:nvPr/>
        </p:nvSpPr>
        <p:spPr>
          <a:xfrm>
            <a:off x="677334" y="2039641"/>
            <a:ext cx="5832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Un autre exemple sans les attributs et méthodes</a:t>
            </a:r>
          </a:p>
        </p:txBody>
      </p:sp>
    </p:spTree>
    <p:extLst>
      <p:ext uri="{BB962C8B-B14F-4D97-AF65-F5344CB8AC3E}">
        <p14:creationId xmlns:p14="http://schemas.microsoft.com/office/powerpoint/2010/main" val="2182620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5D72C5-DC1F-4962-A11A-218A2D8FD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de VERSO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61076A4-BEA7-40E2-AE04-AD88D5318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19D4FF6-A7A0-4141-858C-6A461F836F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015820"/>
            <a:ext cx="1050925" cy="1050925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6BAD56AC-4A6D-423A-9AC2-318620C8E0B0}"/>
              </a:ext>
            </a:extLst>
          </p:cNvPr>
          <p:cNvSpPr txBox="1"/>
          <p:nvPr/>
        </p:nvSpPr>
        <p:spPr>
          <a:xfrm>
            <a:off x="769938" y="3049336"/>
            <a:ext cx="9662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Sources</a:t>
            </a:r>
          </a:p>
        </p:txBody>
      </p:sp>
      <p:sp>
        <p:nvSpPr>
          <p:cNvPr id="8" name="Flèche : droite 7">
            <a:extLst>
              <a:ext uri="{FF2B5EF4-FFF2-40B4-BE49-F238E27FC236}">
                <a16:creationId xmlns:a16="http://schemas.microsoft.com/office/drawing/2014/main" id="{BB274B05-78DF-471C-A4C9-9DC70353DEAF}"/>
              </a:ext>
            </a:extLst>
          </p:cNvPr>
          <p:cNvSpPr/>
          <p:nvPr/>
        </p:nvSpPr>
        <p:spPr>
          <a:xfrm>
            <a:off x="1828799" y="2356724"/>
            <a:ext cx="1890669" cy="3691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F534E437-8DF0-41A1-B6F8-84C0E8621A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1332" y="2313656"/>
            <a:ext cx="485602" cy="455252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7FE5E5FE-25EB-4627-8FE7-5B695FB5D5A2}"/>
              </a:ext>
            </a:extLst>
          </p:cNvPr>
          <p:cNvSpPr txBox="1"/>
          <p:nvPr/>
        </p:nvSpPr>
        <p:spPr>
          <a:xfrm>
            <a:off x="1828799" y="2710346"/>
            <a:ext cx="18906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Plugin </a:t>
            </a:r>
            <a:r>
              <a:rPr lang="fr-FR" sz="1600" dirty="0" err="1"/>
              <a:t>VersoParser</a:t>
            </a:r>
            <a:endParaRPr lang="fr-FR" sz="1600" dirty="0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03DE1AD1-F40D-4D89-B450-5768EC3E33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2152" y="2015820"/>
            <a:ext cx="963223" cy="963223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7758B4DA-92DA-4DCC-92CB-24712043344C}"/>
              </a:ext>
            </a:extLst>
          </p:cNvPr>
          <p:cNvSpPr txBox="1"/>
          <p:nvPr/>
        </p:nvSpPr>
        <p:spPr>
          <a:xfrm>
            <a:off x="3812070" y="3063583"/>
            <a:ext cx="1477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Fichier .verso</a:t>
            </a:r>
          </a:p>
        </p:txBody>
      </p:sp>
      <p:sp>
        <p:nvSpPr>
          <p:cNvPr id="15" name="Flèche : droite 14">
            <a:extLst>
              <a:ext uri="{FF2B5EF4-FFF2-40B4-BE49-F238E27FC236}">
                <a16:creationId xmlns:a16="http://schemas.microsoft.com/office/drawing/2014/main" id="{95155A42-B2A7-43D5-9957-6F64A27C22D8}"/>
              </a:ext>
            </a:extLst>
          </p:cNvPr>
          <p:cNvSpPr/>
          <p:nvPr/>
        </p:nvSpPr>
        <p:spPr>
          <a:xfrm>
            <a:off x="5128059" y="2356724"/>
            <a:ext cx="1682877" cy="3691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6676FBAF-FA11-4CF0-AEA0-AE8F0D850533}"/>
              </a:ext>
            </a:extLst>
          </p:cNvPr>
          <p:cNvSpPr txBox="1"/>
          <p:nvPr/>
        </p:nvSpPr>
        <p:spPr>
          <a:xfrm>
            <a:off x="5570836" y="2372004"/>
            <a:ext cx="700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Verso</a:t>
            </a:r>
          </a:p>
        </p:txBody>
      </p:sp>
      <p:pic>
        <p:nvPicPr>
          <p:cNvPr id="17" name="Espace réservé du contenu 4">
            <a:extLst>
              <a:ext uri="{FF2B5EF4-FFF2-40B4-BE49-F238E27FC236}">
                <a16:creationId xmlns:a16="http://schemas.microsoft.com/office/drawing/2014/main" id="{51A07476-D2D8-4DB7-9559-D288E1E45E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4258" y="1930400"/>
            <a:ext cx="1636405" cy="1221762"/>
          </a:xfrm>
          <a:prstGeom prst="rect">
            <a:avLst/>
          </a:prstGeom>
        </p:spPr>
      </p:pic>
      <p:sp>
        <p:nvSpPr>
          <p:cNvPr id="18" name="Flèche : bas 17">
            <a:extLst>
              <a:ext uri="{FF2B5EF4-FFF2-40B4-BE49-F238E27FC236}">
                <a16:creationId xmlns:a16="http://schemas.microsoft.com/office/drawing/2014/main" id="{0BEA8341-0390-4C73-B927-17BC89A27A64}"/>
              </a:ext>
            </a:extLst>
          </p:cNvPr>
          <p:cNvSpPr/>
          <p:nvPr/>
        </p:nvSpPr>
        <p:spPr>
          <a:xfrm>
            <a:off x="7581873" y="3354366"/>
            <a:ext cx="373640" cy="9841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5913D4C4-9FA6-4B9E-A199-54E25ABE14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92413" y="4490708"/>
            <a:ext cx="552560" cy="1554491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CC277938-3279-4EDB-BFDD-003093938084}"/>
              </a:ext>
            </a:extLst>
          </p:cNvPr>
          <p:cNvSpPr txBox="1"/>
          <p:nvPr/>
        </p:nvSpPr>
        <p:spPr>
          <a:xfrm>
            <a:off x="6794871" y="6126885"/>
            <a:ext cx="1947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Filtre ou sélection</a:t>
            </a:r>
          </a:p>
        </p:txBody>
      </p:sp>
      <p:sp>
        <p:nvSpPr>
          <p:cNvPr id="23" name="Flèche : droite 22">
            <a:extLst>
              <a:ext uri="{FF2B5EF4-FFF2-40B4-BE49-F238E27FC236}">
                <a16:creationId xmlns:a16="http://schemas.microsoft.com/office/drawing/2014/main" id="{93355104-26A9-4B30-AE21-A5AA765A049E}"/>
              </a:ext>
            </a:extLst>
          </p:cNvPr>
          <p:cNvSpPr/>
          <p:nvPr/>
        </p:nvSpPr>
        <p:spPr>
          <a:xfrm rot="10800000">
            <a:off x="5391150" y="5014679"/>
            <a:ext cx="1952540" cy="3385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4" name="Espace réservé du contenu 5">
            <a:extLst>
              <a:ext uri="{FF2B5EF4-FFF2-40B4-BE49-F238E27FC236}">
                <a16:creationId xmlns:a16="http://schemas.microsoft.com/office/drawing/2014/main" id="{A87B5383-2EB3-4A2B-8760-97A2542269F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21609" y="4748764"/>
            <a:ext cx="3667597" cy="870384"/>
          </a:xfrm>
          <a:prstGeom prst="rect">
            <a:avLst/>
          </a:prstGeom>
        </p:spPr>
      </p:pic>
      <p:sp>
        <p:nvSpPr>
          <p:cNvPr id="25" name="ZoneTexte 24">
            <a:extLst>
              <a:ext uri="{FF2B5EF4-FFF2-40B4-BE49-F238E27FC236}">
                <a16:creationId xmlns:a16="http://schemas.microsoft.com/office/drawing/2014/main" id="{4D22F3CB-BAE1-41B9-B307-71164A0F214C}"/>
              </a:ext>
            </a:extLst>
          </p:cNvPr>
          <p:cNvSpPr txBox="1"/>
          <p:nvPr/>
        </p:nvSpPr>
        <p:spPr>
          <a:xfrm>
            <a:off x="1712886" y="5617045"/>
            <a:ext cx="1927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Diagramme UML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32B47D16-1F85-4840-A71F-5C4AD5408A02}"/>
              </a:ext>
            </a:extLst>
          </p:cNvPr>
          <p:cNvSpPr txBox="1"/>
          <p:nvPr/>
        </p:nvSpPr>
        <p:spPr>
          <a:xfrm rot="5400000">
            <a:off x="7418651" y="3563182"/>
            <a:ext cx="700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Verso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33692F6F-A6E5-4A31-9B10-1159973279B2}"/>
              </a:ext>
            </a:extLst>
          </p:cNvPr>
          <p:cNvSpPr txBox="1"/>
          <p:nvPr/>
        </p:nvSpPr>
        <p:spPr>
          <a:xfrm>
            <a:off x="6017377" y="5011715"/>
            <a:ext cx="700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Verso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7E87FF8E-7CC7-459A-A8BB-18C608384848}"/>
              </a:ext>
            </a:extLst>
          </p:cNvPr>
          <p:cNvSpPr txBox="1"/>
          <p:nvPr/>
        </p:nvSpPr>
        <p:spPr>
          <a:xfrm>
            <a:off x="677334" y="1518490"/>
            <a:ext cx="3856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Workflow de VERSO :</a:t>
            </a:r>
          </a:p>
        </p:txBody>
      </p:sp>
    </p:spTree>
    <p:extLst>
      <p:ext uri="{BB962C8B-B14F-4D97-AF65-F5344CB8AC3E}">
        <p14:creationId xmlns:p14="http://schemas.microsoft.com/office/powerpoint/2010/main" val="391248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11" grpId="0"/>
      <p:bldP spid="14" grpId="0"/>
      <p:bldP spid="15" grpId="0" animBg="1"/>
      <p:bldP spid="16" grpId="0"/>
      <p:bldP spid="18" grpId="0" animBg="1"/>
      <p:bldP spid="23" grpId="0" animBg="1"/>
      <p:bldP spid="25" grpId="0"/>
      <p:bldP spid="26" grpId="0"/>
      <p:bldP spid="2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4CF5F0-6927-4743-B783-7589C70B9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Préparatifs et problèmes rencontrés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BB188E-0598-4015-9548-BAD51EB2EE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Prise en main de VERSO, son fonctionnement et son implantation</a:t>
            </a:r>
          </a:p>
          <a:p>
            <a:r>
              <a:rPr lang="fr-FR" dirty="0"/>
              <a:t>Correction de problèmes mineurs sur VERSO</a:t>
            </a:r>
          </a:p>
          <a:p>
            <a:r>
              <a:rPr lang="fr-FR" dirty="0"/>
              <a:t>Remise en marche du plugin de </a:t>
            </a:r>
            <a:r>
              <a:rPr lang="fr-FR" dirty="0" err="1"/>
              <a:t>parsing</a:t>
            </a:r>
            <a:endParaRPr lang="fr-FR" dirty="0"/>
          </a:p>
          <a:p>
            <a:r>
              <a:rPr lang="fr-FR" dirty="0" err="1"/>
              <a:t>Parsing</a:t>
            </a:r>
            <a:r>
              <a:rPr lang="fr-FR" dirty="0"/>
              <a:t> de nouvelles sources</a:t>
            </a:r>
          </a:p>
          <a:p>
            <a:r>
              <a:rPr lang="fr-FR" dirty="0"/>
              <a:t>Mise à jour du </a:t>
            </a:r>
            <a:r>
              <a:rPr lang="fr-FR" dirty="0" err="1"/>
              <a:t>parser</a:t>
            </a:r>
            <a:r>
              <a:rPr lang="fr-FR" dirty="0"/>
              <a:t> interne à VERSO, pour gérer les conteneurs génériques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67FFEEA-BC34-4B0A-8871-785AAE948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41764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618</TotalTime>
  <Words>770</Words>
  <Application>Microsoft Office PowerPoint</Application>
  <PresentationFormat>Grand écran</PresentationFormat>
  <Paragraphs>102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1" baseType="lpstr">
      <vt:lpstr>Arial</vt:lpstr>
      <vt:lpstr>Calibri</vt:lpstr>
      <vt:lpstr>Trebuchet MS</vt:lpstr>
      <vt:lpstr>Wingdings 3</vt:lpstr>
      <vt:lpstr>Facette</vt:lpstr>
      <vt:lpstr>VERSO et la génération de diagrammes UML</vt:lpstr>
      <vt:lpstr>Sommaire</vt:lpstr>
      <vt:lpstr>Motivations</vt:lpstr>
      <vt:lpstr>Présentation de VERSO</vt:lpstr>
      <vt:lpstr>Présentation de VERSO</vt:lpstr>
      <vt:lpstr>Présentation de VERSO</vt:lpstr>
      <vt:lpstr>Présentation de VERSO</vt:lpstr>
      <vt:lpstr>Présentation de VERSO</vt:lpstr>
      <vt:lpstr>Préparatifs et problèmes rencontrés</vt:lpstr>
      <vt:lpstr>Évaluation qualitative</vt:lpstr>
      <vt:lpstr>Évaluation qualitative</vt:lpstr>
      <vt:lpstr>Évaluation qualitative</vt:lpstr>
      <vt:lpstr>Évaluation qualitative</vt:lpstr>
      <vt:lpstr>Évaluation qualitative</vt:lpstr>
      <vt:lpstr>Évaluation qualitative</vt:lpstr>
      <vt:lpstr>Travail à venir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Dorian</dc:creator>
  <cp:lastModifiedBy>Dorian</cp:lastModifiedBy>
  <cp:revision>28</cp:revision>
  <dcterms:created xsi:type="dcterms:W3CDTF">2018-12-19T15:59:34Z</dcterms:created>
  <dcterms:modified xsi:type="dcterms:W3CDTF">2018-12-20T05:11:31Z</dcterms:modified>
</cp:coreProperties>
</file>