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1"/>
  </p:notesMasterIdLst>
  <p:sldIdLst>
    <p:sldId id="256" r:id="rId2"/>
    <p:sldId id="264" r:id="rId3"/>
    <p:sldId id="259" r:id="rId4"/>
    <p:sldId id="263" r:id="rId5"/>
    <p:sldId id="258" r:id="rId6"/>
    <p:sldId id="257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0472-27DC-504C-94A3-AF099B002527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12E9A-1645-404E-A6AD-A8F7B8C07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4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12E9A-1645-404E-A6AD-A8F7B8C07C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4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9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4/27/23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1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2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3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9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2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4/27/23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0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happiness.report/about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nvestopedia.com/terms/p/per-capita-gdp.asp" TargetMode="External"/><Relationship Id="rId5" Type="http://schemas.openxmlformats.org/officeDocument/2006/relationships/hyperlink" Target="https://www.verywellhealth.com/understanding-healthy-life-expectancy-2223919" TargetMode="External"/><Relationship Id="rId4" Type="http://schemas.openxmlformats.org/officeDocument/2006/relationships/hyperlink" Target="https://worldhappiness.report/faq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6E838F10-AA71-1083-F7AF-105A14B40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49" r="-1" b="13602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24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187FA3-F0E4-BFDF-7CD9-3C644285A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Can</a:t>
            </a:r>
            <a:r>
              <a:rPr lang="zh-CN" altLang="en-US">
                <a:solidFill>
                  <a:srgbClr val="FFFFFF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Money</a:t>
            </a:r>
            <a:r>
              <a:rPr lang="zh-CN" altLang="en-US">
                <a:solidFill>
                  <a:srgbClr val="FFFFFF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buy</a:t>
            </a:r>
            <a:r>
              <a:rPr lang="zh-CN" altLang="en-US">
                <a:solidFill>
                  <a:srgbClr val="FFFFFF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Happiness?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12CBC-D9A1-051A-90FF-18F70B4A6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</a:rPr>
              <a:t>Data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Science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Research</a:t>
            </a:r>
          </a:p>
          <a:p>
            <a:pPr algn="ctr"/>
            <a:r>
              <a:rPr lang="en-US" altLang="zh-CN" dirty="0">
                <a:solidFill>
                  <a:srgbClr val="FFFFFF"/>
                </a:solidFill>
              </a:rPr>
              <a:t>By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Zuowen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Tang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49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1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6A1DB95C-DFD2-A32A-ABA0-876AB781B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1" r="10743" b="1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E5877-8FF0-AEBF-C742-073F2203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846"/>
            <a:ext cx="4826498" cy="36106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200" dirty="0">
                <a:solidFill>
                  <a:srgbClr val="FFFFFF"/>
                </a:solidFill>
              </a:rPr>
              <a:t>World Happiness Report</a:t>
            </a:r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6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DC14-B920-8905-0286-7FC7E847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Explanation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4DB6-A356-314A-A15D-3B3FC61F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GDP per Capita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is </a:t>
            </a:r>
            <a:r>
              <a:rPr lang="en-US" sz="18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an economic metric that breaks down a country's economic output per person.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Social Support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, also known as family support in the past data set report, is more personal and subjective. It means how much emotional support a person can receive from their family/friends. This variable is rated by respondents based on their experience.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Healthy Life Expectancy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means </a:t>
            </a:r>
            <a:r>
              <a:rPr lang="en-US" sz="180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the average number of years that a person can expect to live in full health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0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8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1" name="Rectangle 38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40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47C0A-5F78-3F76-3C80-D57AF8EA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200"/>
              <a:t>Correlation Diagram</a:t>
            </a:r>
            <a:endParaRPr lang="en-US" sz="52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9EF20D-5821-4F54-BD14-AB7D16330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BFCA0279-AA08-5CD7-8D9E-516DFD66E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0686" y="913559"/>
            <a:ext cx="4867375" cy="503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4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3FB5C-92A5-69A0-5FB0-7F3A58AB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dirty="0"/>
              <a:t>Relationship</a:t>
            </a:r>
            <a:r>
              <a:rPr lang="zh-CN" altLang="en-US" sz="5400" dirty="0"/>
              <a:t> </a:t>
            </a:r>
            <a:r>
              <a:rPr lang="en-US" altLang="zh-CN" sz="5400" dirty="0"/>
              <a:t>between</a:t>
            </a:r>
            <a:r>
              <a:rPr lang="zh-CN" altLang="en-US" sz="5400" dirty="0"/>
              <a:t> </a:t>
            </a:r>
            <a:r>
              <a:rPr lang="en-US" altLang="zh-CN" sz="5400" dirty="0"/>
              <a:t>Variables</a:t>
            </a:r>
            <a:endParaRPr lang="en-US" sz="52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41A513-7B84-4AC5-95BD-0899B6846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F8D348D-3C9A-4CC9-A1B0-62FA33DA7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171535" y="581337"/>
              <a:ext cx="6400800" cy="5695397"/>
              <a:chOff x="5171535" y="581337"/>
              <a:chExt cx="6400800" cy="5695397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58C3964-BF34-4211-835A-24B827B779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171535" y="581337"/>
                <a:ext cx="640080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C498194-83A5-4CCE-AA0B-12C3FE68E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171535" y="6276734"/>
                <a:ext cx="640080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11DDAE9-A410-4735-8FF2-86DA55E82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3429000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EBFFA8C-D811-428A-A109-5AA29637F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71935" y="579694"/>
              <a:ext cx="0" cy="2855742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83E67AA-7CF7-BE8F-F11D-5A068C002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274" y="778084"/>
            <a:ext cx="2275793" cy="2521655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B039112-E1D1-5C0E-EEEE-343787E60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47457" y="778084"/>
            <a:ext cx="2275793" cy="2521655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800C006-3C12-F075-80A4-E2E1BB10C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474" y="3602038"/>
            <a:ext cx="2275793" cy="252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5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8D0A9-59DC-9F9A-2DB3-7BE07865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3798436" cy="191427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Happiness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5CC050-8D03-2CF8-5158-C1745BB5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920"/>
            <a:ext cx="3798436" cy="3388042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The data </a:t>
            </a:r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is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separated into three groups: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Happy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(3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rd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Q),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Okay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(between 3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rd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and 1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), and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Unhappy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(1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Q), based on the quartiles of the overall happiness score. 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CB8D36-9DE0-44D4-B67A-16D4F212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689" y="-6437"/>
            <a:ext cx="6399627" cy="6864437"/>
            <a:chOff x="5167689" y="-6437"/>
            <a:chExt cx="6399627" cy="686443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B47A15-9292-4357-AA25-E187AC166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66E215-42AC-4D6A-A37F-B0C2E2FB9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49225-8670-4B30-BEA8-3CDE3C6DD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581337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2D652B-23A7-429E-A3E1-62ABA17B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6276734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8B05F67-CD22-0CF7-31E1-DACA5B5BA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461" y="914436"/>
            <a:ext cx="453885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0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488C915-C7D8-1294-4C20-FD8B0C2D4A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43" r="1" b="1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64" name="Group 55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65" name="Straight Connector 56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57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58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59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70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5FF0ED-D092-F4D9-3494-23B944DB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429000"/>
            <a:ext cx="8611837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5200" dirty="0"/>
              <a:t>Do</a:t>
            </a:r>
            <a:r>
              <a:rPr lang="zh-CN" altLang="en-US" sz="5200" dirty="0"/>
              <a:t> </a:t>
            </a:r>
            <a:r>
              <a:rPr lang="en-US" altLang="zh-CN" sz="5200" dirty="0"/>
              <a:t>rich</a:t>
            </a:r>
            <a:r>
              <a:rPr lang="zh-CN" altLang="en-US" sz="5200" dirty="0"/>
              <a:t> </a:t>
            </a:r>
            <a:r>
              <a:rPr lang="en-US" altLang="zh-CN" sz="5200" dirty="0"/>
              <a:t>people</a:t>
            </a:r>
            <a:r>
              <a:rPr lang="zh-CN" altLang="en-US" sz="5200" dirty="0"/>
              <a:t> </a:t>
            </a:r>
            <a:r>
              <a:rPr lang="en-US" altLang="zh-CN" sz="5200" dirty="0"/>
              <a:t>donate</a:t>
            </a:r>
            <a:r>
              <a:rPr lang="zh-CN" altLang="en-US" sz="5200" dirty="0"/>
              <a:t> </a:t>
            </a:r>
            <a:r>
              <a:rPr lang="en-US" altLang="zh-CN" sz="5200" dirty="0"/>
              <a:t>more?</a:t>
            </a:r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48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026F2-6ADB-4971-C96C-A3858BB2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200" dirty="0"/>
              <a:t>Wealth</a:t>
            </a:r>
            <a:r>
              <a:rPr lang="zh-CN" altLang="en-US" sz="5200" dirty="0"/>
              <a:t> </a:t>
            </a:r>
            <a:r>
              <a:rPr lang="en-US" altLang="zh-CN" sz="5200" dirty="0"/>
              <a:t>and</a:t>
            </a:r>
            <a:r>
              <a:rPr lang="zh-CN" altLang="en-US" sz="5200" dirty="0"/>
              <a:t> </a:t>
            </a:r>
            <a:r>
              <a:rPr lang="en-US" altLang="zh-CN" sz="5200" dirty="0"/>
              <a:t>Generosity</a:t>
            </a:r>
            <a:endParaRPr lang="en-US" sz="52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59EF20D-5821-4F54-BD14-AB7D16330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57E52B-B03A-01DE-C2FD-D7DB992CA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97075" y="1057442"/>
            <a:ext cx="5714598" cy="474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0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63" name="Straight Connector 11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3E1D461-94C9-47AF-5FF5-9CD280DE9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592" r="-2" b="346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65" name="Group 2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2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75AAB8-E54E-70C5-540B-78FD3CFF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429000"/>
            <a:ext cx="7151357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Reference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F92D-2B38-7920-F095-25800A509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1040986"/>
            <a:ext cx="7151357" cy="2272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>
              <a:lnSpc>
                <a:spcPct val="100000"/>
              </a:lnSpc>
              <a:spcAft>
                <a:spcPts val="0"/>
              </a:spcAft>
            </a:pPr>
            <a:r>
              <a:rPr lang="en-US" sz="800" i="1" dirty="0">
                <a:solidFill>
                  <a:srgbClr val="FFFFFF"/>
                </a:solidFill>
                <a:effectLst/>
              </a:rPr>
              <a:t>About | The World Happiness Report</a:t>
            </a:r>
            <a:r>
              <a:rPr lang="en-US" sz="800" dirty="0">
                <a:solidFill>
                  <a:srgbClr val="FFFFFF"/>
                </a:solidFill>
                <a:effectLst/>
              </a:rPr>
              <a:t>. (n.d.). Home | The World Happiness Report. Retrieved April 27, 2023, from </a:t>
            </a:r>
            <a:r>
              <a:rPr lang="en-US" sz="800" u="sng" dirty="0">
                <a:solidFill>
                  <a:srgbClr val="FFFFFF"/>
                </a:solidFill>
                <a:effectLst/>
                <a:hlinkClick r:id="rId3"/>
              </a:rPr>
              <a:t>https://worldhappiness.report/about/</a:t>
            </a:r>
            <a:endParaRPr lang="en-US" sz="800" dirty="0">
              <a:solidFill>
                <a:srgbClr val="FFFFFF"/>
              </a:solidFill>
              <a:effectLst/>
            </a:endParaRPr>
          </a:p>
          <a:p>
            <a:pPr marR="0">
              <a:lnSpc>
                <a:spcPct val="100000"/>
              </a:lnSpc>
              <a:spcAft>
                <a:spcPts val="0"/>
              </a:spcAft>
            </a:pPr>
            <a:r>
              <a:rPr lang="en-US" sz="800" dirty="0">
                <a:solidFill>
                  <a:srgbClr val="FFFFFF"/>
                </a:solidFill>
                <a:effectLst/>
              </a:rPr>
              <a:t> </a:t>
            </a:r>
          </a:p>
          <a:p>
            <a:pPr marR="0">
              <a:lnSpc>
                <a:spcPct val="100000"/>
              </a:lnSpc>
              <a:spcAft>
                <a:spcPts val="0"/>
              </a:spcAft>
            </a:pPr>
            <a:r>
              <a:rPr lang="en-US" sz="800" i="1" dirty="0">
                <a:solidFill>
                  <a:srgbClr val="FFFFFF"/>
                </a:solidFill>
                <a:effectLst/>
              </a:rPr>
              <a:t>FAQ | The World Happiness Report</a:t>
            </a:r>
            <a:r>
              <a:rPr lang="en-US" sz="800" dirty="0">
                <a:solidFill>
                  <a:srgbClr val="FFFFFF"/>
                </a:solidFill>
                <a:effectLst/>
              </a:rPr>
              <a:t>. (n.d.). Home | The World Happiness Report. Retrieved April 27, 2023, from </a:t>
            </a:r>
            <a:r>
              <a:rPr lang="en-US" sz="800" u="sng" dirty="0">
                <a:solidFill>
                  <a:srgbClr val="FFFFFF"/>
                </a:solidFill>
                <a:effectLst/>
                <a:hlinkClick r:id="rId4"/>
              </a:rPr>
              <a:t>https://worldhappiness.report/faq/</a:t>
            </a:r>
            <a:endParaRPr lang="en-US" sz="800" dirty="0">
              <a:solidFill>
                <a:srgbClr val="FFFFFF"/>
              </a:solidFill>
              <a:effectLst/>
            </a:endParaRPr>
          </a:p>
          <a:p>
            <a:pPr marR="0">
              <a:lnSpc>
                <a:spcPct val="100000"/>
              </a:lnSpc>
              <a:spcAft>
                <a:spcPts val="0"/>
              </a:spcAft>
            </a:pPr>
            <a:r>
              <a:rPr lang="en-US" sz="800" dirty="0">
                <a:solidFill>
                  <a:srgbClr val="FFFFFF"/>
                </a:solidFill>
                <a:effectLst/>
              </a:rPr>
              <a:t> </a:t>
            </a:r>
          </a:p>
          <a:p>
            <a:pPr marR="0">
              <a:lnSpc>
                <a:spcPct val="100000"/>
              </a:lnSpc>
              <a:spcAft>
                <a:spcPts val="0"/>
              </a:spcAft>
            </a:pPr>
            <a:r>
              <a:rPr lang="en-US" sz="800" dirty="0">
                <a:solidFill>
                  <a:srgbClr val="FFFFFF"/>
                </a:solidFill>
                <a:effectLst/>
              </a:rPr>
              <a:t>PhD, M. S. (2007, May 30). </a:t>
            </a:r>
            <a:r>
              <a:rPr lang="en-US" sz="800" i="1" dirty="0">
                <a:solidFill>
                  <a:srgbClr val="FFFFFF"/>
                </a:solidFill>
                <a:effectLst/>
              </a:rPr>
              <a:t>Healthy Life Expectancy and How It’s Calculated</a:t>
            </a:r>
            <a:r>
              <a:rPr lang="en-US" sz="800" dirty="0">
                <a:solidFill>
                  <a:srgbClr val="FFFFFF"/>
                </a:solidFill>
                <a:effectLst/>
              </a:rPr>
              <a:t>. </a:t>
            </a:r>
            <a:r>
              <a:rPr lang="en-US" sz="800" dirty="0" err="1">
                <a:solidFill>
                  <a:srgbClr val="FFFFFF"/>
                </a:solidFill>
                <a:effectLst/>
              </a:rPr>
              <a:t>Verywell</a:t>
            </a:r>
            <a:r>
              <a:rPr lang="en-US" sz="800" dirty="0">
                <a:solidFill>
                  <a:srgbClr val="FFFFFF"/>
                </a:solidFill>
                <a:effectLst/>
              </a:rPr>
              <a:t> Health; </a:t>
            </a:r>
            <a:r>
              <a:rPr lang="en-US" sz="800" dirty="0" err="1">
                <a:solidFill>
                  <a:srgbClr val="FFFFFF"/>
                </a:solidFill>
                <a:effectLst/>
              </a:rPr>
              <a:t>Verywell</a:t>
            </a:r>
            <a:r>
              <a:rPr lang="en-US" sz="800" dirty="0">
                <a:solidFill>
                  <a:srgbClr val="FFFFFF"/>
                </a:solidFill>
                <a:effectLst/>
              </a:rPr>
              <a:t> Health. </a:t>
            </a:r>
            <a:r>
              <a:rPr lang="en-US" sz="800" u="sng" dirty="0">
                <a:solidFill>
                  <a:srgbClr val="FFFFFF"/>
                </a:solidFill>
                <a:effectLst/>
                <a:hlinkClick r:id="rId5"/>
              </a:rPr>
              <a:t>https://www.verywellhealth.com/understanding-healthy-life-expectancy-2223919</a:t>
            </a:r>
            <a:endParaRPr lang="en-US" sz="800" dirty="0">
              <a:solidFill>
                <a:srgbClr val="FFFFFF"/>
              </a:solidFill>
              <a:effectLst/>
            </a:endParaRPr>
          </a:p>
          <a:p>
            <a:pPr marR="0">
              <a:lnSpc>
                <a:spcPct val="100000"/>
              </a:lnSpc>
              <a:spcAft>
                <a:spcPts val="0"/>
              </a:spcAft>
            </a:pPr>
            <a:r>
              <a:rPr lang="en-US" sz="800" dirty="0">
                <a:solidFill>
                  <a:srgbClr val="FFFFFF"/>
                </a:solidFill>
                <a:effectLst/>
              </a:rPr>
              <a:t> </a:t>
            </a:r>
          </a:p>
          <a:p>
            <a:pPr marR="0">
              <a:lnSpc>
                <a:spcPct val="100000"/>
              </a:lnSpc>
              <a:spcAft>
                <a:spcPts val="0"/>
              </a:spcAft>
            </a:pPr>
            <a:r>
              <a:rPr lang="en-US" sz="800" dirty="0">
                <a:solidFill>
                  <a:srgbClr val="FFFFFF"/>
                </a:solidFill>
                <a:effectLst/>
              </a:rPr>
              <a:t>The Investopedia Team. (2009, July 8). </a:t>
            </a:r>
            <a:r>
              <a:rPr lang="en-US" sz="800" i="1" dirty="0">
                <a:solidFill>
                  <a:srgbClr val="FFFFFF"/>
                </a:solidFill>
                <a:effectLst/>
              </a:rPr>
              <a:t>GDP Per Capita Defined: Applications and Highest Per Country</a:t>
            </a:r>
            <a:r>
              <a:rPr lang="en-US" sz="800" dirty="0">
                <a:solidFill>
                  <a:srgbClr val="FFFFFF"/>
                </a:solidFill>
                <a:effectLst/>
              </a:rPr>
              <a:t>. Investopedia; Investopedia. </a:t>
            </a:r>
            <a:r>
              <a:rPr lang="en-US" sz="800" u="sng" dirty="0">
                <a:solidFill>
                  <a:srgbClr val="FFFFFF"/>
                </a:solidFill>
                <a:effectLst/>
                <a:hlinkClick r:id="rId6"/>
              </a:rPr>
              <a:t>https://www.investopedia.com/terms/p/per-capita-gdp.asp</a:t>
            </a:r>
            <a:endParaRPr lang="en-US" sz="8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806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rchVTI">
  <a:themeElements>
    <a:clrScheme name="AnalogousFromDarkSeed_2SEEDS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B14D3B"/>
      </a:accent1>
      <a:accent2>
        <a:srgbClr val="C34D6C"/>
      </a:accent2>
      <a:accent3>
        <a:srgbClr val="C3904D"/>
      </a:accent3>
      <a:accent4>
        <a:srgbClr val="4EB13B"/>
      </a:accent4>
      <a:accent5>
        <a:srgbClr val="49B965"/>
      </a:accent5>
      <a:accent6>
        <a:srgbClr val="3BB18A"/>
      </a:accent6>
      <a:hlink>
        <a:srgbClr val="519130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304</Words>
  <Application>Microsoft Macintosh PowerPoint</Application>
  <PresentationFormat>Widescreen</PresentationFormat>
  <Paragraphs>23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AvenirNext LT Pro Medium</vt:lpstr>
      <vt:lpstr>Arial</vt:lpstr>
      <vt:lpstr>Avenir Next LT Pro</vt:lpstr>
      <vt:lpstr>Calibri</vt:lpstr>
      <vt:lpstr>Footlight MT Light</vt:lpstr>
      <vt:lpstr>Times New Roman</vt:lpstr>
      <vt:lpstr>ArchVTI</vt:lpstr>
      <vt:lpstr>Can Money buy Happiness?</vt:lpstr>
      <vt:lpstr>World Happiness Report</vt:lpstr>
      <vt:lpstr>Explanation of Variables</vt:lpstr>
      <vt:lpstr>Correlation Diagram</vt:lpstr>
      <vt:lpstr>Relationship between Variables</vt:lpstr>
      <vt:lpstr>Variables and Happiness</vt:lpstr>
      <vt:lpstr>Do rich people donate more?</vt:lpstr>
      <vt:lpstr>Wealth and Generosity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Money buy Happiness?</dc:title>
  <dc:creator>Tang, Zuowen</dc:creator>
  <cp:lastModifiedBy>Tang, Zuowen</cp:lastModifiedBy>
  <cp:revision>3</cp:revision>
  <dcterms:created xsi:type="dcterms:W3CDTF">2023-04-27T20:48:40Z</dcterms:created>
  <dcterms:modified xsi:type="dcterms:W3CDTF">2023-04-27T21:37:40Z</dcterms:modified>
</cp:coreProperties>
</file>