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808525"/>
  <p:notesSz cx="6858000" cy="9144000"/>
  <p:defaultTextStyle>
    <a:defPPr>
      <a:defRPr lang="fr-FR"/>
    </a:defPPr>
    <a:lvl1pPr marL="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164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327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491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8655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5819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2982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146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731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002" y="-2424"/>
      </p:cViewPr>
      <p:guideLst>
        <p:guide orient="horz" pos="13483"/>
        <p:guide pos="9526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che_I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38342888"/>
            <a:ext cx="30278387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1" hasCustomPrompt="1"/>
          </p:nvPr>
        </p:nvSpPr>
        <p:spPr>
          <a:xfrm>
            <a:off x="5328643" y="40198350"/>
            <a:ext cx="17713968" cy="26101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>
                <a:latin typeface="Arial Narrow" panose="020B0606020202030204" pitchFamily="34" charset="0"/>
              </a:defRPr>
            </a:lvl1pPr>
          </a:lstStyle>
          <a:p>
            <a:r>
              <a:rPr lang="fr-CH" dirty="0" smtClean="0"/>
              <a:t>Emplacement des logos éventuels du projet</a:t>
            </a:r>
            <a:endParaRPr lang="fr-CH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 rot="18541746">
            <a:off x="4037027" y="19429872"/>
            <a:ext cx="23582113" cy="1797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z="6600" dirty="0" smtClean="0">
                <a:latin typeface="Arial Narrow" pitchFamily="34" charset="0"/>
              </a:rPr>
              <a:t>Police d’écriture à employer: </a:t>
            </a:r>
            <a:r>
              <a:rPr lang="fr-CH" sz="6600" dirty="0" err="1" smtClean="0">
                <a:latin typeface="Arial Narrow" pitchFamily="34" charset="0"/>
              </a:rPr>
              <a:t>arial</a:t>
            </a:r>
            <a:r>
              <a:rPr lang="fr-CH" sz="6600" dirty="0" smtClean="0">
                <a:latin typeface="Arial Narrow" pitchFamily="34" charset="0"/>
              </a:rPr>
              <a:t> </a:t>
            </a:r>
            <a:r>
              <a:rPr lang="fr-CH" sz="6600" dirty="0" smtClean="0">
                <a:solidFill>
                  <a:srgbClr val="C00000"/>
                </a:solidFill>
                <a:latin typeface="Arial Narrow" pitchFamily="34" charset="0"/>
              </a:rPr>
              <a:t>uniquement</a:t>
            </a:r>
            <a:r>
              <a:rPr lang="fr-CH" sz="6600" dirty="0" smtClean="0">
                <a:latin typeface="Arial Narrow" pitchFamily="34" charset="0"/>
              </a:rPr>
              <a:t> – taille et couleur libres</a:t>
            </a:r>
            <a:endParaRPr lang="fr-CH" sz="6600" dirty="0">
              <a:latin typeface="Arial Narrow" pitchFamily="34" charset="0"/>
            </a:endParaRPr>
          </a:p>
        </p:txBody>
      </p:sp>
      <p:sp>
        <p:nvSpPr>
          <p:cNvPr id="19" name="Titre 1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3027838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2888" y="9988550"/>
            <a:ext cx="27217687" cy="282511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3744000" y="5040000"/>
            <a:ext cx="24336000" cy="18612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fr-FR" dirty="0" smtClean="0"/>
              <a:t>Titre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641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174327" rtl="0" eaLnBrk="1" latinLnBrk="0" hangingPunct="1">
        <a:spcBef>
          <a:spcPct val="0"/>
        </a:spcBef>
        <a:buNone/>
        <a:defRPr sz="11500" kern="1200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9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87164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74327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261491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348655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79400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564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3728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0892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64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327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491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655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819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982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146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1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14674045" y="9203891"/>
            <a:ext cx="14045432" cy="4028031"/>
          </a:xfrm>
        </p:spPr>
        <p:txBody>
          <a:bodyPr>
            <a:normAutofit/>
          </a:bodyPr>
          <a:lstStyle/>
          <a:p>
            <a:r>
              <a:rPr lang="fr-CH" sz="4800" dirty="0" smtClean="0"/>
              <a:t>Un programme autonome (agent) a pour but d’apprendre à évoluer par lui-même dans un environnement en fonction de récompenses reçues. Le comportement de l’agent est renforcé par ces dernières. </a:t>
            </a:r>
            <a:endParaRPr lang="fr-CH" sz="4800" dirty="0"/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3744000" y="5040000"/>
            <a:ext cx="24336000" cy="3114790"/>
          </a:xfrm>
        </p:spPr>
        <p:txBody>
          <a:bodyPr>
            <a:normAutofit fontScale="90000"/>
          </a:bodyPr>
          <a:lstStyle/>
          <a:p>
            <a:pPr algn="ctr"/>
            <a:r>
              <a:rPr lang="fr-CH" dirty="0" smtClean="0"/>
              <a:t>Étude sur l’apprentissage par renforcement </a:t>
            </a:r>
            <a:br>
              <a:rPr lang="fr-CH" dirty="0" smtClean="0"/>
            </a:br>
            <a:r>
              <a:rPr lang="fr-CH" dirty="0" smtClean="0"/>
              <a:t>dans les jeux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0" y="4842422"/>
            <a:ext cx="2232299" cy="35355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Laissez libre la bande – </a:t>
            </a:r>
            <a:r>
              <a:rPr lang="fr-CH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à supprimer avant impression</a:t>
            </a:r>
            <a:endParaRPr lang="fr-CH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43463" y="4877596"/>
            <a:ext cx="1800000" cy="33520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Laissez libre la bande – </a:t>
            </a:r>
            <a:r>
              <a:rPr lang="fr-CH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à supprimer avant impression</a:t>
            </a:r>
            <a:endParaRPr lang="fr-CH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Espace réservé du texte 17"/>
          <p:cNvSpPr txBox="1">
            <a:spLocks/>
          </p:cNvSpPr>
          <p:nvPr/>
        </p:nvSpPr>
        <p:spPr>
          <a:xfrm>
            <a:off x="9505107" y="3978326"/>
            <a:ext cx="2232248" cy="902271"/>
          </a:xfrm>
          <a:prstGeom prst="rect">
            <a:avLst/>
          </a:prstGeom>
        </p:spPr>
        <p:txBody>
          <a:bodyPr lIns="0"/>
          <a:lstStyle>
            <a:lvl1pPr marL="0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87164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74327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261491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348655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79400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6564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3728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0892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8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2018  </a:t>
            </a:r>
            <a:endParaRPr lang="fr-CH" sz="48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595761" y="36760966"/>
            <a:ext cx="2577569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/>
              <a:t>Etudiant(e)  : </a:t>
            </a:r>
            <a:r>
              <a:rPr lang="fr-CH" sz="2800" dirty="0" smtClean="0"/>
              <a:t>Federico Pfeiffer</a:t>
            </a:r>
            <a:endParaRPr lang="fr-CH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H" sz="2800" dirty="0" smtClean="0"/>
              <a:t>Professeur   : </a:t>
            </a:r>
            <a:r>
              <a:rPr lang="fr-CH" sz="2800" dirty="0" smtClean="0"/>
              <a:t>Guido </a:t>
            </a:r>
            <a:r>
              <a:rPr lang="fr-CH" sz="2800" dirty="0" err="1" smtClean="0"/>
              <a:t>Bologna</a:t>
            </a:r>
            <a:endParaRPr lang="fr-CH" sz="2800" dirty="0" smtClean="0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24" y="8599896"/>
            <a:ext cx="11947996" cy="4608512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19" y="17534703"/>
            <a:ext cx="21389944" cy="635633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91" y="27717016"/>
            <a:ext cx="23758378" cy="8962560"/>
          </a:xfrm>
          <a:prstGeom prst="rect">
            <a:avLst/>
          </a:prstGeom>
        </p:spPr>
      </p:pic>
      <p:sp>
        <p:nvSpPr>
          <p:cNvPr id="21" name="Espace réservé du texte 19"/>
          <p:cNvSpPr txBox="1">
            <a:spLocks/>
          </p:cNvSpPr>
          <p:nvPr/>
        </p:nvSpPr>
        <p:spPr>
          <a:xfrm>
            <a:off x="2268303" y="13898981"/>
            <a:ext cx="26139155" cy="291558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87164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74327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261491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348655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79400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6564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3728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0892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800" dirty="0" smtClean="0"/>
              <a:t>L’agent (en bleu) évolue dans un environnement où il doit apprendre à éviter les ennemis (en rouge), tout en récupérant de la nourriture (en vert). Si l’agent se fait attraper par un ennemi, le jeu se termine. Si l’agent ne parvient pas à récolter la nourriture, son endurance finit par s’estomper et le jeu se termine. Le but de l’agent est de «survivre» le plus longtemps possible. </a:t>
            </a:r>
            <a:endParaRPr lang="fr-CH" sz="4800" dirty="0"/>
          </a:p>
        </p:txBody>
      </p:sp>
      <p:sp>
        <p:nvSpPr>
          <p:cNvPr id="22" name="Espace réservé du texte 19"/>
          <p:cNvSpPr txBox="1">
            <a:spLocks/>
          </p:cNvSpPr>
          <p:nvPr/>
        </p:nvSpPr>
        <p:spPr>
          <a:xfrm>
            <a:off x="2249406" y="24133241"/>
            <a:ext cx="24700971" cy="402803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87164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74327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261491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348655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79400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6564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3728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0892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fr-CH" sz="4800" dirty="0" smtClean="0"/>
              <a:t>Apprendre à éviter les ennemis</a:t>
            </a:r>
          </a:p>
          <a:p>
            <a:pPr marL="742950" indent="-742950">
              <a:buFont typeface="+mj-lt"/>
              <a:buAutoNum type="arabicPeriod"/>
            </a:pPr>
            <a:r>
              <a:rPr lang="fr-CH" sz="4800" dirty="0" smtClean="0"/>
              <a:t>Apprendre à attraper la nourriture</a:t>
            </a:r>
          </a:p>
          <a:p>
            <a:pPr marL="742950" indent="-742950">
              <a:buFont typeface="+mj-lt"/>
              <a:buAutoNum type="arabicPeriod"/>
            </a:pPr>
            <a:r>
              <a:rPr lang="fr-CH" sz="4800" dirty="0" smtClean="0"/>
              <a:t>Apprendre à jouer au jeu: choisir la meilleure action entre le réseau ayant appris à éviter les ennemis et le réseau ayant appris à attraper la nourriture. </a:t>
            </a:r>
            <a:endParaRPr lang="fr-CH" sz="4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232299" y="17509436"/>
            <a:ext cx="52909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dirty="0">
                <a:latin typeface="Arial" panose="020B0604020202020204" pitchFamily="34" charset="0"/>
                <a:cs typeface="Arial" panose="020B0604020202020204" pitchFamily="34" charset="0"/>
              </a:rPr>
              <a:t>L’apprentissage de l’agent se fait en trois étapes à travers des réseaux neuronaux artificiels: </a:t>
            </a:r>
          </a:p>
        </p:txBody>
      </p:sp>
    </p:spTree>
    <p:extLst>
      <p:ext uri="{BB962C8B-B14F-4D97-AF65-F5344CB8AC3E}">
        <p14:creationId xmlns:p14="http://schemas.microsoft.com/office/powerpoint/2010/main" val="372177175"/>
      </p:ext>
    </p:extLst>
  </p:cSld>
  <p:clrMapOvr>
    <a:masterClrMapping/>
  </p:clrMapOvr>
</p:sld>
</file>

<file path=ppt/theme/theme1.xml><?xml version="1.0" encoding="utf-8"?>
<a:theme xmlns:a="http://schemas.openxmlformats.org/drawingml/2006/main" name="ITI_Modèle_Affiche_A0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ITI_Modèle_Affiche_A0_diplôme</Template>
  <TotalTime>103</TotalTime>
  <Words>200</Words>
  <Application>Microsoft Office PowerPoint</Application>
  <PresentationFormat>Personnalisé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Calibri</vt:lpstr>
      <vt:lpstr>ITI_Modèle_Affiche_A0_diplôme</vt:lpstr>
      <vt:lpstr>Étude sur l’apprentissage par renforcement  dans les jeux</vt:lpstr>
    </vt:vector>
  </TitlesOfParts>
  <Company>HES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Federico Pfeiffer</cp:lastModifiedBy>
  <cp:revision>28</cp:revision>
  <dcterms:created xsi:type="dcterms:W3CDTF">2014-07-02T14:44:55Z</dcterms:created>
  <dcterms:modified xsi:type="dcterms:W3CDTF">2018-07-16T20:29:42Z</dcterms:modified>
</cp:coreProperties>
</file>