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858000" cy="9144000"/>
  <p:embeddedFontLst>
    <p:embeddedFont>
      <p:font typeface="Century Gothic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0" roundtripDataSignature="AMtx7miF7oVuajmOGAIAjnwNFoN6ctUK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CenturyGothic-bold.fntdata"/><Relationship Id="rId14" Type="http://schemas.openxmlformats.org/officeDocument/2006/relationships/slide" Target="slides/slide9.xml"/><Relationship Id="rId36" Type="http://schemas.openxmlformats.org/officeDocument/2006/relationships/font" Target="fonts/CenturyGothic-regular.fntdata"/><Relationship Id="rId17" Type="http://schemas.openxmlformats.org/officeDocument/2006/relationships/slide" Target="slides/slide12.xml"/><Relationship Id="rId39" Type="http://schemas.openxmlformats.org/officeDocument/2006/relationships/font" Target="fonts/CenturyGothic-boldItalic.fntdata"/><Relationship Id="rId16" Type="http://schemas.openxmlformats.org/officeDocument/2006/relationships/slide" Target="slides/slide11.xml"/><Relationship Id="rId38" Type="http://schemas.openxmlformats.org/officeDocument/2006/relationships/font" Target="fonts/CenturyGothic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3"/>
          <p:cNvSpPr txBox="1"/>
          <p:nvPr>
            <p:ph type="ctrTitle"/>
          </p:nvPr>
        </p:nvSpPr>
        <p:spPr>
          <a:xfrm>
            <a:off x="1942416" y="2514601"/>
            <a:ext cx="6600451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3"/>
          <p:cNvSpPr txBox="1"/>
          <p:nvPr>
            <p:ph idx="1" type="subTitle"/>
          </p:nvPr>
        </p:nvSpPr>
        <p:spPr>
          <a:xfrm>
            <a:off x="1942416" y="4777380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33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/>
          <p:nvPr/>
        </p:nvSpPr>
        <p:spPr>
          <a:xfrm>
            <a:off x="-31719" y="4321158"/>
            <a:ext cx="1395473" cy="781781"/>
          </a:xfrm>
          <a:custGeom>
            <a:rect b="b" l="l" r="r" t="t"/>
            <a:pathLst>
              <a:path extrusionOk="0" h="10000" w="8042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3"/>
          <p:cNvSpPr txBox="1"/>
          <p:nvPr>
            <p:ph idx="12" type="sldNum"/>
          </p:nvPr>
        </p:nvSpPr>
        <p:spPr>
          <a:xfrm>
            <a:off x="423334" y="4529541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2"/>
          <p:cNvSpPr txBox="1"/>
          <p:nvPr>
            <p:ph type="title"/>
          </p:nvPr>
        </p:nvSpPr>
        <p:spPr>
          <a:xfrm>
            <a:off x="1942415" y="609600"/>
            <a:ext cx="6591985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2"/>
          <p:cNvSpPr txBox="1"/>
          <p:nvPr>
            <p:ph idx="1" type="body"/>
          </p:nvPr>
        </p:nvSpPr>
        <p:spPr>
          <a:xfrm>
            <a:off x="1942415" y="4354046"/>
            <a:ext cx="6591985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42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2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2"/>
          <p:cNvSpPr/>
          <p:nvPr/>
        </p:nvSpPr>
        <p:spPr>
          <a:xfrm flipH="1" rot="10800000">
            <a:off x="58" y="3166527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2"/>
          <p:cNvSpPr txBox="1"/>
          <p:nvPr>
            <p:ph idx="12" type="sldNum"/>
          </p:nvPr>
        </p:nvSpPr>
        <p:spPr>
          <a:xfrm>
            <a:off x="511228" y="3244140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3"/>
          <p:cNvSpPr txBox="1"/>
          <p:nvPr>
            <p:ph type="title"/>
          </p:nvPr>
        </p:nvSpPr>
        <p:spPr>
          <a:xfrm>
            <a:off x="2188123" y="609600"/>
            <a:ext cx="6109587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3"/>
          <p:cNvSpPr txBox="1"/>
          <p:nvPr>
            <p:ph idx="1" type="body"/>
          </p:nvPr>
        </p:nvSpPr>
        <p:spPr>
          <a:xfrm>
            <a:off x="2415972" y="3505200"/>
            <a:ext cx="5653888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43"/>
          <p:cNvSpPr txBox="1"/>
          <p:nvPr>
            <p:ph idx="2" type="body"/>
          </p:nvPr>
        </p:nvSpPr>
        <p:spPr>
          <a:xfrm>
            <a:off x="1942415" y="4354046"/>
            <a:ext cx="6591985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43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3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3"/>
          <p:cNvSpPr/>
          <p:nvPr/>
        </p:nvSpPr>
        <p:spPr>
          <a:xfrm flipH="1" rot="10800000">
            <a:off x="58" y="3166527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3"/>
          <p:cNvSpPr txBox="1"/>
          <p:nvPr>
            <p:ph idx="12" type="sldNum"/>
          </p:nvPr>
        </p:nvSpPr>
        <p:spPr>
          <a:xfrm>
            <a:off x="511228" y="3244140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9" name="Google Shape;119;p4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43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4"/>
          <p:cNvSpPr txBox="1"/>
          <p:nvPr>
            <p:ph type="title"/>
          </p:nvPr>
        </p:nvSpPr>
        <p:spPr>
          <a:xfrm>
            <a:off x="1942415" y="2438401"/>
            <a:ext cx="6591985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4"/>
          <p:cNvSpPr txBox="1"/>
          <p:nvPr>
            <p:ph idx="1" type="body"/>
          </p:nvPr>
        </p:nvSpPr>
        <p:spPr>
          <a:xfrm>
            <a:off x="1942415" y="5181600"/>
            <a:ext cx="6591985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44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4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4"/>
          <p:cNvSpPr/>
          <p:nvPr/>
        </p:nvSpPr>
        <p:spPr>
          <a:xfrm flipH="1" rot="10800000">
            <a:off x="58" y="4910660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4"/>
          <p:cNvSpPr txBox="1"/>
          <p:nvPr>
            <p:ph idx="12" type="sldNum"/>
          </p:nvPr>
        </p:nvSpPr>
        <p:spPr>
          <a:xfrm>
            <a:off x="511228" y="4983088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o Cartão de Nome">
  <p:cSld name="Citar o Cartão de Nom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5"/>
          <p:cNvSpPr txBox="1"/>
          <p:nvPr>
            <p:ph type="title"/>
          </p:nvPr>
        </p:nvSpPr>
        <p:spPr>
          <a:xfrm>
            <a:off x="2188123" y="609600"/>
            <a:ext cx="6109587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5"/>
          <p:cNvSpPr txBox="1"/>
          <p:nvPr>
            <p:ph idx="1" type="body"/>
          </p:nvPr>
        </p:nvSpPr>
        <p:spPr>
          <a:xfrm>
            <a:off x="1942415" y="4343400"/>
            <a:ext cx="668829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45"/>
          <p:cNvSpPr txBox="1"/>
          <p:nvPr>
            <p:ph idx="2" type="body"/>
          </p:nvPr>
        </p:nvSpPr>
        <p:spPr>
          <a:xfrm>
            <a:off x="1942415" y="5181600"/>
            <a:ext cx="6688292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45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5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5"/>
          <p:cNvSpPr/>
          <p:nvPr/>
        </p:nvSpPr>
        <p:spPr>
          <a:xfrm flipH="1" rot="10800000">
            <a:off x="58" y="4910660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5"/>
          <p:cNvSpPr txBox="1"/>
          <p:nvPr>
            <p:ph idx="12" type="sldNum"/>
          </p:nvPr>
        </p:nvSpPr>
        <p:spPr>
          <a:xfrm>
            <a:off x="511228" y="4983088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6" name="Google Shape;136;p45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45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iro ou Falso">
  <p:cSld name="Verdadeiro ou Fals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6"/>
          <p:cNvSpPr txBox="1"/>
          <p:nvPr>
            <p:ph type="title"/>
          </p:nvPr>
        </p:nvSpPr>
        <p:spPr>
          <a:xfrm>
            <a:off x="1942416" y="627407"/>
            <a:ext cx="6591984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6"/>
          <p:cNvSpPr txBox="1"/>
          <p:nvPr>
            <p:ph idx="1" type="body"/>
          </p:nvPr>
        </p:nvSpPr>
        <p:spPr>
          <a:xfrm>
            <a:off x="1942415" y="4343400"/>
            <a:ext cx="6591985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46"/>
          <p:cNvSpPr txBox="1"/>
          <p:nvPr>
            <p:ph idx="2" type="body"/>
          </p:nvPr>
        </p:nvSpPr>
        <p:spPr>
          <a:xfrm>
            <a:off x="1942415" y="5181600"/>
            <a:ext cx="6591985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46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6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6"/>
          <p:cNvSpPr/>
          <p:nvPr/>
        </p:nvSpPr>
        <p:spPr>
          <a:xfrm flipH="1" rot="10800000">
            <a:off x="58" y="4910660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6"/>
          <p:cNvSpPr txBox="1"/>
          <p:nvPr>
            <p:ph idx="12" type="sldNum"/>
          </p:nvPr>
        </p:nvSpPr>
        <p:spPr>
          <a:xfrm>
            <a:off x="511228" y="4983088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7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7"/>
          <p:cNvSpPr txBox="1"/>
          <p:nvPr>
            <p:ph idx="1" type="body"/>
          </p:nvPr>
        </p:nvSpPr>
        <p:spPr>
          <a:xfrm rot="5400000">
            <a:off x="3295307" y="780707"/>
            <a:ext cx="3886200" cy="6591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47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7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7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7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8"/>
          <p:cNvSpPr txBox="1"/>
          <p:nvPr>
            <p:ph type="title"/>
          </p:nvPr>
        </p:nvSpPr>
        <p:spPr>
          <a:xfrm rot="5400000">
            <a:off x="5064693" y="2441248"/>
            <a:ext cx="5283817" cy="1656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8"/>
          <p:cNvSpPr txBox="1"/>
          <p:nvPr>
            <p:ph idx="1" type="body"/>
          </p:nvPr>
        </p:nvSpPr>
        <p:spPr>
          <a:xfrm rot="5400000">
            <a:off x="1658681" y="911140"/>
            <a:ext cx="5283817" cy="4716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48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8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8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8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 txBox="1"/>
          <p:nvPr>
            <p:ph type="title"/>
          </p:nvPr>
        </p:nvSpPr>
        <p:spPr>
          <a:xfrm>
            <a:off x="1945201" y="624110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" type="body"/>
          </p:nvPr>
        </p:nvSpPr>
        <p:spPr>
          <a:xfrm>
            <a:off x="1942415" y="2133600"/>
            <a:ext cx="6591985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4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4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5"/>
          <p:cNvSpPr txBox="1"/>
          <p:nvPr>
            <p:ph idx="1" type="body"/>
          </p:nvPr>
        </p:nvSpPr>
        <p:spPr>
          <a:xfrm>
            <a:off x="2265352" y="2226626"/>
            <a:ext cx="287459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35"/>
          <p:cNvSpPr txBox="1"/>
          <p:nvPr>
            <p:ph idx="2" type="body"/>
          </p:nvPr>
        </p:nvSpPr>
        <p:spPr>
          <a:xfrm>
            <a:off x="1942415" y="2802888"/>
            <a:ext cx="3197532" cy="3105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3" type="body"/>
          </p:nvPr>
        </p:nvSpPr>
        <p:spPr>
          <a:xfrm>
            <a:off x="5656154" y="2223398"/>
            <a:ext cx="28732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35"/>
          <p:cNvSpPr txBox="1"/>
          <p:nvPr>
            <p:ph idx="4" type="body"/>
          </p:nvPr>
        </p:nvSpPr>
        <p:spPr>
          <a:xfrm>
            <a:off x="5333715" y="2799660"/>
            <a:ext cx="3195680" cy="3105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8" name="Google Shape;58;p35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5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5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/>
          <p:nvPr>
            <p:ph type="title"/>
          </p:nvPr>
        </p:nvSpPr>
        <p:spPr>
          <a:xfrm>
            <a:off x="1942415" y="2074562"/>
            <a:ext cx="659198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" type="body"/>
          </p:nvPr>
        </p:nvSpPr>
        <p:spPr>
          <a:xfrm>
            <a:off x="1942415" y="3581400"/>
            <a:ext cx="6591985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36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/>
          <p:nvPr/>
        </p:nvSpPr>
        <p:spPr>
          <a:xfrm flipH="1" rot="10800000">
            <a:off x="58" y="3166527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6"/>
          <p:cNvSpPr txBox="1"/>
          <p:nvPr>
            <p:ph idx="12" type="sldNum"/>
          </p:nvPr>
        </p:nvSpPr>
        <p:spPr>
          <a:xfrm>
            <a:off x="511228" y="3244140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7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" type="body"/>
          </p:nvPr>
        </p:nvSpPr>
        <p:spPr>
          <a:xfrm>
            <a:off x="1942416" y="2136706"/>
            <a:ext cx="3197531" cy="3767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2" name="Google Shape;72;p37"/>
          <p:cNvSpPr txBox="1"/>
          <p:nvPr>
            <p:ph idx="2" type="body"/>
          </p:nvPr>
        </p:nvSpPr>
        <p:spPr>
          <a:xfrm>
            <a:off x="5337307" y="2136706"/>
            <a:ext cx="3197093" cy="3767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37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7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7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8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8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8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8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8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9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9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9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9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0"/>
          <p:cNvSpPr txBox="1"/>
          <p:nvPr>
            <p:ph type="title"/>
          </p:nvPr>
        </p:nvSpPr>
        <p:spPr>
          <a:xfrm>
            <a:off x="1942415" y="446088"/>
            <a:ext cx="2629584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0"/>
          <p:cNvSpPr txBox="1"/>
          <p:nvPr>
            <p:ph idx="1" type="body"/>
          </p:nvPr>
        </p:nvSpPr>
        <p:spPr>
          <a:xfrm>
            <a:off x="4743494" y="446089"/>
            <a:ext cx="3790906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40"/>
          <p:cNvSpPr txBox="1"/>
          <p:nvPr>
            <p:ph idx="2" type="body"/>
          </p:nvPr>
        </p:nvSpPr>
        <p:spPr>
          <a:xfrm>
            <a:off x="1942415" y="1598613"/>
            <a:ext cx="2629584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40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0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0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0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1"/>
          <p:cNvSpPr txBox="1"/>
          <p:nvPr>
            <p:ph type="title"/>
          </p:nvPr>
        </p:nvSpPr>
        <p:spPr>
          <a:xfrm>
            <a:off x="1942415" y="4800600"/>
            <a:ext cx="6591985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1"/>
          <p:cNvSpPr/>
          <p:nvPr>
            <p:ph idx="2" type="pic"/>
          </p:nvPr>
        </p:nvSpPr>
        <p:spPr>
          <a:xfrm>
            <a:off x="1942415" y="634965"/>
            <a:ext cx="6591985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41"/>
          <p:cNvSpPr txBox="1"/>
          <p:nvPr>
            <p:ph idx="1" type="body"/>
          </p:nvPr>
        </p:nvSpPr>
        <p:spPr>
          <a:xfrm>
            <a:off x="1942415" y="5367338"/>
            <a:ext cx="6591985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41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1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1"/>
          <p:cNvSpPr/>
          <p:nvPr/>
        </p:nvSpPr>
        <p:spPr>
          <a:xfrm flipH="1" rot="10800000">
            <a:off x="58" y="4910660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1"/>
          <p:cNvSpPr txBox="1"/>
          <p:nvPr>
            <p:ph idx="12" type="sldNum"/>
          </p:nvPr>
        </p:nvSpPr>
        <p:spPr>
          <a:xfrm>
            <a:off x="511228" y="4983088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2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7" name="Google Shape;7;p32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32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32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32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32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32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32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32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32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2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2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2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32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20" name="Google Shape;20;p32"/>
            <p:cNvSpPr/>
            <p:nvPr/>
          </p:nvSpPr>
          <p:spPr>
            <a:xfrm>
              <a:off x="6627813" y="195717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2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2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2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2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2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2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2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2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2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2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2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32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2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1" type="body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32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32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32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Relationship Id="rId4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ipeadata.gov.br/Default.aspx" TargetMode="External"/><Relationship Id="rId4" Type="http://schemas.openxmlformats.org/officeDocument/2006/relationships/hyperlink" Target="http://seriesestatisticas.ibge.gov.br/" TargetMode="External"/><Relationship Id="rId5" Type="http://schemas.openxmlformats.org/officeDocument/2006/relationships/hyperlink" Target="https://pedroferreira.shinyapps.io/timeserie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1942415" y="2420888"/>
            <a:ext cx="6600451" cy="22124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pt-BR"/>
              <a:t>Trabalho de Econometria II</a:t>
            </a:r>
            <a:endParaRPr/>
          </a:p>
        </p:txBody>
      </p:sp>
      <p:sp>
        <p:nvSpPr>
          <p:cNvPr id="165" name="Google Shape;165;p1"/>
          <p:cNvSpPr txBox="1"/>
          <p:nvPr>
            <p:ph idx="1" type="subTitle"/>
          </p:nvPr>
        </p:nvSpPr>
        <p:spPr>
          <a:xfrm>
            <a:off x="1942416" y="4777380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Taxa de Desemprego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 txBox="1"/>
          <p:nvPr>
            <p:ph type="title"/>
          </p:nvPr>
        </p:nvSpPr>
        <p:spPr>
          <a:xfrm>
            <a:off x="1945201" y="624110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pt-BR" u="sng"/>
              <a:t>Estacionariedade da Parte Não-Sazonal:</a:t>
            </a:r>
            <a:r>
              <a:rPr lang="pt-BR"/>
              <a:t> </a:t>
            </a:r>
            <a:r>
              <a:rPr lang="pt-BR" sz="2800"/>
              <a:t>Teste Dickey Fuller Aumentado (ADF)</a:t>
            </a:r>
            <a:br>
              <a:rPr lang="pt-BR" sz="2800"/>
            </a:br>
            <a:br>
              <a:rPr lang="pt-BR" sz="2800"/>
            </a:br>
            <a:endParaRPr/>
          </a:p>
        </p:txBody>
      </p:sp>
      <p:pic>
        <p:nvPicPr>
          <p:cNvPr id="225" name="Google Shape;225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7744" y="2420888"/>
            <a:ext cx="2850576" cy="93018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1"/>
          <p:cNvSpPr/>
          <p:nvPr/>
        </p:nvSpPr>
        <p:spPr>
          <a:xfrm>
            <a:off x="2267744" y="4005064"/>
            <a:ext cx="648631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 analisar a estatística de teste (tau2 = -1.994954) notamos que seu valor  é superior ao valor crítico associado ao nível de confiança de 95% (-2,88). Dessa forma, conclui-se que a ST não é estacionária ( não rejeição da hipótese nula).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 txBox="1"/>
          <p:nvPr>
            <p:ph type="title"/>
          </p:nvPr>
        </p:nvSpPr>
        <p:spPr>
          <a:xfrm>
            <a:off x="1945201" y="624109"/>
            <a:ext cx="6731255" cy="1295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pt-BR" u="sng"/>
              <a:t>Estacionariedade da Parte Não-Sazonal</a:t>
            </a:r>
            <a:endParaRPr u="sng"/>
          </a:p>
        </p:txBody>
      </p:sp>
      <p:pic>
        <p:nvPicPr>
          <p:cNvPr id="232" name="Google Shape;23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6456" y="2564904"/>
            <a:ext cx="6480000" cy="3625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9752" y="2023452"/>
            <a:ext cx="4680000" cy="218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 txBox="1"/>
          <p:nvPr>
            <p:ph type="title"/>
          </p:nvPr>
        </p:nvSpPr>
        <p:spPr>
          <a:xfrm>
            <a:off x="1945201" y="624110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pt-BR" u="sng"/>
              <a:t>Estacionariedade da Parte Não-Sazonal</a:t>
            </a:r>
            <a:endParaRPr u="sng"/>
          </a:p>
        </p:txBody>
      </p:sp>
      <p:pic>
        <p:nvPicPr>
          <p:cNvPr id="239" name="Google Shape;23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9712" y="1917685"/>
            <a:ext cx="5400000" cy="366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9712" y="2564904"/>
            <a:ext cx="6480000" cy="3625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/>
          <p:nvPr>
            <p:ph type="title"/>
          </p:nvPr>
        </p:nvSpPr>
        <p:spPr>
          <a:xfrm>
            <a:off x="1945201" y="624110"/>
            <a:ext cx="7198799" cy="1364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pt-BR" u="sng"/>
              <a:t>Análise da ST não estacionária e estacionária (log na ST)</a:t>
            </a:r>
            <a:endParaRPr u="sng"/>
          </a:p>
        </p:txBody>
      </p:sp>
      <p:sp>
        <p:nvSpPr>
          <p:cNvPr id="246" name="Google Shape;246;p14"/>
          <p:cNvSpPr txBox="1"/>
          <p:nvPr>
            <p:ph idx="1" type="body"/>
          </p:nvPr>
        </p:nvSpPr>
        <p:spPr>
          <a:xfrm>
            <a:off x="1942415" y="2133600"/>
            <a:ext cx="6591985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pt-BR"/>
              <a:t>Um dos pressupostos da teoria Box &amp; Jenkins: ST também estacionária na variância.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pt-BR"/>
              <a:t>Após realizarmos os testes de estacionariedade na variância, percebemos que a ST não apresentou mudanças significativas, podendo concluir uma estacionariedade da ST sem ter que torna-la estacionária (passar log).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/>
          <p:nvPr>
            <p:ph type="title"/>
          </p:nvPr>
        </p:nvSpPr>
        <p:spPr>
          <a:xfrm>
            <a:off x="1945201" y="624110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pt-BR" u="sng"/>
              <a:t>Estacionariedade da Parte Não-Sazonal</a:t>
            </a:r>
            <a:endParaRPr u="sng"/>
          </a:p>
        </p:txBody>
      </p:sp>
      <p:pic>
        <p:nvPicPr>
          <p:cNvPr id="252" name="Google Shape;25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6179" y="2348880"/>
            <a:ext cx="5400000" cy="3021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06179" y="1949106"/>
            <a:ext cx="4680000" cy="223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"/>
          <p:cNvSpPr txBox="1"/>
          <p:nvPr>
            <p:ph type="title"/>
          </p:nvPr>
        </p:nvSpPr>
        <p:spPr>
          <a:xfrm>
            <a:off x="1945201" y="624110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pt-BR" u="sng"/>
              <a:t>Estacionariedade da Parte Sazonal</a:t>
            </a:r>
            <a:endParaRPr u="sng"/>
          </a:p>
        </p:txBody>
      </p:sp>
      <p:pic>
        <p:nvPicPr>
          <p:cNvPr id="259" name="Google Shape;25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712" y="1933277"/>
            <a:ext cx="4680000" cy="33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6008" y="2420888"/>
            <a:ext cx="5400000" cy="302163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6"/>
          <p:cNvSpPr txBox="1"/>
          <p:nvPr/>
        </p:nvSpPr>
        <p:spPr>
          <a:xfrm>
            <a:off x="1835696" y="5610081"/>
            <a:ext cx="62599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Analisando-se a FAC da ST diferenciada com transformação logarítmica, conclui-se que o decrescimento lento dos lags.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"/>
          <p:cNvSpPr txBox="1"/>
          <p:nvPr>
            <p:ph type="title"/>
          </p:nvPr>
        </p:nvSpPr>
        <p:spPr>
          <a:xfrm>
            <a:off x="1945201" y="624110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pt-BR" u="sng"/>
              <a:t>Estacionariedade da Parte Sazonal</a:t>
            </a:r>
            <a:endParaRPr u="sng"/>
          </a:p>
        </p:txBody>
      </p:sp>
      <p:sp>
        <p:nvSpPr>
          <p:cNvPr id="267" name="Google Shape;267;p17"/>
          <p:cNvSpPr txBox="1"/>
          <p:nvPr/>
        </p:nvSpPr>
        <p:spPr>
          <a:xfrm>
            <a:off x="2051720" y="3751585"/>
            <a:ext cx="590465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 analisar a estatística de teste (tau2 = -5.136943) notamos que seu valor  é inferior ao valor crítico associado ao nível de confiança de 95% (-2,88). Dessa forma, conclui-se que a ST é estacionária (rejeição da hipótese nula).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8" name="Google Shape;26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048" y="2636912"/>
            <a:ext cx="7200000" cy="70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"/>
          <p:cNvSpPr txBox="1"/>
          <p:nvPr>
            <p:ph type="title"/>
          </p:nvPr>
        </p:nvSpPr>
        <p:spPr>
          <a:xfrm>
            <a:off x="1945200" y="624110"/>
            <a:ext cx="5579128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pt-BR" u="sng"/>
              <a:t>Identificação:</a:t>
            </a:r>
            <a:r>
              <a:rPr lang="pt-BR"/>
              <a:t> </a:t>
            </a:r>
            <a:r>
              <a:rPr lang="pt-BR" sz="2800"/>
              <a:t>Modelagem Box &amp; Jenkins</a:t>
            </a:r>
            <a:endParaRPr u="sng"/>
          </a:p>
        </p:txBody>
      </p:sp>
      <p:pic>
        <p:nvPicPr>
          <p:cNvPr id="274" name="Google Shape;27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1772816"/>
            <a:ext cx="7200000" cy="43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pt-BR" u="sng"/>
              <a:t>Estimação</a:t>
            </a:r>
            <a:endParaRPr u="sng"/>
          </a:p>
        </p:txBody>
      </p:sp>
      <p:pic>
        <p:nvPicPr>
          <p:cNvPr id="280" name="Google Shape;28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00" y="1628800"/>
            <a:ext cx="7560000" cy="2205863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9"/>
          <p:cNvSpPr txBox="1"/>
          <p:nvPr/>
        </p:nvSpPr>
        <p:spPr>
          <a:xfrm>
            <a:off x="792000" y="4196875"/>
            <a:ext cx="734481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Observando os gráficos anteriores podemos pensar nos modelos SARIMA(1,1,1)(1,1,1)₁₂, SARIMA(1,2,1)(1,2,1)₁₂. Para estimar o modelo, deve-se testar as possibilidades dos SARIMAs que foram idealizados a partir da visualização da FAC e da FACP. Para verificar, de forma rápida, se os parâmetros do modelo são significativos foi utilizada a função desenvolvida no R chamada </a:t>
            </a:r>
            <a:r>
              <a:rPr i="1"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t.test()</a:t>
            </a: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i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pt-BR" u="sng"/>
              <a:t>Estimação:</a:t>
            </a:r>
            <a:r>
              <a:rPr lang="pt-BR"/>
              <a:t> </a:t>
            </a:r>
            <a:r>
              <a:rPr i="1" lang="pt-BR" sz="2800"/>
              <a:t>t.test()</a:t>
            </a:r>
            <a:endParaRPr i="1" sz="2800"/>
          </a:p>
        </p:txBody>
      </p:sp>
      <p:sp>
        <p:nvSpPr>
          <p:cNvPr id="287" name="Google Shape;287;p20"/>
          <p:cNvSpPr txBox="1"/>
          <p:nvPr/>
        </p:nvSpPr>
        <p:spPr>
          <a:xfrm>
            <a:off x="792000" y="4196875"/>
            <a:ext cx="734481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Consideramos nessa função o nivel de confiança de 95%.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8" name="Google Shape;28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00" y="1772816"/>
            <a:ext cx="7560000" cy="189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"/>
          <p:cNvSpPr txBox="1"/>
          <p:nvPr>
            <p:ph type="title"/>
          </p:nvPr>
        </p:nvSpPr>
        <p:spPr>
          <a:xfrm>
            <a:off x="1945201" y="624110"/>
            <a:ext cx="6803263" cy="1364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pt-BR" u="sng"/>
              <a:t>Introdução:</a:t>
            </a:r>
            <a:r>
              <a:rPr lang="pt-BR"/>
              <a:t> </a:t>
            </a:r>
            <a:r>
              <a:rPr lang="pt-BR" sz="2800"/>
              <a:t>Taxa de Desemprego</a:t>
            </a:r>
            <a:endParaRPr sz="2800"/>
          </a:p>
        </p:txBody>
      </p:sp>
      <p:sp>
        <p:nvSpPr>
          <p:cNvPr id="171" name="Google Shape;171;p3"/>
          <p:cNvSpPr txBox="1"/>
          <p:nvPr>
            <p:ph idx="1" type="body"/>
          </p:nvPr>
        </p:nvSpPr>
        <p:spPr>
          <a:xfrm>
            <a:off x="1942415" y="2133600"/>
            <a:ext cx="6591985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pt-BR"/>
              <a:t> Relação entre o número de pessoas desocupadas (procurando trabalho) e o número de pessoas economicamente ativas num determinado período de referência.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pt-BR"/>
              <a:t>A taxa de desemprego responde a ciclos econômicos, isto é, varia de acordo com a situação econômica em vigência.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pt-BR"/>
              <a:t>Para realizar as análises desse trabalho, utilizaremos dados das datas: 03/2002 – 02/2016.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pt-BR" u="sng"/>
              <a:t>Estimação</a:t>
            </a:r>
            <a:endParaRPr i="1" u="sng"/>
          </a:p>
        </p:txBody>
      </p:sp>
      <p:sp>
        <p:nvSpPr>
          <p:cNvPr id="294" name="Google Shape;294;p21"/>
          <p:cNvSpPr txBox="1"/>
          <p:nvPr/>
        </p:nvSpPr>
        <p:spPr>
          <a:xfrm>
            <a:off x="792000" y="4849547"/>
            <a:ext cx="734481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podemos observar, os parâmetros da parte AR sazonal e AR e MA não sazonais não são significativos, logo, tais parâmetros não devem permanecer no modelo.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5" name="Google Shape;29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00" y="1700808"/>
            <a:ext cx="7920000" cy="2931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pt-BR" u="sng"/>
              <a:t>Estimação</a:t>
            </a:r>
            <a:endParaRPr i="1" u="sng"/>
          </a:p>
        </p:txBody>
      </p:sp>
      <p:sp>
        <p:nvSpPr>
          <p:cNvPr id="301" name="Google Shape;301;p22"/>
          <p:cNvSpPr txBox="1"/>
          <p:nvPr/>
        </p:nvSpPr>
        <p:spPr>
          <a:xfrm>
            <a:off x="1242260" y="4849547"/>
            <a:ext cx="644429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Assim, temos um modelo SARIMA(0,1,0)(0,1,1)₁₂, onde todos os parâmetros são significativos e que minimiza os critérios de informação (BIC, AIC, AICc)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2" name="Google Shape;30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4408" y="1700808"/>
            <a:ext cx="5400000" cy="1794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4408" y="3933056"/>
            <a:ext cx="3600000" cy="489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pt-BR" u="sng"/>
              <a:t>Diagnóstico</a:t>
            </a:r>
            <a:endParaRPr i="1" u="sng"/>
          </a:p>
        </p:txBody>
      </p:sp>
      <p:pic>
        <p:nvPicPr>
          <p:cNvPr id="309" name="Google Shape;30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407" y="1628800"/>
            <a:ext cx="6961187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pt-BR" u="sng"/>
              <a:t>Diagnóstico:</a:t>
            </a:r>
            <a:r>
              <a:rPr lang="pt-BR"/>
              <a:t> </a:t>
            </a:r>
            <a:r>
              <a:rPr lang="pt-BR" sz="2800"/>
              <a:t>Autocorrelação Linear</a:t>
            </a:r>
            <a:endParaRPr i="1" sz="2800"/>
          </a:p>
        </p:txBody>
      </p:sp>
      <p:sp>
        <p:nvSpPr>
          <p:cNvPr id="315" name="Google Shape;315;p24"/>
          <p:cNvSpPr txBox="1"/>
          <p:nvPr/>
        </p:nvSpPr>
        <p:spPr>
          <a:xfrm>
            <a:off x="2051720" y="4221088"/>
            <a:ext cx="507614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Conforme podemos observar, o resultado do teste de Ljung Box mostra que a 95% de confiança não rejeitamos a hipótese nula de não existência de autocorrelação serial até o </a:t>
            </a:r>
            <a:r>
              <a:rPr i="1"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lag 40</a:t>
            </a: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6" name="Google Shape;31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9792" y="2285450"/>
            <a:ext cx="5400000" cy="1587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pt-BR" u="sng"/>
              <a:t>Diagnóstico:</a:t>
            </a:r>
            <a:r>
              <a:rPr lang="pt-BR"/>
              <a:t> </a:t>
            </a:r>
            <a:r>
              <a:rPr lang="pt-BR" sz="2800"/>
              <a:t>Heterocedasticidade Condicional</a:t>
            </a:r>
            <a:endParaRPr i="1" sz="2800"/>
          </a:p>
        </p:txBody>
      </p:sp>
      <p:sp>
        <p:nvSpPr>
          <p:cNvPr id="322" name="Google Shape;322;p25"/>
          <p:cNvSpPr txBox="1"/>
          <p:nvPr/>
        </p:nvSpPr>
        <p:spPr>
          <a:xfrm>
            <a:off x="1494288" y="4230804"/>
            <a:ext cx="594024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Conforme mostrado pelo teste, a hipótese nula é que não há presença de efeito ARCH. Dessa forma, dado o valor do p-valor, não rejeitamos a hipótese nula a 95% de confiança, logo, a variância é estacionária.</a:t>
            </a:r>
            <a:endParaRPr/>
          </a:p>
        </p:txBody>
      </p:sp>
      <p:pic>
        <p:nvPicPr>
          <p:cNvPr id="323" name="Google Shape;3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4408" y="2614360"/>
            <a:ext cx="5760000" cy="1251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pt-BR" u="sng"/>
              <a:t>Diagnóstico:</a:t>
            </a:r>
            <a:r>
              <a:rPr lang="pt-BR"/>
              <a:t> </a:t>
            </a:r>
            <a:r>
              <a:rPr lang="pt-BR" sz="2800"/>
              <a:t>Normalidade</a:t>
            </a:r>
            <a:endParaRPr i="1" sz="2800"/>
          </a:p>
        </p:txBody>
      </p:sp>
      <p:sp>
        <p:nvSpPr>
          <p:cNvPr id="329" name="Google Shape;329;p26"/>
          <p:cNvSpPr txBox="1"/>
          <p:nvPr/>
        </p:nvSpPr>
        <p:spPr>
          <a:xfrm>
            <a:off x="2124408" y="3940052"/>
            <a:ext cx="471610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 resultados mostram que a 95% de confiança não rejeitamos a hipótese nula de normalidade.</a:t>
            </a:r>
            <a:endParaRPr/>
          </a:p>
        </p:txBody>
      </p:sp>
      <p:pic>
        <p:nvPicPr>
          <p:cNvPr id="330" name="Google Shape;33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4408" y="2071801"/>
            <a:ext cx="4680000" cy="1157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pt-BR" u="sng"/>
              <a:t>Previsão</a:t>
            </a:r>
            <a:endParaRPr i="1" u="sng"/>
          </a:p>
        </p:txBody>
      </p:sp>
      <p:pic>
        <p:nvPicPr>
          <p:cNvPr id="336" name="Google Shape;33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656" y="1665714"/>
            <a:ext cx="5760000" cy="207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5656" y="2032430"/>
            <a:ext cx="6480000" cy="4300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pt-BR" u="sng"/>
              <a:t>Previsão:</a:t>
            </a:r>
            <a:r>
              <a:rPr lang="pt-BR"/>
              <a:t> BETS</a:t>
            </a:r>
            <a:endParaRPr i="1" u="sng"/>
          </a:p>
        </p:txBody>
      </p:sp>
      <p:pic>
        <p:nvPicPr>
          <p:cNvPr id="343" name="Google Shape;34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6161" y="1988840"/>
            <a:ext cx="6480000" cy="4315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6161" y="1603181"/>
            <a:ext cx="5760000" cy="195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9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pt-BR" u="sng"/>
              <a:t>Previsão</a:t>
            </a:r>
            <a:endParaRPr i="1" u="sng"/>
          </a:p>
        </p:txBody>
      </p:sp>
      <p:pic>
        <p:nvPicPr>
          <p:cNvPr id="350" name="Google Shape;35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5816" y="1744184"/>
            <a:ext cx="6480000" cy="954813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9"/>
          <p:cNvSpPr txBox="1"/>
          <p:nvPr/>
        </p:nvSpPr>
        <p:spPr>
          <a:xfrm>
            <a:off x="1835696" y="3294202"/>
            <a:ext cx="594024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Uma maneira mais adequada de se certificar se fizemos uma boa previsão ou não é analisando as métricas de previsão. Conforme podemos observar, as métricas a confirmam a análise gráfica. Analisando o MAPE, por exemplo, que  é uma medida percentual do módulo dos erros e que não é contaminada pela escala da ST, observamos que o erro de previsão está apenas em 2,77%, o que é bom.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0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pt-BR" u="sng"/>
              <a:t>Previsão:</a:t>
            </a:r>
            <a:r>
              <a:rPr lang="pt-BR"/>
              <a:t> BETS</a:t>
            </a:r>
            <a:endParaRPr i="1" u="sng"/>
          </a:p>
        </p:txBody>
      </p:sp>
      <p:sp>
        <p:nvSpPr>
          <p:cNvPr id="357" name="Google Shape;357;p30"/>
          <p:cNvSpPr txBox="1"/>
          <p:nvPr/>
        </p:nvSpPr>
        <p:spPr>
          <a:xfrm>
            <a:off x="1835696" y="3294202"/>
            <a:ext cx="594024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Analisando o MAPE, no caso da TS do BETS, observamos que o erro de previsão está apenas em 2,61%, o que também é bom.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8" name="Google Shape;35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8254" y="2348880"/>
            <a:ext cx="7275124" cy="5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>
            <p:ph type="title"/>
          </p:nvPr>
        </p:nvSpPr>
        <p:spPr>
          <a:xfrm>
            <a:off x="1945201" y="624110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pt-BR" u="sng"/>
              <a:t>Leitura da ST no R</a:t>
            </a:r>
            <a:endParaRPr u="sng"/>
          </a:p>
        </p:txBody>
      </p:sp>
      <p:pic>
        <p:nvPicPr>
          <p:cNvPr id="177" name="Google Shape;1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1800" y="2492896"/>
            <a:ext cx="6480000" cy="3625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1800" y="1628800"/>
            <a:ext cx="4680000" cy="556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"/>
          <p:cNvSpPr txBox="1"/>
          <p:nvPr>
            <p:ph type="title"/>
          </p:nvPr>
        </p:nvSpPr>
        <p:spPr>
          <a:xfrm>
            <a:off x="1945201" y="624110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pt-BR" u="sng"/>
              <a:t>Fontes e Referências</a:t>
            </a:r>
            <a:endParaRPr u="sng"/>
          </a:p>
        </p:txBody>
      </p:sp>
      <p:sp>
        <p:nvSpPr>
          <p:cNvPr id="364" name="Google Shape;364;p31"/>
          <p:cNvSpPr txBox="1"/>
          <p:nvPr>
            <p:ph idx="1" type="body"/>
          </p:nvPr>
        </p:nvSpPr>
        <p:spPr>
          <a:xfrm>
            <a:off x="1942415" y="2133600"/>
            <a:ext cx="6591985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pt-BR"/>
              <a:t>Ipeadata: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http://www.ipeadata.gov.br/Default.aspx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pt-BR"/>
              <a:t>IBGE: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http://seriesestatisticas.ibge.gov.br/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pt-BR"/>
              <a:t>Livro: Análise de Séries Temporais em R - Um curso introdutório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 Autor e Organizador Pedro Costa Ferreira.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https://pedroferreira.shinyapps.io/timeseries/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"/>
          <p:cNvSpPr txBox="1"/>
          <p:nvPr>
            <p:ph type="title"/>
          </p:nvPr>
        </p:nvSpPr>
        <p:spPr>
          <a:xfrm>
            <a:off x="1945201" y="624110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pt-BR" u="sng"/>
              <a:t>Leitura da ST no R:</a:t>
            </a:r>
            <a:r>
              <a:rPr lang="pt-BR"/>
              <a:t> </a:t>
            </a:r>
            <a:r>
              <a:rPr lang="pt-BR" sz="2800"/>
              <a:t>hipóteses</a:t>
            </a:r>
            <a:endParaRPr sz="2800"/>
          </a:p>
        </p:txBody>
      </p:sp>
      <p:sp>
        <p:nvSpPr>
          <p:cNvPr id="184" name="Google Shape;184;p5"/>
          <p:cNvSpPr txBox="1"/>
          <p:nvPr>
            <p:ph idx="1" type="body"/>
          </p:nvPr>
        </p:nvSpPr>
        <p:spPr>
          <a:xfrm>
            <a:off x="1942415" y="2133600"/>
            <a:ext cx="6591985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b="1" lang="pt-BR"/>
              <a:t>Tendência:</a:t>
            </a:r>
            <a:r>
              <a:rPr lang="pt-BR"/>
              <a:t> Podemos observar que não existe ao certo uma tendência devido as oscilações do ciclo econômico. Exemplo: um país em recessão (diminuição da atividade econômica, com queda da produção, desemprego etc; crise).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pt-BR"/>
              <a:t> </a:t>
            </a:r>
            <a:r>
              <a:rPr b="1" lang="pt-BR"/>
              <a:t>Variância:</a:t>
            </a:r>
            <a:r>
              <a:rPr lang="pt-BR"/>
              <a:t> Por mais que tenha decaimentos e aumentos, a distância entre os meses com as maiores e menores taxas se mantém quase inalteradas.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pt-BR"/>
              <a:t>Sazonalidade:</a:t>
            </a:r>
            <a:r>
              <a:rPr lang="pt-BR"/>
              <a:t> Há sazonalidade. Verificamos que nos fins e inícios dos anos (Natal/Ano Novo) tem-se aumento da demanda por trabalho e a taxa de desemprego, por sua vez, decresce.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"/>
          <p:cNvSpPr txBox="1"/>
          <p:nvPr>
            <p:ph type="title"/>
          </p:nvPr>
        </p:nvSpPr>
        <p:spPr>
          <a:xfrm>
            <a:off x="1835697" y="548680"/>
            <a:ext cx="6840760" cy="13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pt-BR" u="sng"/>
              <a:t>Leitura da ST no R:</a:t>
            </a:r>
            <a:r>
              <a:rPr lang="pt-BR"/>
              <a:t> </a:t>
            </a:r>
            <a:r>
              <a:rPr lang="pt-BR" sz="2800"/>
              <a:t>Sazonalidade</a:t>
            </a:r>
            <a:endParaRPr sz="2800"/>
          </a:p>
        </p:txBody>
      </p:sp>
      <p:sp>
        <p:nvSpPr>
          <p:cNvPr id="190" name="Google Shape;190;p6"/>
          <p:cNvSpPr txBox="1"/>
          <p:nvPr/>
        </p:nvSpPr>
        <p:spPr>
          <a:xfrm>
            <a:off x="1835697" y="5013176"/>
            <a:ext cx="684076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Observando o gráfico, podemos ver que a taxa média de desemprego (traços horizontais) tende a diminuir no fim do ano.  Analisando os traços verticais, verifica-se decaimentos e aumentos contínuos da taxa de desemprego, indicando uma não estacionariedade na parte sazonal da ST.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1" name="Google Shape;19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9158" y="1295590"/>
            <a:ext cx="5400000" cy="3596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/>
          <p:nvPr>
            <p:ph type="title"/>
          </p:nvPr>
        </p:nvSpPr>
        <p:spPr>
          <a:xfrm>
            <a:off x="1945201" y="476672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pt-BR" u="sng"/>
              <a:t>Decomposição da ST</a:t>
            </a:r>
            <a:endParaRPr u="sng"/>
          </a:p>
        </p:txBody>
      </p:sp>
      <p:pic>
        <p:nvPicPr>
          <p:cNvPr id="197" name="Google Shape;19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5201" y="1556792"/>
            <a:ext cx="6691701" cy="374441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7"/>
          <p:cNvSpPr txBox="1"/>
          <p:nvPr/>
        </p:nvSpPr>
        <p:spPr>
          <a:xfrm>
            <a:off x="2123728" y="5301208"/>
            <a:ext cx="651317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Há um forte efeito de sazonalidade e a tendência explica bastante do modelo observado com uma pequena parte de componente irregular.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/>
          <p:nvPr>
            <p:ph type="title"/>
          </p:nvPr>
        </p:nvSpPr>
        <p:spPr>
          <a:xfrm>
            <a:off x="1907704" y="271071"/>
            <a:ext cx="6947279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pt-BR" u="sng"/>
              <a:t>Estacionariedade da Parte Não-Sazonal</a:t>
            </a:r>
            <a:endParaRPr u="sng"/>
          </a:p>
        </p:txBody>
      </p:sp>
      <p:pic>
        <p:nvPicPr>
          <p:cNvPr id="204" name="Google Shape;20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720" y="2082193"/>
            <a:ext cx="6480000" cy="3625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7948" y="1513603"/>
            <a:ext cx="4680000" cy="402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 txBox="1"/>
          <p:nvPr>
            <p:ph type="title"/>
          </p:nvPr>
        </p:nvSpPr>
        <p:spPr>
          <a:xfrm>
            <a:off x="1945201" y="624110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pt-BR" u="sng"/>
              <a:t>Estacionariedade da Parte Não-Sazonal</a:t>
            </a:r>
            <a:endParaRPr/>
          </a:p>
        </p:txBody>
      </p:sp>
      <p:sp>
        <p:nvSpPr>
          <p:cNvPr id="211" name="Google Shape;211;p9"/>
          <p:cNvSpPr txBox="1"/>
          <p:nvPr>
            <p:ph idx="1" type="body"/>
          </p:nvPr>
        </p:nvSpPr>
        <p:spPr>
          <a:xfrm>
            <a:off x="1942415" y="2133600"/>
            <a:ext cx="6591985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pt-BR"/>
              <a:t>Utilizamos um maior número de lags( lag.max= 168 ) para verificar melhor a existência de não estacionariedade.</a:t>
            </a:r>
            <a:endParaRPr/>
          </a:p>
        </p:txBody>
      </p:sp>
      <p:pic>
        <p:nvPicPr>
          <p:cNvPr id="212" name="Google Shape;21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508" y="3140968"/>
            <a:ext cx="6077798" cy="34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 txBox="1"/>
          <p:nvPr>
            <p:ph type="title"/>
          </p:nvPr>
        </p:nvSpPr>
        <p:spPr>
          <a:xfrm>
            <a:off x="1763689" y="620688"/>
            <a:ext cx="6770712" cy="128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pt-BR" u="sng"/>
              <a:t>Estacionariedade da Parte Não-Sazonal</a:t>
            </a:r>
            <a:endParaRPr u="sng"/>
          </a:p>
        </p:txBody>
      </p:sp>
      <p:pic>
        <p:nvPicPr>
          <p:cNvPr id="218" name="Google Shape;21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9045" y="3068960"/>
            <a:ext cx="6480000" cy="3625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9752" y="1901194"/>
            <a:ext cx="4680000" cy="10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cho">
  <a:themeElements>
    <a:clrScheme name="Cacho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2016-11-15T15:49:10Z</dcterms:created>
  <dc:creator>CCE</dc:creator>
</cp:coreProperties>
</file>