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99D9D"/>
    <a:srgbClr val="1A9014"/>
    <a:srgbClr val="00FFCC"/>
    <a:srgbClr val="FFC6C6"/>
    <a:srgbClr val="EC2314"/>
    <a:srgbClr val="ED3E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34397-FD75-4D13-8537-62AC958D8C8F}" v="1" dt="2025-02-08T20:46:31.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19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B169-5367-F781-690A-3DFCD5B5CC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4F5C97-42D0-0C9A-D9C7-ACE5CFD999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0D899A-6E7E-EC28-7F5A-01E9DF28AA5D}"/>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05C9ABF5-51B3-95D8-920E-4EFB534C8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14D4DD-149B-810B-F294-E975C090C3CE}"/>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395019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43F9-0B62-8C04-77B7-6DD75FE2DFB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2A6F5A-8617-327C-9EA7-DA3584972D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7C1F9-C76B-30AB-E727-792B8A87AED1}"/>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14367A78-A56F-C078-3954-FAE7E0F2EA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7B226-BD5D-EA14-F44F-5D805046CCB6}"/>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259663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2F34B0-6EB5-AB87-D773-D519B18875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04AA75-7CC0-95CA-A311-EB1BCEE0B6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53C90-3351-5ED8-93F6-D4F3699287E6}"/>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71311CAF-A9BB-C603-374B-D8CC2B1C6E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038E9-40AE-CBA3-3610-0ABA64F3C611}"/>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4094066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42211-791D-4981-69F3-A38BB6425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8D3C6-6EA6-412C-67DA-6194AD912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A0C28-7BCA-2AFB-7450-214095BBE9B6}"/>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74B21F44-7076-CCF2-5794-49EFE1779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43F6A-54FD-A189-C316-16FB30E757AE}"/>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13347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7F5A-4868-953D-1C3A-5403B1AFB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9A7AE-15A2-0CD2-3B57-F06849A3B8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DB9F15-A633-4FC5-549D-92592753FA47}"/>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6D9B7378-6C47-2902-4A28-FE5488834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1F851-224E-B69E-5688-AC6846B3863B}"/>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55956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CAF9-04C8-F8E8-4A20-DFACF88BD9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FE107F-E335-3396-F536-F344751E0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5BA73D-8EED-0CEA-D19F-7E28589D88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6CDC55-B5D8-E8BF-8F90-68E8A599A4D7}"/>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6" name="Footer Placeholder 5">
            <a:extLst>
              <a:ext uri="{FF2B5EF4-FFF2-40B4-BE49-F238E27FC236}">
                <a16:creationId xmlns:a16="http://schemas.microsoft.com/office/drawing/2014/main" id="{D4590D8E-96A3-E82E-BA96-3BDDFBC59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BCD392-DC8F-3D50-C233-4B41C61858A0}"/>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3801103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BDED-30D5-A785-E680-B9C1B55EB1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18ACBD-44CD-F8AF-E621-E0F41736D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F352A-6F3B-69F6-78D4-95D9C9B2B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37BE5A-0A38-D717-94DD-8EE0E187FB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BD1C1C-0C48-97A6-DA66-3F97FF8D2C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16BF3-4778-A144-172B-ED28717FF79A}"/>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8" name="Footer Placeholder 7">
            <a:extLst>
              <a:ext uri="{FF2B5EF4-FFF2-40B4-BE49-F238E27FC236}">
                <a16:creationId xmlns:a16="http://schemas.microsoft.com/office/drawing/2014/main" id="{7CE8A418-B642-E872-12A3-831B34157D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58EB05-9E22-406D-D09A-F9FEAE72DB8C}"/>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95453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7A75-C9E7-CA77-5F32-782BEA2CC9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C070F-2E9D-0135-2233-F49E923226BE}"/>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4" name="Footer Placeholder 3">
            <a:extLst>
              <a:ext uri="{FF2B5EF4-FFF2-40B4-BE49-F238E27FC236}">
                <a16:creationId xmlns:a16="http://schemas.microsoft.com/office/drawing/2014/main" id="{9B222F7C-BFA8-F07C-FA74-7EFE23BDF0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20BB5A-48F2-732E-8DEE-7E04A2746848}"/>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41471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EBCA7-0961-9999-F6AF-4B6F33AC0E40}"/>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3" name="Footer Placeholder 2">
            <a:extLst>
              <a:ext uri="{FF2B5EF4-FFF2-40B4-BE49-F238E27FC236}">
                <a16:creationId xmlns:a16="http://schemas.microsoft.com/office/drawing/2014/main" id="{AC648BBB-449B-9629-22B3-C3FCCEE9AA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5BB2AB-18B0-9B2C-56ED-C838E10DEAC6}"/>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226515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2D50-E460-E57C-5BCC-7791CBACC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BAFF95-C4AB-DB4A-F404-A03E05ECE7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C3912E-867F-C4B1-520C-F132D8F1BF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640B6C-713D-6FEE-0C96-DDB465D3E09F}"/>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6" name="Footer Placeholder 5">
            <a:extLst>
              <a:ext uri="{FF2B5EF4-FFF2-40B4-BE49-F238E27FC236}">
                <a16:creationId xmlns:a16="http://schemas.microsoft.com/office/drawing/2014/main" id="{F099B586-9C8B-7801-572C-E834DF0B3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3A309-2780-E063-8AE9-52307D6202BB}"/>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291100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6CF7-F417-A53F-A659-91F9DE400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3629DF-58EF-9EEE-0DAB-4554F4295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84D3D6-E35F-37E3-28A5-68DF2A8DB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E219EA-7498-1F1E-15BB-DF3D945C9843}"/>
              </a:ext>
            </a:extLst>
          </p:cNvPr>
          <p:cNvSpPr>
            <a:spLocks noGrp="1"/>
          </p:cNvSpPr>
          <p:nvPr>
            <p:ph type="dt" sz="half" idx="10"/>
          </p:nvPr>
        </p:nvSpPr>
        <p:spPr/>
        <p:txBody>
          <a:bodyPr/>
          <a:lstStyle/>
          <a:p>
            <a:fld id="{D5010EB7-F382-4933-8DD5-837D317DD333}" type="datetimeFigureOut">
              <a:rPr lang="en-IN" smtClean="0"/>
              <a:t>10-02-2025</a:t>
            </a:fld>
            <a:endParaRPr lang="en-IN"/>
          </a:p>
        </p:txBody>
      </p:sp>
      <p:sp>
        <p:nvSpPr>
          <p:cNvPr id="6" name="Footer Placeholder 5">
            <a:extLst>
              <a:ext uri="{FF2B5EF4-FFF2-40B4-BE49-F238E27FC236}">
                <a16:creationId xmlns:a16="http://schemas.microsoft.com/office/drawing/2014/main" id="{2B761D94-0923-2471-74C7-14FD855779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BC0740-F81D-D6DC-0F67-8D9FE4922C0B}"/>
              </a:ext>
            </a:extLst>
          </p:cNvPr>
          <p:cNvSpPr>
            <a:spLocks noGrp="1"/>
          </p:cNvSpPr>
          <p:nvPr>
            <p:ph type="sldNum" sz="quarter" idx="12"/>
          </p:nvPr>
        </p:nvSpPr>
        <p:spPr/>
        <p:txBody>
          <a:bodyPr/>
          <a:lstStyle/>
          <a:p>
            <a:fld id="{7CCB7EDE-0AFC-4604-9BFD-A57A3914DA48}" type="slidenum">
              <a:rPr lang="en-IN" smtClean="0"/>
              <a:t>‹#›</a:t>
            </a:fld>
            <a:endParaRPr lang="en-IN"/>
          </a:p>
        </p:txBody>
      </p:sp>
    </p:spTree>
    <p:extLst>
      <p:ext uri="{BB962C8B-B14F-4D97-AF65-F5344CB8AC3E}">
        <p14:creationId xmlns:p14="http://schemas.microsoft.com/office/powerpoint/2010/main" val="247880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5A4EAF-64CF-6984-A28E-9EE11EB79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7B69C6-A82E-50FD-E45E-52123EE354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F5E1F1-32F3-2BE6-0F95-23EAD69B0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10EB7-F382-4933-8DD5-837D317DD333}" type="datetimeFigureOut">
              <a:rPr lang="en-IN" smtClean="0"/>
              <a:t>10-02-2025</a:t>
            </a:fld>
            <a:endParaRPr lang="en-IN"/>
          </a:p>
        </p:txBody>
      </p:sp>
      <p:sp>
        <p:nvSpPr>
          <p:cNvPr id="5" name="Footer Placeholder 4">
            <a:extLst>
              <a:ext uri="{FF2B5EF4-FFF2-40B4-BE49-F238E27FC236}">
                <a16:creationId xmlns:a16="http://schemas.microsoft.com/office/drawing/2014/main" id="{E99FD5A8-163A-C938-B9A2-3871E64CF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4D0F05-08C8-E401-B32C-FA7B0EAE9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B7EDE-0AFC-4604-9BFD-A57A3914DA48}" type="slidenum">
              <a:rPr lang="en-IN" smtClean="0"/>
              <a:t>‹#›</a:t>
            </a:fld>
            <a:endParaRPr lang="en-IN"/>
          </a:p>
        </p:txBody>
      </p:sp>
    </p:spTree>
    <p:extLst>
      <p:ext uri="{BB962C8B-B14F-4D97-AF65-F5344CB8AC3E}">
        <p14:creationId xmlns:p14="http://schemas.microsoft.com/office/powerpoint/2010/main" val="123615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5C9C-E43A-4C0B-4237-05E6013D32E2}"/>
              </a:ext>
            </a:extLst>
          </p:cNvPr>
          <p:cNvSpPr>
            <a:spLocks noGrp="1"/>
          </p:cNvSpPr>
          <p:nvPr>
            <p:ph type="ctrTitle"/>
          </p:nvPr>
        </p:nvSpPr>
        <p:spPr>
          <a:xfrm>
            <a:off x="795528" y="729171"/>
            <a:ext cx="10789920" cy="999045"/>
          </a:xfrm>
          <a:solidFill>
            <a:schemeClr val="tx1">
              <a:lumMod val="95000"/>
              <a:lumOff val="5000"/>
            </a:schemeClr>
          </a:solidFill>
        </p:spPr>
        <p:txBody>
          <a:bodyPr>
            <a:noAutofit/>
          </a:bodyPr>
          <a:lstStyle/>
          <a:p>
            <a:r>
              <a:rPr lang="en-IN" sz="5100" dirty="0">
                <a:solidFill>
                  <a:srgbClr val="EC2314"/>
                </a:solidFill>
              </a:rPr>
              <a:t>Transforming Lives With Technology</a:t>
            </a:r>
          </a:p>
        </p:txBody>
      </p:sp>
      <p:sp>
        <p:nvSpPr>
          <p:cNvPr id="3" name="Subtitle 2">
            <a:extLst>
              <a:ext uri="{FF2B5EF4-FFF2-40B4-BE49-F238E27FC236}">
                <a16:creationId xmlns:a16="http://schemas.microsoft.com/office/drawing/2014/main" id="{8518C926-9321-6B8A-4483-32CFA1DE0F1C}"/>
              </a:ext>
            </a:extLst>
          </p:cNvPr>
          <p:cNvSpPr>
            <a:spLocks noGrp="1"/>
          </p:cNvSpPr>
          <p:nvPr>
            <p:ph type="subTitle" idx="1"/>
          </p:nvPr>
        </p:nvSpPr>
        <p:spPr>
          <a:xfrm>
            <a:off x="1524000" y="2359152"/>
            <a:ext cx="9144000" cy="3182112"/>
          </a:xfrm>
        </p:spPr>
        <p:txBody>
          <a:bodyPr>
            <a:normAutofit/>
          </a:bodyPr>
          <a:lstStyle/>
          <a:p>
            <a:r>
              <a:rPr lang="en-IN" sz="3600" dirty="0"/>
              <a:t>Rishab Jha, Kunal Krishna, Dipali Rai, Ananya</a:t>
            </a:r>
          </a:p>
          <a:p>
            <a:r>
              <a:rPr lang="en-IN" sz="2000" dirty="0"/>
              <a:t>Under Supervision of</a:t>
            </a:r>
          </a:p>
          <a:p>
            <a:r>
              <a:rPr lang="en-IN" dirty="0"/>
              <a:t>Internal </a:t>
            </a:r>
            <a:r>
              <a:rPr lang="en-IN" dirty="0" err="1"/>
              <a:t>Supervisior</a:t>
            </a:r>
            <a:r>
              <a:rPr lang="en-IN" dirty="0"/>
              <a:t> :- </a:t>
            </a:r>
            <a:r>
              <a:rPr lang="en-IN" dirty="0" err="1"/>
              <a:t>Dr.Monika</a:t>
            </a:r>
            <a:r>
              <a:rPr lang="en-IN" dirty="0"/>
              <a:t> Singh, External </a:t>
            </a:r>
            <a:r>
              <a:rPr lang="en-IN" dirty="0" err="1"/>
              <a:t>Supervisior</a:t>
            </a:r>
            <a:r>
              <a:rPr lang="en-IN" dirty="0"/>
              <a:t> :-</a:t>
            </a:r>
          </a:p>
          <a:p>
            <a:endParaRPr lang="en-IN" dirty="0"/>
          </a:p>
          <a:p>
            <a:r>
              <a:rPr lang="en-IN" sz="4000" dirty="0">
                <a:solidFill>
                  <a:schemeClr val="tx1">
                    <a:lumMod val="75000"/>
                    <a:lumOff val="25000"/>
                  </a:schemeClr>
                </a:solidFill>
              </a:rPr>
              <a:t>School of Engineering and Technology</a:t>
            </a:r>
          </a:p>
        </p:txBody>
      </p:sp>
      <p:sp>
        <p:nvSpPr>
          <p:cNvPr id="4" name="Rectangle 3">
            <a:extLst>
              <a:ext uri="{FF2B5EF4-FFF2-40B4-BE49-F238E27FC236}">
                <a16:creationId xmlns:a16="http://schemas.microsoft.com/office/drawing/2014/main" id="{8A77BA1E-8FB2-37BD-8467-FB706FFC654C}"/>
              </a:ext>
            </a:extLst>
          </p:cNvPr>
          <p:cNvSpPr/>
          <p:nvPr/>
        </p:nvSpPr>
        <p:spPr>
          <a:xfrm>
            <a:off x="0" y="0"/>
            <a:ext cx="5961888" cy="27432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DA11377-5A21-6E59-17AA-2EB70EF7EDE0}"/>
              </a:ext>
            </a:extLst>
          </p:cNvPr>
          <p:cNvSpPr/>
          <p:nvPr/>
        </p:nvSpPr>
        <p:spPr>
          <a:xfrm>
            <a:off x="0" y="6583680"/>
            <a:ext cx="4151376" cy="27432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84994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E75DD-23FA-87B5-C436-C60F18D06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01E77-ECE1-9378-FA76-C84AD5E3AAF3}"/>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Conclusion</a:t>
            </a:r>
          </a:p>
        </p:txBody>
      </p:sp>
      <p:sp>
        <p:nvSpPr>
          <p:cNvPr id="3" name="Content Placeholder 2">
            <a:extLst>
              <a:ext uri="{FF2B5EF4-FFF2-40B4-BE49-F238E27FC236}">
                <a16:creationId xmlns:a16="http://schemas.microsoft.com/office/drawing/2014/main" id="{D3017335-B1CE-9281-5237-FA036E6147E8}"/>
              </a:ext>
            </a:extLst>
          </p:cNvPr>
          <p:cNvSpPr>
            <a:spLocks noGrp="1"/>
          </p:cNvSpPr>
          <p:nvPr>
            <p:ph idx="1"/>
          </p:nvPr>
        </p:nvSpPr>
        <p:spPr>
          <a:xfrm>
            <a:off x="466344" y="1158112"/>
            <a:ext cx="10515600" cy="4940935"/>
          </a:xfrm>
        </p:spPr>
        <p:txBody>
          <a:bodyPr>
            <a:normAutofit/>
          </a:bodyPr>
          <a:lstStyle/>
          <a:p>
            <a:pPr marL="0" indent="0">
              <a:buNone/>
            </a:pPr>
            <a:r>
              <a:rPr lang="en-US" dirty="0"/>
              <a:t>In this project, a bodycam and earpiece system are combined to provide real-time assistance to the user. The bodycam detects obstacles in the user’s path and sends audio warnings through the earpiece, helping them avoid potential hazards. The system also identifies currency notes and audibly announces their value, enhancing ease of use in handling money. Additionally, text-to-speech technology allows the user to receive verbal information from text in their environment, such as signs or labels. This integrated solution improves accessibility, safety, and independence for users, especially those with visual impairments.</a:t>
            </a:r>
            <a:endParaRPr lang="en-IN" dirty="0"/>
          </a:p>
        </p:txBody>
      </p:sp>
      <p:sp>
        <p:nvSpPr>
          <p:cNvPr id="4" name="Rectangle 3">
            <a:extLst>
              <a:ext uri="{FF2B5EF4-FFF2-40B4-BE49-F238E27FC236}">
                <a16:creationId xmlns:a16="http://schemas.microsoft.com/office/drawing/2014/main" id="{92F08C08-7998-8A6D-7268-27D9B244FE0E}"/>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AA4D72E-46FF-6FCB-606B-71A1558148A5}"/>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3904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9447C-D5F5-CB8F-9D5D-AB18FBFCA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4B891-0DA1-AC63-A3DC-E59743B2528D}"/>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References</a:t>
            </a:r>
          </a:p>
        </p:txBody>
      </p:sp>
      <p:sp>
        <p:nvSpPr>
          <p:cNvPr id="3" name="Content Placeholder 2">
            <a:extLst>
              <a:ext uri="{FF2B5EF4-FFF2-40B4-BE49-F238E27FC236}">
                <a16:creationId xmlns:a16="http://schemas.microsoft.com/office/drawing/2014/main" id="{D22136C0-0A9D-57FB-FA0A-36EE05390F9F}"/>
              </a:ext>
            </a:extLst>
          </p:cNvPr>
          <p:cNvSpPr>
            <a:spLocks noGrp="1"/>
          </p:cNvSpPr>
          <p:nvPr>
            <p:ph idx="1"/>
          </p:nvPr>
        </p:nvSpPr>
        <p:spPr>
          <a:xfrm>
            <a:off x="466344" y="1158112"/>
            <a:ext cx="10515600" cy="4940935"/>
          </a:xfrm>
        </p:spPr>
        <p:txBody>
          <a:bodyPr>
            <a:normAutofit/>
          </a:bodyPr>
          <a:lstStyle/>
          <a:p>
            <a:pPr marL="514350" indent="-514350">
              <a:buAutoNum type="arabicPeriod"/>
            </a:pPr>
            <a:r>
              <a:rPr lang="en-IN" dirty="0"/>
              <a:t>World Health Organization(WHO):</a:t>
            </a:r>
          </a:p>
          <a:p>
            <a:pPr marL="457200" lvl="1" indent="0">
              <a:buNone/>
            </a:pPr>
            <a:r>
              <a:rPr lang="en-IN" dirty="0"/>
              <a:t>a. Discusses  the need for wearable assistive device and the impact of technology on accessibility.</a:t>
            </a:r>
          </a:p>
          <a:p>
            <a:pPr marL="514350" indent="-514350">
              <a:buAutoNum type="arabicPeriod"/>
            </a:pPr>
            <a:r>
              <a:rPr lang="en-IN" dirty="0"/>
              <a:t>IEEE research paper on Obstacle Detection and Assistive Devices.</a:t>
            </a:r>
          </a:p>
          <a:p>
            <a:pPr marL="457200" lvl="1" indent="0">
              <a:buNone/>
            </a:pPr>
            <a:r>
              <a:rPr lang="en-IN" dirty="0"/>
              <a:t>. Studies on sensor based navigation system for obstacle detection for visually impaired person.</a:t>
            </a:r>
          </a:p>
          <a:p>
            <a:pPr marL="514350" indent="-514350">
              <a:buAutoNum type="arabicPeriod"/>
            </a:pPr>
            <a:r>
              <a:rPr lang="en-IN" dirty="0"/>
              <a:t>Existing Currency Recognition and Text to Speech System.</a:t>
            </a:r>
          </a:p>
          <a:p>
            <a:pPr marL="457200" lvl="1" indent="0">
              <a:buNone/>
            </a:pPr>
            <a:r>
              <a:rPr lang="en-IN" dirty="0"/>
              <a:t>. Research on AI based currency recognition and OCR technology </a:t>
            </a:r>
            <a:r>
              <a:rPr lang="en-IN" dirty="0" err="1"/>
              <a:t>fot</a:t>
            </a:r>
            <a:r>
              <a:rPr lang="en-IN" dirty="0"/>
              <a:t> text to speech conversion</a:t>
            </a:r>
          </a:p>
        </p:txBody>
      </p:sp>
      <p:sp>
        <p:nvSpPr>
          <p:cNvPr id="4" name="Rectangle 3">
            <a:extLst>
              <a:ext uri="{FF2B5EF4-FFF2-40B4-BE49-F238E27FC236}">
                <a16:creationId xmlns:a16="http://schemas.microsoft.com/office/drawing/2014/main" id="{CCC775B9-9BE0-333C-BB3D-7649FECCB3D3}"/>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886EBCE-DEF5-924B-C902-6038D2B35499}"/>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8759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DBF88-F6DF-ACD0-A45D-AA4EEB2AA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5A59B-492D-7099-B8AD-3E1AFB39D364}"/>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Q&amp;A</a:t>
            </a:r>
          </a:p>
        </p:txBody>
      </p:sp>
      <p:sp>
        <p:nvSpPr>
          <p:cNvPr id="3" name="Content Placeholder 2">
            <a:extLst>
              <a:ext uri="{FF2B5EF4-FFF2-40B4-BE49-F238E27FC236}">
                <a16:creationId xmlns:a16="http://schemas.microsoft.com/office/drawing/2014/main" id="{2FB4F863-18EB-E5EE-8E59-69D2EC68A673}"/>
              </a:ext>
            </a:extLst>
          </p:cNvPr>
          <p:cNvSpPr>
            <a:spLocks noGrp="1"/>
          </p:cNvSpPr>
          <p:nvPr>
            <p:ph idx="1"/>
          </p:nvPr>
        </p:nvSpPr>
        <p:spPr>
          <a:xfrm>
            <a:off x="0" y="978534"/>
            <a:ext cx="12192000" cy="5495927"/>
          </a:xfrm>
          <a:solidFill>
            <a:srgbClr val="000000"/>
          </a:solidFill>
        </p:spPr>
        <p:txBody>
          <a:bodyPr>
            <a:normAutofit/>
          </a:bodyPr>
          <a:lstStyle/>
          <a:p>
            <a:pPr marL="0" indent="0">
              <a:buNone/>
            </a:pPr>
            <a:endParaRPr lang="en-IN" dirty="0">
              <a:solidFill>
                <a:schemeClr val="tx1">
                  <a:lumMod val="95000"/>
                  <a:lumOff val="5000"/>
                </a:schemeClr>
              </a:solidFill>
            </a:endParaRPr>
          </a:p>
        </p:txBody>
      </p:sp>
      <p:sp>
        <p:nvSpPr>
          <p:cNvPr id="4" name="Rectangle 3">
            <a:extLst>
              <a:ext uri="{FF2B5EF4-FFF2-40B4-BE49-F238E27FC236}">
                <a16:creationId xmlns:a16="http://schemas.microsoft.com/office/drawing/2014/main" id="{6B19E8FA-61EA-078B-CCB7-8C21DE9194CD}"/>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2D555E7-22FA-9CED-4931-6302932780D4}"/>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5953A66-9CD2-F969-12A3-E422BA1ED1B8}"/>
              </a:ext>
            </a:extLst>
          </p:cNvPr>
          <p:cNvSpPr/>
          <p:nvPr/>
        </p:nvSpPr>
        <p:spPr>
          <a:xfrm>
            <a:off x="2708148" y="3182746"/>
            <a:ext cx="5257800" cy="914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sz="4000" dirty="0"/>
              <a:t>Questions?</a:t>
            </a:r>
          </a:p>
        </p:txBody>
      </p:sp>
    </p:spTree>
    <p:extLst>
      <p:ext uri="{BB962C8B-B14F-4D97-AF65-F5344CB8AC3E}">
        <p14:creationId xmlns:p14="http://schemas.microsoft.com/office/powerpoint/2010/main" val="19005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EDC-76FA-EDD9-4494-44939939C3EB}"/>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Introduction</a:t>
            </a:r>
          </a:p>
        </p:txBody>
      </p:sp>
      <p:sp>
        <p:nvSpPr>
          <p:cNvPr id="3" name="Content Placeholder 2">
            <a:extLst>
              <a:ext uri="{FF2B5EF4-FFF2-40B4-BE49-F238E27FC236}">
                <a16:creationId xmlns:a16="http://schemas.microsoft.com/office/drawing/2014/main" id="{A1330CFF-0E52-8DD6-88A6-420811F4C9CC}"/>
              </a:ext>
            </a:extLst>
          </p:cNvPr>
          <p:cNvSpPr>
            <a:spLocks noGrp="1"/>
          </p:cNvSpPr>
          <p:nvPr>
            <p:ph idx="1"/>
          </p:nvPr>
        </p:nvSpPr>
        <p:spPr/>
        <p:txBody>
          <a:bodyPr/>
          <a:lstStyle/>
          <a:p>
            <a:r>
              <a:rPr lang="en-IN" dirty="0"/>
              <a:t>Topic: Smart cane </a:t>
            </a:r>
          </a:p>
          <a:p>
            <a:r>
              <a:rPr lang="en-IN" dirty="0"/>
              <a:t>In this project we are using a blind stick  and a ear piece that which will help the user to:</a:t>
            </a:r>
          </a:p>
          <a:p>
            <a:pPr lvl="2"/>
            <a:r>
              <a:rPr lang="en-IN" dirty="0"/>
              <a:t>Detect Obstacle and give warning to </a:t>
            </a:r>
            <a:r>
              <a:rPr lang="en-IN"/>
              <a:t>the user. </a:t>
            </a:r>
            <a:endParaRPr lang="en-IN" dirty="0"/>
          </a:p>
          <a:p>
            <a:pPr lvl="2"/>
            <a:r>
              <a:rPr lang="en-IN" dirty="0"/>
              <a:t>The ear piece will give the sound feedback.</a:t>
            </a:r>
          </a:p>
          <a:p>
            <a:pPr lvl="2"/>
            <a:r>
              <a:rPr lang="en-IN" dirty="0"/>
              <a:t>Rechargeable battery using solar panel.</a:t>
            </a:r>
          </a:p>
          <a:p>
            <a:r>
              <a:rPr lang="en-IN" dirty="0"/>
              <a:t>Importance: This technology will gives easier and independent life to visually impaired people</a:t>
            </a:r>
          </a:p>
        </p:txBody>
      </p:sp>
      <p:sp>
        <p:nvSpPr>
          <p:cNvPr id="4" name="Rectangle 3">
            <a:extLst>
              <a:ext uri="{FF2B5EF4-FFF2-40B4-BE49-F238E27FC236}">
                <a16:creationId xmlns:a16="http://schemas.microsoft.com/office/drawing/2014/main" id="{931E311E-41C4-2DCC-98BF-36CC994635C8}"/>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6AFA494-C10F-3392-4207-210F0A175630}"/>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8713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9813C-6DC9-B48B-20E1-D2DAC36BE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B8750-54DB-983B-98E2-A8ADF546DECE}"/>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Objective</a:t>
            </a:r>
          </a:p>
        </p:txBody>
      </p:sp>
      <p:sp>
        <p:nvSpPr>
          <p:cNvPr id="3" name="Content Placeholder 2">
            <a:extLst>
              <a:ext uri="{FF2B5EF4-FFF2-40B4-BE49-F238E27FC236}">
                <a16:creationId xmlns:a16="http://schemas.microsoft.com/office/drawing/2014/main" id="{4216AF19-E2E4-683E-5796-65F8C5C01809}"/>
              </a:ext>
            </a:extLst>
          </p:cNvPr>
          <p:cNvSpPr>
            <a:spLocks noGrp="1"/>
          </p:cNvSpPr>
          <p:nvPr>
            <p:ph idx="1"/>
          </p:nvPr>
        </p:nvSpPr>
        <p:spPr>
          <a:xfrm>
            <a:off x="381000" y="1185545"/>
            <a:ext cx="10515600" cy="4351338"/>
          </a:xfrm>
        </p:spPr>
        <p:txBody>
          <a:bodyPr/>
          <a:lstStyle/>
          <a:p>
            <a:r>
              <a:rPr lang="en-IN" dirty="0"/>
              <a:t>Make navigation easier in public places like street, malls, </a:t>
            </a:r>
            <a:r>
              <a:rPr lang="en-IN" dirty="0" err="1"/>
              <a:t>park,etc</a:t>
            </a:r>
            <a:r>
              <a:rPr lang="en-IN" dirty="0"/>
              <a:t>.</a:t>
            </a:r>
          </a:p>
          <a:p>
            <a:r>
              <a:rPr lang="en-IN" dirty="0"/>
              <a:t>Reduce dependence on human assistance for transaction and reading</a:t>
            </a:r>
          </a:p>
          <a:p>
            <a:r>
              <a:rPr lang="en-IN" dirty="0"/>
              <a:t>Improve quality of life for visually impaired Person</a:t>
            </a:r>
          </a:p>
        </p:txBody>
      </p:sp>
      <p:sp>
        <p:nvSpPr>
          <p:cNvPr id="4" name="Rectangle 3">
            <a:extLst>
              <a:ext uri="{FF2B5EF4-FFF2-40B4-BE49-F238E27FC236}">
                <a16:creationId xmlns:a16="http://schemas.microsoft.com/office/drawing/2014/main" id="{7C7D43A3-4D20-E592-CF12-60F204CDDC6F}"/>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A5F13F0-BF88-513D-042D-E5F5F2D14A2B}"/>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1967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6FA1-AF54-6965-9BD5-AEA0F3D27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FB2C4-3C6F-1353-A4E1-7E58666014D7}"/>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Problem Statement</a:t>
            </a:r>
          </a:p>
        </p:txBody>
      </p:sp>
      <p:sp>
        <p:nvSpPr>
          <p:cNvPr id="3" name="Content Placeholder 2">
            <a:extLst>
              <a:ext uri="{FF2B5EF4-FFF2-40B4-BE49-F238E27FC236}">
                <a16:creationId xmlns:a16="http://schemas.microsoft.com/office/drawing/2014/main" id="{E8A9526E-8568-B4DA-B014-161F166086A3}"/>
              </a:ext>
            </a:extLst>
          </p:cNvPr>
          <p:cNvSpPr>
            <a:spLocks noGrp="1"/>
          </p:cNvSpPr>
          <p:nvPr>
            <p:ph idx="1"/>
          </p:nvPr>
        </p:nvSpPr>
        <p:spPr>
          <a:xfrm>
            <a:off x="682752" y="1143063"/>
            <a:ext cx="10515600" cy="5166869"/>
          </a:xfrm>
        </p:spPr>
        <p:txBody>
          <a:bodyPr>
            <a:normAutofit/>
          </a:bodyPr>
          <a:lstStyle/>
          <a:p>
            <a:r>
              <a:rPr lang="en-IN" dirty="0"/>
              <a:t>Dependence on external assistance </a:t>
            </a:r>
          </a:p>
          <a:p>
            <a:pPr lvl="1"/>
            <a:r>
              <a:rPr lang="en-IN" sz="2200" dirty="0"/>
              <a:t>Visually impaired person often rely on others for navigation.</a:t>
            </a:r>
          </a:p>
          <a:p>
            <a:pPr lvl="1"/>
            <a:r>
              <a:rPr lang="en-IN" sz="2200" dirty="0"/>
              <a:t>There is a need for a more solution that reduces dependence while increasing safety and confidence.</a:t>
            </a:r>
          </a:p>
          <a:p>
            <a:endParaRPr lang="en-IN" dirty="0"/>
          </a:p>
        </p:txBody>
      </p:sp>
      <p:sp>
        <p:nvSpPr>
          <p:cNvPr id="4" name="Rectangle 3">
            <a:extLst>
              <a:ext uri="{FF2B5EF4-FFF2-40B4-BE49-F238E27FC236}">
                <a16:creationId xmlns:a16="http://schemas.microsoft.com/office/drawing/2014/main" id="{E2D71E70-EC06-E410-67FB-E5D7B70587BE}"/>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8A60F4C-A71D-E9FC-7AA6-EC0FC80F7808}"/>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1834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C3AE5-FD6A-E55A-16E6-C3BDDB44D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0B2F4-05D1-9EEC-B29C-8C136EDB9130}"/>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Methodology</a:t>
            </a:r>
          </a:p>
        </p:txBody>
      </p:sp>
      <p:sp>
        <p:nvSpPr>
          <p:cNvPr id="3" name="Content Placeholder 2">
            <a:extLst>
              <a:ext uri="{FF2B5EF4-FFF2-40B4-BE49-F238E27FC236}">
                <a16:creationId xmlns:a16="http://schemas.microsoft.com/office/drawing/2014/main" id="{04326B61-0629-965E-8488-4F9B16CA34E7}"/>
              </a:ext>
            </a:extLst>
          </p:cNvPr>
          <p:cNvSpPr>
            <a:spLocks noGrp="1"/>
          </p:cNvSpPr>
          <p:nvPr>
            <p:ph idx="1"/>
          </p:nvPr>
        </p:nvSpPr>
        <p:spPr>
          <a:xfrm>
            <a:off x="682752" y="1143063"/>
            <a:ext cx="10515600" cy="5166869"/>
          </a:xfrm>
        </p:spPr>
        <p:txBody>
          <a:bodyPr>
            <a:normAutofit/>
          </a:bodyPr>
          <a:lstStyle/>
          <a:p>
            <a:pPr marL="0" indent="0">
              <a:buNone/>
            </a:pPr>
            <a:r>
              <a:rPr lang="en-IN" sz="3200" dirty="0">
                <a:solidFill>
                  <a:schemeClr val="tx1">
                    <a:lumMod val="95000"/>
                    <a:lumOff val="5000"/>
                  </a:schemeClr>
                </a:solidFill>
              </a:rPr>
              <a:t>1.Obstacle detection and alert system:</a:t>
            </a:r>
          </a:p>
          <a:p>
            <a:pPr marL="0" indent="0">
              <a:buNone/>
            </a:pPr>
            <a:r>
              <a:rPr lang="en-US" sz="2200" dirty="0"/>
              <a:t>The bodycam will capture the user's surroundings in real-time. Using computer vision techniques like object detection (e.g., using deep learning models such as YOLO or SSD), the system will identify obstacles within the environment. Once an obstacle is detected, the system will send a signal to the earpiece, which will convert this information into an audio warning (e.g., "Obstacle detected ahead"). The earpiece ensures that the user receives timely alerts about potential dangers.</a:t>
            </a:r>
          </a:p>
          <a:p>
            <a:pPr marL="0" indent="0">
              <a:buNone/>
            </a:pPr>
            <a:r>
              <a:rPr lang="en-US" sz="3200" dirty="0"/>
              <a:t>2.Currency identification:</a:t>
            </a:r>
          </a:p>
          <a:p>
            <a:pPr marL="0" indent="0">
              <a:buNone/>
            </a:pPr>
            <a:r>
              <a:rPr lang="en-US" sz="2400" dirty="0"/>
              <a:t>The bodycam will use optical character recognition (OCR) and image recognition algorithms to identify different types of currency notes. By analyzing the captured images of bills, the system will cross-reference the features (size, colors, and specific markings) to determine the denomination. The identified currency value will then be converted into speech through the earpiece, allowing the user to recognize the money they are handling.</a:t>
            </a:r>
            <a:endParaRPr lang="en-IN" sz="2400" dirty="0"/>
          </a:p>
          <a:p>
            <a:pPr marL="0" indent="0">
              <a:buNone/>
            </a:pPr>
            <a:endParaRPr lang="en-IN" dirty="0"/>
          </a:p>
          <a:p>
            <a:pPr marL="0" indent="0">
              <a:buNone/>
            </a:pPr>
            <a:endParaRPr lang="en-IN" dirty="0"/>
          </a:p>
        </p:txBody>
      </p:sp>
      <p:sp>
        <p:nvSpPr>
          <p:cNvPr id="4" name="Rectangle 3">
            <a:extLst>
              <a:ext uri="{FF2B5EF4-FFF2-40B4-BE49-F238E27FC236}">
                <a16:creationId xmlns:a16="http://schemas.microsoft.com/office/drawing/2014/main" id="{2EB3FE92-65DE-4EB2-A3DB-6C1265DEABDC}"/>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7AEB8C8-24B4-67C8-0C7A-B2EF68E5CFCC}"/>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015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0E599-611C-FA16-A723-8DCA06FC4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8F35DB-4DE6-F9CE-C56B-EDFF22073F6C}"/>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Methodology</a:t>
            </a:r>
          </a:p>
        </p:txBody>
      </p:sp>
      <p:sp>
        <p:nvSpPr>
          <p:cNvPr id="3" name="Content Placeholder 2">
            <a:extLst>
              <a:ext uri="{FF2B5EF4-FFF2-40B4-BE49-F238E27FC236}">
                <a16:creationId xmlns:a16="http://schemas.microsoft.com/office/drawing/2014/main" id="{FD1BFFAF-5673-7390-6CDF-B1811F92CBA6}"/>
              </a:ext>
            </a:extLst>
          </p:cNvPr>
          <p:cNvSpPr>
            <a:spLocks noGrp="1"/>
          </p:cNvSpPr>
          <p:nvPr>
            <p:ph idx="1"/>
          </p:nvPr>
        </p:nvSpPr>
        <p:spPr>
          <a:xfrm>
            <a:off x="682752" y="1143063"/>
            <a:ext cx="10515600" cy="5166869"/>
          </a:xfrm>
        </p:spPr>
        <p:txBody>
          <a:bodyPr>
            <a:normAutofit/>
          </a:bodyPr>
          <a:lstStyle/>
          <a:p>
            <a:pPr marL="0" indent="0">
              <a:buNone/>
            </a:pPr>
            <a:r>
              <a:rPr lang="en-IN" sz="3200" dirty="0"/>
              <a:t>3.Text to Speech Conversion:</a:t>
            </a:r>
          </a:p>
          <a:p>
            <a:pPr marL="0" indent="0">
              <a:buNone/>
            </a:pPr>
            <a:r>
              <a:rPr lang="en-US" sz="2200" dirty="0"/>
              <a:t>The system will utilize text-to-speech (TTS) technology to convert various forms of text information (such as obstacle warnings, currency values, or any other textual data) into audible speech. This will be processed in real-time by the embedded software in the bodycam or an accompanying device. The audio output will be delivered through the earpiece, ensuring the user receives accessible and clear feedback without needing to interact visually with a screen</a:t>
            </a:r>
            <a:endParaRPr lang="en-IN" sz="2200" dirty="0"/>
          </a:p>
        </p:txBody>
      </p:sp>
      <p:sp>
        <p:nvSpPr>
          <p:cNvPr id="4" name="Rectangle 3">
            <a:extLst>
              <a:ext uri="{FF2B5EF4-FFF2-40B4-BE49-F238E27FC236}">
                <a16:creationId xmlns:a16="http://schemas.microsoft.com/office/drawing/2014/main" id="{0DA6DFD7-15B9-C0E8-C9C1-B814FD047421}"/>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5760174-EA58-44CC-705B-91C3C596A5C0}"/>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13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C6297-6528-40EE-A337-969BB6582C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5CD81-1EB9-A946-8688-9262483380C9}"/>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Expected Outcomes</a:t>
            </a:r>
          </a:p>
        </p:txBody>
      </p:sp>
      <p:sp>
        <p:nvSpPr>
          <p:cNvPr id="3" name="Content Placeholder 2">
            <a:extLst>
              <a:ext uri="{FF2B5EF4-FFF2-40B4-BE49-F238E27FC236}">
                <a16:creationId xmlns:a16="http://schemas.microsoft.com/office/drawing/2014/main" id="{84B03A51-E6F1-E1CF-5FB4-3D7FA0023781}"/>
              </a:ext>
            </a:extLst>
          </p:cNvPr>
          <p:cNvSpPr>
            <a:spLocks noGrp="1"/>
          </p:cNvSpPr>
          <p:nvPr>
            <p:ph idx="1"/>
          </p:nvPr>
        </p:nvSpPr>
        <p:spPr>
          <a:xfrm>
            <a:off x="466344" y="1158113"/>
            <a:ext cx="10515600" cy="4351338"/>
          </a:xfrm>
        </p:spPr>
        <p:txBody>
          <a:bodyPr/>
          <a:lstStyle/>
          <a:p>
            <a:r>
              <a:rPr lang="en-IN" dirty="0"/>
              <a:t>Accident rate will decrease.</a:t>
            </a:r>
          </a:p>
          <a:p>
            <a:r>
              <a:rPr lang="en-IN" dirty="0"/>
              <a:t>Don’t have to rely on anyone for their basic needs and task.</a:t>
            </a:r>
          </a:p>
          <a:p>
            <a:r>
              <a:rPr lang="en-IN" dirty="0"/>
              <a:t>Improve quality of life for visually impaired Person.</a:t>
            </a:r>
          </a:p>
          <a:p>
            <a:r>
              <a:rPr lang="en-IN" dirty="0"/>
              <a:t>Increase their productivity.</a:t>
            </a:r>
          </a:p>
        </p:txBody>
      </p:sp>
      <p:sp>
        <p:nvSpPr>
          <p:cNvPr id="4" name="Rectangle 3">
            <a:extLst>
              <a:ext uri="{FF2B5EF4-FFF2-40B4-BE49-F238E27FC236}">
                <a16:creationId xmlns:a16="http://schemas.microsoft.com/office/drawing/2014/main" id="{6A5F3CF8-C5F8-86EE-CE6A-BF854810D0B5}"/>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8319B2E-39AB-2BC7-3A6B-8D01EFBA1168}"/>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735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8CBBC-CD2B-C11A-34D6-6A470985F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79DD8-43CE-9629-E07D-6A03181496F9}"/>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Application</a:t>
            </a:r>
          </a:p>
        </p:txBody>
      </p:sp>
      <p:sp>
        <p:nvSpPr>
          <p:cNvPr id="3" name="Content Placeholder 2">
            <a:extLst>
              <a:ext uri="{FF2B5EF4-FFF2-40B4-BE49-F238E27FC236}">
                <a16:creationId xmlns:a16="http://schemas.microsoft.com/office/drawing/2014/main" id="{F60A8C41-B6FD-E465-73B5-D7B4F5D73013}"/>
              </a:ext>
            </a:extLst>
          </p:cNvPr>
          <p:cNvSpPr>
            <a:spLocks noGrp="1"/>
          </p:cNvSpPr>
          <p:nvPr>
            <p:ph idx="1"/>
          </p:nvPr>
        </p:nvSpPr>
        <p:spPr>
          <a:xfrm>
            <a:off x="466344" y="1158113"/>
            <a:ext cx="10515600" cy="4351338"/>
          </a:xfrm>
        </p:spPr>
        <p:txBody>
          <a:bodyPr/>
          <a:lstStyle/>
          <a:p>
            <a:r>
              <a:rPr lang="en-IN" dirty="0"/>
              <a:t>Obstacle detection and navigation system.</a:t>
            </a:r>
          </a:p>
          <a:p>
            <a:r>
              <a:rPr lang="en-IN" dirty="0"/>
              <a:t>Currency identification for financial independence.</a:t>
            </a:r>
          </a:p>
          <a:p>
            <a:r>
              <a:rPr lang="en-IN" dirty="0"/>
              <a:t>Text to Speech for improving accessibility.</a:t>
            </a:r>
          </a:p>
          <a:p>
            <a:r>
              <a:rPr lang="en-IN" dirty="0"/>
              <a:t>Improve mobility and confidence for the visually impaired person.</a:t>
            </a:r>
          </a:p>
          <a:p>
            <a:r>
              <a:rPr lang="en-IN" dirty="0"/>
              <a:t>Hands free, wearable assistive technology</a:t>
            </a:r>
          </a:p>
        </p:txBody>
      </p:sp>
      <p:sp>
        <p:nvSpPr>
          <p:cNvPr id="4" name="Rectangle 3">
            <a:extLst>
              <a:ext uri="{FF2B5EF4-FFF2-40B4-BE49-F238E27FC236}">
                <a16:creationId xmlns:a16="http://schemas.microsoft.com/office/drawing/2014/main" id="{2A21E7B5-5AFD-D783-2F5B-D359E57A222A}"/>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144A6D7-DCE3-1FDD-7ED2-B0A64BCA86BE}"/>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112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0EF9F-92D1-9D55-0422-73EE6BBB3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AD753-3AF6-2953-41F3-ECEF91026E05}"/>
              </a:ext>
            </a:extLst>
          </p:cNvPr>
          <p:cNvSpPr>
            <a:spLocks noGrp="1"/>
          </p:cNvSpPr>
          <p:nvPr>
            <p:ph type="title"/>
          </p:nvPr>
        </p:nvSpPr>
        <p:spPr>
          <a:xfrm>
            <a:off x="0" y="383539"/>
            <a:ext cx="12192000" cy="594995"/>
          </a:xfrm>
          <a:solidFill>
            <a:srgbClr val="FFC6C6"/>
          </a:solidFill>
        </p:spPr>
        <p:txBody>
          <a:bodyPr>
            <a:normAutofit fontScale="90000"/>
          </a:bodyPr>
          <a:lstStyle/>
          <a:p>
            <a:r>
              <a:rPr lang="en-IN" dirty="0">
                <a:solidFill>
                  <a:srgbClr val="1A9014"/>
                </a:solidFill>
              </a:rPr>
              <a:t>Challenges and limitations</a:t>
            </a:r>
          </a:p>
        </p:txBody>
      </p:sp>
      <p:sp>
        <p:nvSpPr>
          <p:cNvPr id="3" name="Content Placeholder 2">
            <a:extLst>
              <a:ext uri="{FF2B5EF4-FFF2-40B4-BE49-F238E27FC236}">
                <a16:creationId xmlns:a16="http://schemas.microsoft.com/office/drawing/2014/main" id="{68E2E22B-384A-6017-C6BD-BD43933A4AAB}"/>
              </a:ext>
            </a:extLst>
          </p:cNvPr>
          <p:cNvSpPr>
            <a:spLocks noGrp="1"/>
          </p:cNvSpPr>
          <p:nvPr>
            <p:ph idx="1"/>
          </p:nvPr>
        </p:nvSpPr>
        <p:spPr>
          <a:xfrm>
            <a:off x="466344" y="1158112"/>
            <a:ext cx="10515600" cy="4940935"/>
          </a:xfrm>
        </p:spPr>
        <p:txBody>
          <a:bodyPr>
            <a:normAutofit/>
          </a:bodyPr>
          <a:lstStyle/>
          <a:p>
            <a:r>
              <a:rPr lang="en-IN" dirty="0"/>
              <a:t>Accuracy of Obstacle detection.</a:t>
            </a:r>
          </a:p>
          <a:p>
            <a:r>
              <a:rPr lang="en-IN" dirty="0"/>
              <a:t>Currency Recognition in different condition.</a:t>
            </a:r>
          </a:p>
          <a:p>
            <a:r>
              <a:rPr lang="en-IN" dirty="0"/>
              <a:t>Text to Speech limitation</a:t>
            </a:r>
          </a:p>
          <a:p>
            <a:pPr lvl="1"/>
            <a:r>
              <a:rPr lang="en-IN" dirty="0"/>
              <a:t>Handwritten text and complex font may not be recognize accurately.</a:t>
            </a:r>
          </a:p>
          <a:p>
            <a:r>
              <a:rPr lang="en-IN" dirty="0"/>
              <a:t>Real time processing speed</a:t>
            </a:r>
          </a:p>
          <a:p>
            <a:r>
              <a:rPr lang="en-IN" dirty="0"/>
              <a:t>Hardware </a:t>
            </a:r>
            <a:r>
              <a:rPr lang="en-IN" dirty="0" err="1"/>
              <a:t>Constraits</a:t>
            </a:r>
            <a:endParaRPr lang="en-IN" dirty="0"/>
          </a:p>
          <a:p>
            <a:pPr lvl="1"/>
            <a:r>
              <a:rPr lang="en-IN" dirty="0"/>
              <a:t>Light weight, Comfortable, Power efficient.</a:t>
            </a:r>
          </a:p>
          <a:p>
            <a:r>
              <a:rPr lang="en-IN" dirty="0"/>
              <a:t>Cost and accessibility</a:t>
            </a:r>
          </a:p>
          <a:p>
            <a:pPr lvl="1"/>
            <a:r>
              <a:rPr lang="en-IN" dirty="0"/>
              <a:t>Pocket friendly and easily available for visually impaired person.</a:t>
            </a:r>
          </a:p>
          <a:p>
            <a:r>
              <a:rPr lang="en-IN" dirty="0"/>
              <a:t>User adaptability and Training</a:t>
            </a:r>
          </a:p>
        </p:txBody>
      </p:sp>
      <p:sp>
        <p:nvSpPr>
          <p:cNvPr id="4" name="Rectangle 3">
            <a:extLst>
              <a:ext uri="{FF2B5EF4-FFF2-40B4-BE49-F238E27FC236}">
                <a16:creationId xmlns:a16="http://schemas.microsoft.com/office/drawing/2014/main" id="{FFD3701F-688B-B446-E64D-BBC746AB74CA}"/>
              </a:ext>
            </a:extLst>
          </p:cNvPr>
          <p:cNvSpPr/>
          <p:nvPr/>
        </p:nvSpPr>
        <p:spPr>
          <a:xfrm>
            <a:off x="0" y="0"/>
            <a:ext cx="5724144" cy="365125"/>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3B8C894-BD3E-9814-440E-0F061E5EA8EE}"/>
              </a:ext>
            </a:extLst>
          </p:cNvPr>
          <p:cNvSpPr/>
          <p:nvPr/>
        </p:nvSpPr>
        <p:spPr>
          <a:xfrm>
            <a:off x="0" y="6474461"/>
            <a:ext cx="4389120" cy="383539"/>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8886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739</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Transforming Lives With Technology</vt:lpstr>
      <vt:lpstr>Introduction</vt:lpstr>
      <vt:lpstr>Objective</vt:lpstr>
      <vt:lpstr>Problem Statement</vt:lpstr>
      <vt:lpstr>Methodology</vt:lpstr>
      <vt:lpstr>Methodology</vt:lpstr>
      <vt:lpstr>Expected Outcomes</vt:lpstr>
      <vt:lpstr>Application</vt:lpstr>
      <vt:lpstr>Challenges and limitations</vt:lpstr>
      <vt:lpstr>Conclusion</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Transforming Lives With Technology</dc:title>
  <dc:creator>Rishab Jha</dc:creator>
  <cp:lastModifiedBy>クナル [K U N A L]</cp:lastModifiedBy>
  <cp:revision>4</cp:revision>
  <dcterms:created xsi:type="dcterms:W3CDTF">2025-02-08T19:44:19Z</dcterms:created>
  <dcterms:modified xsi:type="dcterms:W3CDTF">2025-02-10T15:03:54Z</dcterms:modified>
</cp:coreProperties>
</file>