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3" r:id="rId2"/>
    <p:sldId id="257" r:id="rId3"/>
    <p:sldId id="258" r:id="rId4"/>
    <p:sldId id="265" r:id="rId5"/>
    <p:sldId id="395" r:id="rId6"/>
    <p:sldId id="260" r:id="rId7"/>
    <p:sldId id="264" r:id="rId8"/>
    <p:sldId id="388" r:id="rId9"/>
    <p:sldId id="389" r:id="rId10"/>
    <p:sldId id="397" r:id="rId11"/>
    <p:sldId id="396" r:id="rId12"/>
    <p:sldId id="410" r:id="rId13"/>
    <p:sldId id="398" r:id="rId14"/>
    <p:sldId id="266" r:id="rId15"/>
    <p:sldId id="399" r:id="rId16"/>
    <p:sldId id="276" r:id="rId17"/>
    <p:sldId id="400" r:id="rId18"/>
    <p:sldId id="409" r:id="rId19"/>
    <p:sldId id="403" r:id="rId20"/>
    <p:sldId id="280" r:id="rId21"/>
    <p:sldId id="404" r:id="rId22"/>
    <p:sldId id="405" r:id="rId23"/>
    <p:sldId id="406" r:id="rId24"/>
    <p:sldId id="407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747A-59D0-86F6-B871-2D5F2544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555C7-7E4D-A04F-76B5-E51CAB08F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6F42-3D0A-0FEA-7516-7A088881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E5E1-90F0-70D0-503B-AED87230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E49A0-8303-6C53-75B3-002F8AAE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18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6E01-B9A5-63EE-B0F9-F75ABB53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37587-3203-D89F-4219-47CEB27F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ABA5-F1C5-0996-0421-CCF19AA1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2632-DF9A-0A3C-A6C8-D7327656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C4E73-63B4-8B5B-96D2-D6905CAC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903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C3CA1-2A4F-F2D6-04BC-2B0F7FEDB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E694E-9A35-73D2-5C9E-B7FE555F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6D2B-401D-D9F2-8050-D4695DEC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81A1-3873-0034-106A-6B38C6C3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4FC4-F5CF-4229-65B7-C0255F33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6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C533-35CD-A05B-3A8F-8AF21BAB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3DA8-F87C-ECD0-74A3-2EA2E339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FE48-399A-1C51-1C45-D5C196FE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F28B-1B2D-1C43-45FE-0864C72F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96BE7-544D-088B-2537-201BCD35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1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7581-CD20-28DE-4772-1455D949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CD79-9F29-C69C-C9FE-212F8C27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C87C-1C17-6455-0D82-6F9D4520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2DFC-3BC6-2BBA-2150-6F96B531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F0D0-051E-D50F-2D36-808A5877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9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E9F8-BAF3-6CAF-445A-D928F657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7F00-3FF3-99B2-B079-34866508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F570-2AEC-4132-15E2-EE0878B13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1E8D7-427C-A30F-E8C4-B2F74276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60615-DCAE-30F6-21F0-F57E68BD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9D5F0-0F13-E8BC-04BE-ED5EE15C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0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ADB6-6611-0505-DCA1-A2C7C418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B4259-228D-4F51-FE51-EE51D6B4C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01640-9B2E-394D-D46F-AADAC5CFF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1196C-EAFF-1E83-5091-41A26B8B3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44517-7C02-7FB4-163C-D69AE7901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B8B6E-A648-5C68-BC86-5E6F408B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3EEE5-5CDF-9833-F5EA-22C3C8DC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7C858-E304-E4D0-9F1C-CCC4FBB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A168-F128-00E6-268F-0170134B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248CF-FBB7-F5FE-89A7-23BD1DB6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2836-2CCA-70EC-7762-6F7E7581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54EEB-AC10-EC99-2674-552B90DE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17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CA4A0-47B8-E87D-CF45-F78E198F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651F3-058B-8796-8C73-551F9C97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99E7-ED21-4DBE-25EA-FC5FD1E4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05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135-7160-8020-0539-8A8D54F2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5774-5721-62EF-8B18-845989D98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71384-8B96-005F-C3A6-7C441429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DFCCD-54A2-F38F-4891-5845F158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75A-2F6A-3C28-1AD2-1CD35882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9671-A252-557B-36CE-F7E1C61C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82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1099-7E53-CA7B-C125-55BBC78A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0E945-A6F5-9434-09AC-19EA2495B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4FACA-2189-9C6F-D13B-C8D4A413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E8047-DBCB-4A7A-E7B3-DC5EE875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EF431-8184-915C-C647-0728DFC7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A9A87-FCA4-E81D-CD26-51C99031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524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31725-56A6-5014-F109-5446F8EC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B2268-6790-EB1F-00BA-2395FA8E0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ECD5-FACB-2D77-76A8-37245B38C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833FC-0AB3-40B4-8D5C-5D3D2279684B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803A-8DEF-D534-8889-3EE75D1E4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EBC2-EB3E-4F14-B7CB-3AF1FDAD3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81E3-3937-417C-A0C4-E8706AF0910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2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9431A-0E8D-A008-B0B2-8C2A8EAC6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it-IT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Progetto Fondamenti di Intelligenza Artificiale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4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818EA-8BE7-3B59-1350-73495D133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B4FC77-1632-B931-115A-D857BF598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1B9317-1DA1-8EEA-A4AA-33B96FC72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4A7D-1FD8-D283-7B0A-FD4F440C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Preparazione del dataset</a:t>
            </a:r>
          </a:p>
          <a:p>
            <a:pPr>
              <a:buFontTx/>
              <a:buChar char="-"/>
            </a:pPr>
            <a:r>
              <a:rPr lang="it-IT" b="1" dirty="0"/>
              <a:t>Data </a:t>
            </a:r>
            <a:r>
              <a:rPr lang="it-IT" b="1" dirty="0" err="1"/>
              <a:t>cleaning</a:t>
            </a:r>
            <a:endParaRPr lang="it-IT" b="1" dirty="0"/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reduction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Scelta del modello e addestramento</a:t>
            </a:r>
          </a:p>
          <a:p>
            <a:pPr>
              <a:buFontTx/>
              <a:buChar char="-"/>
            </a:pPr>
            <a:r>
              <a:rPr lang="it-IT" dirty="0"/>
              <a:t>Misure di validazione e 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B70A29-8369-982E-8928-567F3DC9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47"/>
            <a:ext cx="6416040" cy="1322493"/>
          </a:xfrm>
        </p:spPr>
        <p:txBody>
          <a:bodyPr>
            <a:normAutofit/>
          </a:bodyPr>
          <a:lstStyle/>
          <a:p>
            <a:r>
              <a:rPr lang="it-IT" sz="4100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361698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9D233-3129-100A-8AFF-F8335A42D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EC00510-C1BC-11CF-AE93-65A14DD4C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30308B-0CA7-C0A6-8281-9680B46F6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B53A6-D354-FB38-FEE4-73F26167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703D-63EB-C8BA-D74A-EA45DEB2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531"/>
            <a:ext cx="10632440" cy="405509"/>
          </a:xfrm>
        </p:spPr>
        <p:txBody>
          <a:bodyPr>
            <a:normAutofit/>
          </a:bodyPr>
          <a:lstStyle/>
          <a:p>
            <a:pPr marL="0" indent="0" defTabSz="832104">
              <a:spcBef>
                <a:spcPts val="910"/>
              </a:spcBef>
              <a:buNone/>
            </a:pPr>
            <a:r>
              <a:rPr lang="it-IT" sz="2000" dirty="0"/>
              <a:t>E’ molto importante a causa degli errori associati al processo di raccolta dati.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3D619D-6878-21D9-3DF4-BB824B43A9DC}"/>
              </a:ext>
            </a:extLst>
          </p:cNvPr>
          <p:cNvSpPr txBox="1">
            <a:spLocks/>
          </p:cNvSpPr>
          <p:nvPr/>
        </p:nvSpPr>
        <p:spPr>
          <a:xfrm>
            <a:off x="838200" y="2764076"/>
            <a:ext cx="10632440" cy="122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Gestione dei dati mancanti</a:t>
            </a:r>
          </a:p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Gestione dei dati errati</a:t>
            </a:r>
          </a:p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Scalare i dati in un opportuno range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0F870-C061-B687-41FD-4C2D3831F723}"/>
              </a:ext>
            </a:extLst>
          </p:cNvPr>
          <p:cNvSpPr txBox="1">
            <a:spLocks/>
          </p:cNvSpPr>
          <p:nvPr/>
        </p:nvSpPr>
        <p:spPr>
          <a:xfrm>
            <a:off x="838200" y="2765567"/>
            <a:ext cx="10632440" cy="12288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b="1" dirty="0"/>
              <a:t>Gestione dei dati mancanti</a:t>
            </a:r>
          </a:p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Gestione dei dati errati</a:t>
            </a:r>
          </a:p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Scalare i dati in un opportuno range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35A5DB-F253-03BD-1294-3BC84EE90681}"/>
              </a:ext>
            </a:extLst>
          </p:cNvPr>
          <p:cNvSpPr txBox="1">
            <a:spLocks/>
          </p:cNvSpPr>
          <p:nvPr/>
        </p:nvSpPr>
        <p:spPr>
          <a:xfrm>
            <a:off x="838200" y="2771361"/>
            <a:ext cx="4312920" cy="12288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b="1" dirty="0"/>
              <a:t>Gestione dei dati mancanti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74BD74-0B72-FA54-3A27-0D7D2D5E63E0}"/>
              </a:ext>
            </a:extLst>
          </p:cNvPr>
          <p:cNvCxnSpPr/>
          <p:nvPr/>
        </p:nvCxnSpPr>
        <p:spPr>
          <a:xfrm>
            <a:off x="4434840" y="2956560"/>
            <a:ext cx="9677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EC23DF-29FF-0CD3-1C80-DECD04D2F63B}"/>
              </a:ext>
            </a:extLst>
          </p:cNvPr>
          <p:cNvSpPr txBox="1"/>
          <p:nvPr/>
        </p:nvSpPr>
        <p:spPr>
          <a:xfrm>
            <a:off x="5532120" y="276407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 classi di tecniche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0E58E-1EE0-F313-3FFA-593CA3963D69}"/>
              </a:ext>
            </a:extLst>
          </p:cNvPr>
          <p:cNvSpPr txBox="1"/>
          <p:nvPr/>
        </p:nvSpPr>
        <p:spPr>
          <a:xfrm>
            <a:off x="1413164" y="3595255"/>
            <a:ext cx="3989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Eliminazione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Stima o imputazione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Ignorazione</a:t>
            </a:r>
            <a:r>
              <a:rPr lang="it-IT" dirty="0"/>
              <a:t> dei valori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56CD9-0466-DAF9-1512-051067E214A5}"/>
              </a:ext>
            </a:extLst>
          </p:cNvPr>
          <p:cNvSpPr txBox="1"/>
          <p:nvPr/>
        </p:nvSpPr>
        <p:spPr>
          <a:xfrm>
            <a:off x="1413164" y="3595255"/>
            <a:ext cx="398941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Eliminazione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Stima o imputazione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Ignorazione</a:t>
            </a:r>
            <a:r>
              <a:rPr lang="it-IT" dirty="0"/>
              <a:t> dei valori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387099-B368-9428-6FCF-B6BD2D4A84D6}"/>
              </a:ext>
            </a:extLst>
          </p:cNvPr>
          <p:cNvSpPr txBox="1"/>
          <p:nvPr/>
        </p:nvSpPr>
        <p:spPr>
          <a:xfrm>
            <a:off x="1413164" y="3595255"/>
            <a:ext cx="25248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Stima o imputazione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4A594-0530-A76D-E444-8B7EE5A89110}"/>
              </a:ext>
            </a:extLst>
          </p:cNvPr>
          <p:cNvCxnSpPr>
            <a:cxnSpLocks/>
          </p:cNvCxnSpPr>
          <p:nvPr/>
        </p:nvCxnSpPr>
        <p:spPr>
          <a:xfrm>
            <a:off x="3938016" y="4056920"/>
            <a:ext cx="678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00460-1A36-58E8-A124-69ACEFDB79D5}"/>
              </a:ext>
            </a:extLst>
          </p:cNvPr>
          <p:cNvSpPr txBox="1"/>
          <p:nvPr/>
        </p:nvSpPr>
        <p:spPr>
          <a:xfrm>
            <a:off x="5235032" y="3754411"/>
            <a:ext cx="381254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u="sng" dirty="0" err="1"/>
              <a:t>Univariata</a:t>
            </a:r>
            <a:endParaRPr lang="it-IT" b="1" dirty="0"/>
          </a:p>
          <a:p>
            <a:r>
              <a:rPr lang="it-IT" dirty="0"/>
              <a:t>i valori mancanti sono sostituiti con un valore costante fornito o utilizzando le statistiche (media, mediana, moda) della colonna in cui si trova il valore mancante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05491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2" grpId="0" animBg="1"/>
      <p:bldP spid="14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FF6E1C-1DA2-0139-F265-590D1810A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BC8EB1-C9BB-37E5-D626-3790DF3C2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4D168F-88D2-4E72-3055-D1439357C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D12F9-A2CD-FE87-4C6A-A217F7BD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C612-7C08-0254-5706-6D1D3353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531"/>
            <a:ext cx="10632440" cy="405509"/>
          </a:xfrm>
        </p:spPr>
        <p:txBody>
          <a:bodyPr>
            <a:normAutofit/>
          </a:bodyPr>
          <a:lstStyle/>
          <a:p>
            <a:pPr marL="0" indent="0" defTabSz="832104">
              <a:spcBef>
                <a:spcPts val="910"/>
              </a:spcBef>
              <a:buNone/>
            </a:pPr>
            <a:r>
              <a:rPr lang="it-IT" sz="2000" dirty="0"/>
              <a:t>E’ molto importante a causa degli errori associati al processo di raccolta dati.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CE4B5-231A-358B-AD58-00DD83145383}"/>
              </a:ext>
            </a:extLst>
          </p:cNvPr>
          <p:cNvSpPr txBox="1">
            <a:spLocks/>
          </p:cNvSpPr>
          <p:nvPr/>
        </p:nvSpPr>
        <p:spPr>
          <a:xfrm>
            <a:off x="838200" y="2764076"/>
            <a:ext cx="10632440" cy="1228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Gestione dei dati mancanti</a:t>
            </a:r>
          </a:p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Gestione dei dati errati</a:t>
            </a:r>
          </a:p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Scalare i dati in un opportuno range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D7853B-B9D2-8EA3-7CB3-0E9DE9AEFE3C}"/>
              </a:ext>
            </a:extLst>
          </p:cNvPr>
          <p:cNvSpPr txBox="1">
            <a:spLocks/>
          </p:cNvSpPr>
          <p:nvPr/>
        </p:nvSpPr>
        <p:spPr>
          <a:xfrm>
            <a:off x="838200" y="2765567"/>
            <a:ext cx="10632440" cy="122880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Gestione dei dati mancanti</a:t>
            </a:r>
          </a:p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dirty="0"/>
              <a:t>Gestione dei dati errati</a:t>
            </a:r>
          </a:p>
          <a:p>
            <a:pPr marL="457200" indent="-457200" defTabSz="832104">
              <a:spcBef>
                <a:spcPts val="910"/>
              </a:spcBef>
              <a:buFont typeface="Arial" panose="020B0604020202020204" pitchFamily="34" charset="0"/>
              <a:buAutoNum type="arabicPeriod"/>
            </a:pPr>
            <a:r>
              <a:rPr lang="it-IT" sz="2000" b="1" dirty="0"/>
              <a:t>Scalare i dati in un opportuno range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36C26C-E6F2-857E-F39B-74C4FACF847D}"/>
              </a:ext>
            </a:extLst>
          </p:cNvPr>
          <p:cNvCxnSpPr/>
          <p:nvPr/>
        </p:nvCxnSpPr>
        <p:spPr>
          <a:xfrm>
            <a:off x="5237018" y="3730336"/>
            <a:ext cx="9663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E147DD-438E-B805-07C6-DACA7FE7F0CB}"/>
              </a:ext>
            </a:extLst>
          </p:cNvPr>
          <p:cNvSpPr txBox="1"/>
          <p:nvPr/>
        </p:nvSpPr>
        <p:spPr>
          <a:xfrm>
            <a:off x="6369627" y="3541522"/>
            <a:ext cx="5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Pipeline con </a:t>
            </a:r>
            <a:r>
              <a:rPr lang="it-IT" dirty="0" err="1"/>
              <a:t>StandardScaler</a:t>
            </a:r>
            <a:r>
              <a:rPr lang="it-IT" dirty="0"/>
              <a:t> per scalare i dati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4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F94C5-FE49-EC90-395C-CD24412F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C0B6D9F-85CA-A93C-1913-ACA574E2E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0C08F4-61CE-200D-86FB-064717383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9F0B-948D-AA3D-7CBD-70F6F898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Preparazione del dataset</a:t>
            </a:r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  <a:p>
            <a:pPr>
              <a:buFontTx/>
              <a:buChar char="-"/>
            </a:pPr>
            <a:r>
              <a:rPr lang="it-IT" b="1" dirty="0"/>
              <a:t>Data </a:t>
            </a:r>
            <a:r>
              <a:rPr lang="it-IT" b="1" dirty="0" err="1"/>
              <a:t>reduction</a:t>
            </a:r>
            <a:endParaRPr lang="it-IT" b="1" dirty="0"/>
          </a:p>
          <a:p>
            <a:pPr>
              <a:buFontTx/>
              <a:buChar char="-"/>
            </a:pPr>
            <a:r>
              <a:rPr lang="it-IT" dirty="0"/>
              <a:t>Scelta del modello e addestramento</a:t>
            </a:r>
          </a:p>
          <a:p>
            <a:pPr>
              <a:buFontTx/>
              <a:buChar char="-"/>
            </a:pPr>
            <a:r>
              <a:rPr lang="it-IT" dirty="0"/>
              <a:t>Misure di validazione e 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DCB03C-295D-0ECC-9CF2-DB1CD4F3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47"/>
            <a:ext cx="6416040" cy="1322493"/>
          </a:xfrm>
        </p:spPr>
        <p:txBody>
          <a:bodyPr>
            <a:normAutofit/>
          </a:bodyPr>
          <a:lstStyle/>
          <a:p>
            <a:r>
              <a:rPr lang="it-IT" sz="4100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36141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D4300-9757-5701-0C80-15C31097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399" y="388191"/>
            <a:ext cx="9274512" cy="949606"/>
          </a:xfrm>
        </p:spPr>
        <p:txBody>
          <a:bodyPr>
            <a:normAutofit/>
          </a:bodyPr>
          <a:lstStyle/>
          <a:p>
            <a:r>
              <a:rPr lang="it-IT" dirty="0"/>
              <a:t>Data </a:t>
            </a:r>
            <a:r>
              <a:rPr lang="it-IT" dirty="0" err="1"/>
              <a:t>reduction</a:t>
            </a:r>
            <a:endParaRPr lang="it-IT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DC46-BFE0-A767-00EB-F21F2AD51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799" y="2219086"/>
            <a:ext cx="2322890" cy="523000"/>
          </a:xfrm>
        </p:spPr>
        <p:txBody>
          <a:bodyPr/>
          <a:lstStyle/>
          <a:p>
            <a:pPr marL="0" indent="0" defTabSz="584302">
              <a:spcBef>
                <a:spcPts val="639"/>
              </a:spcBef>
              <a:buNone/>
            </a:pPr>
            <a:r>
              <a:rPr lang="it-IT" dirty="0"/>
              <a:t>Data sampling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43FA5C-8A65-E5EC-7256-67476042C1FF}"/>
              </a:ext>
            </a:extLst>
          </p:cNvPr>
          <p:cNvSpPr txBox="1">
            <a:spLocks/>
          </p:cNvSpPr>
          <p:nvPr/>
        </p:nvSpPr>
        <p:spPr>
          <a:xfrm>
            <a:off x="2530315" y="2804582"/>
            <a:ext cx="2665790" cy="52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302">
              <a:spcBef>
                <a:spcPts val="639"/>
              </a:spcBef>
              <a:buFont typeface="Arial" panose="020B0604020202020204" pitchFamily="34" charset="0"/>
              <a:buNone/>
            </a:pPr>
            <a:r>
              <a:rPr lang="it-IT" dirty="0"/>
              <a:t>Feature </a:t>
            </a:r>
            <a:r>
              <a:rPr lang="it-IT" dirty="0" err="1"/>
              <a:t>selection</a:t>
            </a:r>
            <a:endParaRPr lang="it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DD9096-1391-0D3F-39DA-278A301863B8}"/>
              </a:ext>
            </a:extLst>
          </p:cNvPr>
          <p:cNvSpPr txBox="1">
            <a:spLocks/>
          </p:cNvSpPr>
          <p:nvPr/>
        </p:nvSpPr>
        <p:spPr>
          <a:xfrm>
            <a:off x="4430013" y="3380472"/>
            <a:ext cx="2769698" cy="557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302">
              <a:spcBef>
                <a:spcPts val="639"/>
              </a:spcBef>
              <a:buFont typeface="Arial" panose="020B0604020202020204" pitchFamily="34" charset="0"/>
              <a:buNone/>
            </a:pPr>
            <a:r>
              <a:rPr lang="it-IT" dirty="0"/>
              <a:t>Feature </a:t>
            </a:r>
            <a:r>
              <a:rPr lang="it-IT" dirty="0" err="1"/>
              <a:t>extraction</a:t>
            </a:r>
            <a:endParaRPr lang="it-IT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DC224-13BF-7221-1468-A521BB2C4BE0}"/>
              </a:ext>
            </a:extLst>
          </p:cNvPr>
          <p:cNvSpPr txBox="1">
            <a:spLocks/>
          </p:cNvSpPr>
          <p:nvPr/>
        </p:nvSpPr>
        <p:spPr>
          <a:xfrm>
            <a:off x="6964117" y="3991081"/>
            <a:ext cx="2769698" cy="557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302">
              <a:spcBef>
                <a:spcPts val="639"/>
              </a:spcBef>
              <a:buFont typeface="Arial" panose="020B0604020202020204" pitchFamily="34" charset="0"/>
              <a:buNone/>
            </a:pPr>
            <a:r>
              <a:rPr lang="it-IT" dirty="0"/>
              <a:t>Data </a:t>
            </a:r>
            <a:r>
              <a:rPr lang="it-IT" dirty="0" err="1"/>
              <a:t>reduction</a:t>
            </a:r>
            <a:r>
              <a:rPr lang="it-IT" dirty="0"/>
              <a:t> con rotazione dell’asse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9FF86E-5EFA-5C43-2BD5-D3E2593B25D9}"/>
              </a:ext>
            </a:extLst>
          </p:cNvPr>
          <p:cNvSpPr txBox="1">
            <a:spLocks/>
          </p:cNvSpPr>
          <p:nvPr/>
        </p:nvSpPr>
        <p:spPr>
          <a:xfrm>
            <a:off x="8919062" y="4681183"/>
            <a:ext cx="2769698" cy="557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302">
              <a:spcBef>
                <a:spcPts val="639"/>
              </a:spcBef>
              <a:buFont typeface="Arial" panose="020B0604020202020204" pitchFamily="34" charset="0"/>
              <a:buNone/>
            </a:pPr>
            <a:r>
              <a:rPr lang="it-IT" dirty="0"/>
              <a:t>Data </a:t>
            </a:r>
            <a:r>
              <a:rPr lang="it-IT" dirty="0" err="1"/>
              <a:t>reduction</a:t>
            </a:r>
            <a:r>
              <a:rPr lang="it-IT" dirty="0"/>
              <a:t> con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E6353-B6FA-93C6-1610-9C606453050D}"/>
              </a:ext>
            </a:extLst>
          </p:cNvPr>
          <p:cNvSpPr txBox="1">
            <a:spLocks/>
          </p:cNvSpPr>
          <p:nvPr/>
        </p:nvSpPr>
        <p:spPr>
          <a:xfrm>
            <a:off x="563316" y="5571099"/>
            <a:ext cx="9896458" cy="36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302">
              <a:spcBef>
                <a:spcPts val="639"/>
              </a:spcBef>
              <a:buFont typeface="Arial" panose="020B0604020202020204" pitchFamily="34" charset="0"/>
              <a:buNone/>
            </a:pPr>
            <a:r>
              <a:rPr lang="it-IT" sz="1600" b="1" dirty="0"/>
              <a:t>SVC</a:t>
            </a:r>
            <a:r>
              <a:rPr lang="it-IT" sz="1600" dirty="0"/>
              <a:t> con kernel RBF gestisce molto bene dataset ad alta dimensionalità </a:t>
            </a:r>
            <a:r>
              <a:rPr lang="it-IT" sz="1600" dirty="0">
                <a:sym typeface="Wingdings" panose="05000000000000000000" pitchFamily="2" charset="2"/>
              </a:rPr>
              <a:t> data </a:t>
            </a:r>
            <a:r>
              <a:rPr lang="it-IT" sz="1600" dirty="0" err="1">
                <a:sym typeface="Wingdings" panose="05000000000000000000" pitchFamily="2" charset="2"/>
              </a:rPr>
              <a:t>reduction</a:t>
            </a:r>
            <a:r>
              <a:rPr lang="it-IT" sz="1600" dirty="0">
                <a:sym typeface="Wingdings" panose="05000000000000000000" pitchFamily="2" charset="2"/>
              </a:rPr>
              <a:t> non è necessaria</a:t>
            </a:r>
            <a:endParaRPr lang="it-IT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C60B-E0F3-6F23-E1C1-4683D04689CB}"/>
              </a:ext>
            </a:extLst>
          </p:cNvPr>
          <p:cNvSpPr txBox="1">
            <a:spLocks/>
          </p:cNvSpPr>
          <p:nvPr/>
        </p:nvSpPr>
        <p:spPr>
          <a:xfrm>
            <a:off x="563316" y="5975240"/>
            <a:ext cx="11510920" cy="362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84302">
              <a:spcBef>
                <a:spcPts val="639"/>
              </a:spcBef>
              <a:buNone/>
            </a:pPr>
            <a:r>
              <a:rPr lang="it-IT" sz="1600" b="1" dirty="0"/>
              <a:t>Random </a:t>
            </a:r>
            <a:r>
              <a:rPr lang="it-IT" sz="1600" b="1" dirty="0" err="1"/>
              <a:t>Forest</a:t>
            </a:r>
            <a:r>
              <a:rPr lang="it-IT" sz="1600" b="1" dirty="0"/>
              <a:t> </a:t>
            </a:r>
            <a:r>
              <a:rPr lang="it-IT" sz="1600" dirty="0"/>
              <a:t>seleziona casualmente sottoinsiemi di feature durante la costruzione degli alberi </a:t>
            </a:r>
            <a:r>
              <a:rPr lang="it-IT" sz="1600" dirty="0">
                <a:sym typeface="Wingdings" panose="05000000000000000000" pitchFamily="2" charset="2"/>
              </a:rPr>
              <a:t> </a:t>
            </a:r>
            <a:r>
              <a:rPr lang="it-IT" sz="1600" dirty="0"/>
              <a:t>robusto alla presenza di molte feature </a:t>
            </a:r>
            <a:r>
              <a:rPr lang="it-IT" sz="1600" dirty="0">
                <a:sym typeface="Wingdings" panose="05000000000000000000" pitchFamily="2" charset="2"/>
              </a:rPr>
              <a:t> data </a:t>
            </a:r>
            <a:r>
              <a:rPr lang="it-IT" sz="1600" dirty="0" err="1">
                <a:sym typeface="Wingdings" panose="05000000000000000000" pitchFamily="2" charset="2"/>
              </a:rPr>
              <a:t>reduction</a:t>
            </a:r>
            <a:r>
              <a:rPr lang="it-IT" sz="1600" dirty="0">
                <a:sym typeface="Wingdings" panose="05000000000000000000" pitchFamily="2" charset="2"/>
              </a:rPr>
              <a:t> non necessaria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784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6EEFD-DEF4-8115-2490-83672CA6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744524-C202-1DF8-C997-56BE2C8AC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810AF1-B903-90CB-13A3-0BDF19E8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8893-4C68-8D1C-1220-ED82A85B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Preparazione del dataset</a:t>
            </a:r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reduction</a:t>
            </a:r>
            <a:endParaRPr lang="it-IT" dirty="0"/>
          </a:p>
          <a:p>
            <a:pPr>
              <a:buFontTx/>
              <a:buChar char="-"/>
            </a:pPr>
            <a:r>
              <a:rPr lang="it-IT" b="1" dirty="0"/>
              <a:t>Scelta del modello e addestramento</a:t>
            </a:r>
          </a:p>
          <a:p>
            <a:pPr>
              <a:buFontTx/>
              <a:buChar char="-"/>
            </a:pPr>
            <a:r>
              <a:rPr lang="it-IT" dirty="0"/>
              <a:t>Misure di validazione e 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14C0D49-45E1-DF38-D93B-E4CCEE17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47"/>
            <a:ext cx="6416040" cy="1322493"/>
          </a:xfrm>
        </p:spPr>
        <p:txBody>
          <a:bodyPr>
            <a:normAutofit/>
          </a:bodyPr>
          <a:lstStyle/>
          <a:p>
            <a:r>
              <a:rPr lang="it-IT" sz="4100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357112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55B48-4FE7-5BDC-0C2B-C388E05C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sz="4000" dirty="0"/>
              <a:t>Scelta del modello</a:t>
            </a:r>
            <a:endParaRPr lang="it-IT" sz="41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063923-D2E8-F8D4-5074-9989ED24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2304209"/>
            <a:ext cx="11014363" cy="806616"/>
          </a:xfrm>
        </p:spPr>
        <p:txBody>
          <a:bodyPr>
            <a:normAutofit/>
          </a:bodyPr>
          <a:lstStyle/>
          <a:p>
            <a:pPr marL="0" indent="0" defTabSz="805678">
              <a:spcBef>
                <a:spcPts val="881"/>
              </a:spcBef>
              <a:buNone/>
            </a:pPr>
            <a:r>
              <a:rPr lang="it-IT" sz="2400" dirty="0">
                <a:sym typeface="Wingdings" panose="05000000000000000000" pitchFamily="2" charset="2"/>
              </a:rPr>
              <a:t>Dopo aver diviso il dataset in porzioni, averlo pulito e, eventualmente, ridotto, effettuiamo l’</a:t>
            </a:r>
            <a:r>
              <a:rPr lang="it-IT" sz="2400" b="1" dirty="0">
                <a:sym typeface="Wingdings" panose="05000000000000000000" pitchFamily="2" charset="2"/>
              </a:rPr>
              <a:t>addestramento del modello di ML</a:t>
            </a:r>
            <a:endParaRPr lang="it-IT" sz="2400" dirty="0">
              <a:sym typeface="Wingdings" panose="05000000000000000000" pitchFamily="2" charset="2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CA20CA-C66D-8A8B-4DA7-216D1EB5C54D}"/>
              </a:ext>
            </a:extLst>
          </p:cNvPr>
          <p:cNvSpPr txBox="1">
            <a:spLocks/>
          </p:cNvSpPr>
          <p:nvPr/>
        </p:nvSpPr>
        <p:spPr>
          <a:xfrm>
            <a:off x="644236" y="3379943"/>
            <a:ext cx="1733204" cy="54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05678">
              <a:spcBef>
                <a:spcPts val="881"/>
              </a:spcBef>
              <a:buFont typeface="Arial" panose="020B0604020202020204" pitchFamily="34" charset="0"/>
              <a:buNone/>
            </a:pPr>
            <a:r>
              <a:rPr lang="it-IT" sz="2400" dirty="0">
                <a:sym typeface="Wingdings" panose="05000000000000000000" pitchFamily="2" charset="2"/>
              </a:rPr>
              <a:t>Domanda: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61AC93-62E7-772A-26BB-1EE653A2F8C4}"/>
              </a:ext>
            </a:extLst>
          </p:cNvPr>
          <p:cNvSpPr txBox="1">
            <a:spLocks/>
          </p:cNvSpPr>
          <p:nvPr/>
        </p:nvSpPr>
        <p:spPr>
          <a:xfrm>
            <a:off x="4162135" y="4796255"/>
            <a:ext cx="3978564" cy="54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05678">
              <a:spcBef>
                <a:spcPts val="881"/>
              </a:spcBef>
              <a:buFont typeface="Arial" panose="020B0604020202020204" pitchFamily="34" charset="0"/>
              <a:buNone/>
            </a:pPr>
            <a:r>
              <a:rPr lang="it-IT" sz="2400" u="sng" dirty="0">
                <a:sym typeface="Wingdings" panose="05000000000000000000" pitchFamily="2" charset="2"/>
              </a:rPr>
              <a:t>Non possiamo saperlo a priori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5D3ECFD-C8D8-381E-9A53-49282E0AC3E2}"/>
              </a:ext>
            </a:extLst>
          </p:cNvPr>
          <p:cNvSpPr txBox="1">
            <a:spLocks/>
          </p:cNvSpPr>
          <p:nvPr/>
        </p:nvSpPr>
        <p:spPr>
          <a:xfrm>
            <a:off x="2819954" y="3848406"/>
            <a:ext cx="6549044" cy="542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05678">
              <a:spcBef>
                <a:spcPts val="881"/>
              </a:spcBef>
              <a:buFont typeface="Arial" panose="020B0604020202020204" pitchFamily="34" charset="0"/>
              <a:buNone/>
            </a:pPr>
            <a:r>
              <a:rPr lang="it-IT" sz="2400" i="1" dirty="0">
                <a:sym typeface="Wingdings" panose="05000000000000000000" pitchFamily="2" charset="2"/>
              </a:rPr>
              <a:t>Come capiamo quale modello è meglio utilizzare?</a:t>
            </a:r>
            <a:endParaRPr lang="it-IT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74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167377-989E-5DED-ABF8-22ADB5783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2A16E5-C4BC-B1A3-CB1A-D742F7C2F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7EA4CA-EE19-8C1F-9B0A-57F5E082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BF6B7-7AF0-7A92-9219-34CAFC1A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sz="4000" dirty="0"/>
              <a:t>Scelta del modello</a:t>
            </a:r>
            <a:endParaRPr lang="it-IT" sz="41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331EF5-CD8D-3C71-8502-793E7976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36" y="2007704"/>
            <a:ext cx="11014363" cy="1223869"/>
          </a:xfrm>
        </p:spPr>
        <p:txBody>
          <a:bodyPr>
            <a:normAutofit/>
          </a:bodyPr>
          <a:lstStyle/>
          <a:p>
            <a:pPr marL="0" indent="0" defTabSz="805678">
              <a:spcBef>
                <a:spcPts val="881"/>
              </a:spcBef>
              <a:buNone/>
            </a:pPr>
            <a:r>
              <a:rPr lang="it-IT" sz="2400" b="1" dirty="0"/>
              <a:t>No-Free-Lunch-</a:t>
            </a:r>
            <a:r>
              <a:rPr lang="it-IT" sz="2400" b="1" dirty="0" err="1"/>
              <a:t>Theorem</a:t>
            </a:r>
            <a:r>
              <a:rPr lang="it-IT" sz="2400" dirty="0"/>
              <a:t> </a:t>
            </a:r>
            <a:r>
              <a:rPr lang="it-IT" sz="2400" dirty="0">
                <a:sym typeface="Wingdings" panose="05000000000000000000" pitchFamily="2" charset="2"/>
              </a:rPr>
              <a:t> non c’è un modo per indicare a priori che un modello performa meglio su un altro. Possiamo fare delle ipotesi e poi scegliere il modello che ci sembra migliore</a:t>
            </a:r>
          </a:p>
          <a:p>
            <a:pPr marL="0" indent="0" defTabSz="805678">
              <a:spcBef>
                <a:spcPts val="881"/>
              </a:spcBef>
              <a:buNone/>
            </a:pPr>
            <a:endParaRPr lang="it-IT" sz="2400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4488D-7C24-6CC7-8BBF-A67DA162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41" y="2961636"/>
            <a:ext cx="4659070" cy="33058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6ED6E7-0ED0-4A76-A937-465025C1A0C6}"/>
              </a:ext>
            </a:extLst>
          </p:cNvPr>
          <p:cNvSpPr/>
          <p:nvPr/>
        </p:nvSpPr>
        <p:spPr>
          <a:xfrm>
            <a:off x="3764941" y="5454869"/>
            <a:ext cx="1784521" cy="388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DA5FD-F532-4C38-AEE5-9C684995FF5D}"/>
              </a:ext>
            </a:extLst>
          </p:cNvPr>
          <p:cNvSpPr txBox="1"/>
          <p:nvPr/>
        </p:nvSpPr>
        <p:spPr>
          <a:xfrm>
            <a:off x="8676409" y="4383734"/>
            <a:ext cx="222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Random </a:t>
            </a:r>
            <a:r>
              <a:rPr lang="it-IT" sz="2400" b="1" dirty="0" err="1"/>
              <a:t>Forest</a:t>
            </a:r>
            <a:endParaRPr lang="it-IT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1D490-14A9-76AC-8DBC-DBD99C27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682" y="5524564"/>
            <a:ext cx="305726" cy="2751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19BB25E-1FA7-DF71-C644-5D75CD9187B0}"/>
              </a:ext>
            </a:extLst>
          </p:cNvPr>
          <p:cNvSpPr/>
          <p:nvPr/>
        </p:nvSpPr>
        <p:spPr>
          <a:xfrm>
            <a:off x="6524625" y="5467698"/>
            <a:ext cx="497840" cy="388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90346-A7CE-DFDC-B0EB-D0D3E606215D}"/>
              </a:ext>
            </a:extLst>
          </p:cNvPr>
          <p:cNvSpPr txBox="1"/>
          <p:nvPr/>
        </p:nvSpPr>
        <p:spPr>
          <a:xfrm>
            <a:off x="8676409" y="4383734"/>
            <a:ext cx="3352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/>
              <a:t>Support </a:t>
            </a:r>
            <a:r>
              <a:rPr lang="it-IT" sz="2400" b="1" dirty="0" err="1"/>
              <a:t>Vector</a:t>
            </a:r>
            <a:r>
              <a:rPr lang="it-IT" sz="2400" b="1" dirty="0"/>
              <a:t> Machine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0EDA87-EC03-21B2-8BEB-56397A017E8B}"/>
              </a:ext>
            </a:extLst>
          </p:cNvPr>
          <p:cNvSpPr/>
          <p:nvPr/>
        </p:nvSpPr>
        <p:spPr>
          <a:xfrm>
            <a:off x="7726680" y="5454869"/>
            <a:ext cx="533400" cy="458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C5364-1602-E908-1BE5-1EC20533393F}"/>
              </a:ext>
            </a:extLst>
          </p:cNvPr>
          <p:cNvSpPr txBox="1"/>
          <p:nvPr/>
        </p:nvSpPr>
        <p:spPr>
          <a:xfrm>
            <a:off x="8676409" y="4387890"/>
            <a:ext cx="3352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B050"/>
                </a:solidFill>
              </a:rPr>
              <a:t>Support </a:t>
            </a:r>
            <a:r>
              <a:rPr lang="it-IT" sz="2400" b="1" dirty="0" err="1">
                <a:solidFill>
                  <a:srgbClr val="00B050"/>
                </a:solidFill>
              </a:rPr>
              <a:t>Vector</a:t>
            </a:r>
            <a:r>
              <a:rPr lang="it-IT" sz="2400" b="1" dirty="0">
                <a:solidFill>
                  <a:srgbClr val="00B050"/>
                </a:solidFill>
              </a:rPr>
              <a:t> Machine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F918F9-B322-C3BF-A603-46498024E711}"/>
              </a:ext>
            </a:extLst>
          </p:cNvPr>
          <p:cNvSpPr/>
          <p:nvPr/>
        </p:nvSpPr>
        <p:spPr>
          <a:xfrm>
            <a:off x="7726680" y="4580147"/>
            <a:ext cx="533400" cy="458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03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 animBg="1"/>
      <p:bldP spid="11" grpId="0" animBg="1"/>
      <p:bldP spid="3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4C242-3AFB-227C-DA80-6001128FE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FABB5C-B107-8679-EB39-0F41F1672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093C94-B8ED-3EDE-3A2E-4B278A787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E8EF-C774-AFA3-1B7C-AC690AF3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sz="4000" dirty="0"/>
              <a:t>Support </a:t>
            </a:r>
            <a:r>
              <a:rPr lang="it-IT" sz="4000" dirty="0" err="1"/>
              <a:t>Vector</a:t>
            </a:r>
            <a:r>
              <a:rPr lang="it-IT" sz="4000" dirty="0"/>
              <a:t> Machine (SVM)</a:t>
            </a:r>
            <a:endParaRPr lang="it-IT" sz="41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5BB3B4-304F-E37F-0B8D-F52CA923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lgoritmo di ML che utilizza modelli di </a:t>
            </a:r>
            <a:r>
              <a:rPr lang="it-IT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apprendimento supervisionato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risolvere complessi problemi di classificazione binaria, regressione e rilevamento dei valori anomali. </a:t>
            </a:r>
          </a:p>
          <a:p>
            <a:pPr marL="0" indent="0">
              <a:buNone/>
            </a:pPr>
            <a:r>
              <a:rPr lang="it-IT" sz="1800" dirty="0"/>
              <a:t>Il kernel RBF può separare i dati anche se non sono linearmente separabili nel loro spazio originale, proiettandoli in uno spazio ad alta dimensionalità.</a:t>
            </a:r>
          </a:p>
        </p:txBody>
      </p:sp>
    </p:spTree>
    <p:extLst>
      <p:ext uri="{BB962C8B-B14F-4D97-AF65-F5344CB8AC3E}">
        <p14:creationId xmlns:p14="http://schemas.microsoft.com/office/powerpoint/2010/main" val="18765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89E74-A99E-CD08-7963-6A1E9F66A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73973B-CF00-AD01-CE46-7089B1C8C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9DB153-AEF4-A015-1973-91E93099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DC97-CEC0-BA08-302C-6160D9A6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Preparazione del dataset</a:t>
            </a:r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reduction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Scelta del modello e addestramento</a:t>
            </a:r>
          </a:p>
          <a:p>
            <a:pPr>
              <a:buFontTx/>
              <a:buChar char="-"/>
            </a:pPr>
            <a:r>
              <a:rPr lang="it-IT" b="1" dirty="0"/>
              <a:t>Misure di validazione e 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EF7FE-4B99-D7EB-9502-F0180C67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47"/>
            <a:ext cx="6416040" cy="1322493"/>
          </a:xfrm>
        </p:spPr>
        <p:txBody>
          <a:bodyPr>
            <a:normAutofit/>
          </a:bodyPr>
          <a:lstStyle/>
          <a:p>
            <a:r>
              <a:rPr lang="it-IT" sz="4100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264089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AE778-FFB0-6C31-562C-E51464F2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888526" cy="1800526"/>
          </a:xfrm>
        </p:spPr>
        <p:txBody>
          <a:bodyPr>
            <a:normAutofit/>
          </a:bodyPr>
          <a:lstStyle/>
          <a:p>
            <a:r>
              <a:rPr lang="it-IT" sz="4100" dirty="0"/>
              <a:t>Obiettivo del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F8E8-A95F-C754-490E-D115128F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226613"/>
            <a:ext cx="10664613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L’obiettivo del progetto consiste nell’analizzare dati che provengono da 79 pazienti dai quali sono state acquisite immagini TAC.</a:t>
            </a:r>
          </a:p>
          <a:p>
            <a:pPr marL="0" indent="0">
              <a:buNone/>
            </a:pPr>
            <a:r>
              <a:rPr lang="it-IT" sz="2000" dirty="0"/>
              <a:t>A tutti i 79 pazienti è stata inizialmente diagnosticato un tumore e si sono sottoposti ad un intervento.</a:t>
            </a:r>
          </a:p>
          <a:p>
            <a:pPr marL="0" indent="0">
              <a:buNone/>
            </a:pPr>
            <a:r>
              <a:rPr lang="it-IT" sz="2000" dirty="0"/>
              <a:t>Successivamente, durante un esame di “controllo” nel quale sono state raccolte le TAC in analisi, in 45 dei pazienti è stata riscontrata una recidiva del tumore.</a:t>
            </a:r>
          </a:p>
          <a:p>
            <a:pPr marL="0" indent="0">
              <a:buNone/>
            </a:pPr>
            <a:r>
              <a:rPr lang="it-IT" sz="2000" dirty="0"/>
              <a:t>Si chiede di sviluppare un sistema in IA che, utilizzando il dato acquisito in questa visita di controllo, predica la presenza di recidiva del tumore.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FF0000"/>
                </a:solidFill>
              </a:rPr>
              <a:t>Il task consiste quindi nel predire l’etichetta binaria Recidiva/</a:t>
            </a:r>
            <a:r>
              <a:rPr lang="it-IT" sz="2000" dirty="0" err="1">
                <a:solidFill>
                  <a:srgbClr val="FF0000"/>
                </a:solidFill>
              </a:rPr>
              <a:t>Non_Recidiva</a:t>
            </a:r>
            <a:r>
              <a:rPr lang="it-IT" sz="2000" dirty="0">
                <a:solidFill>
                  <a:srgbClr val="FF0000"/>
                </a:solidFill>
              </a:rPr>
              <a:t> per ogni paziente.</a:t>
            </a:r>
          </a:p>
        </p:txBody>
      </p:sp>
    </p:spTree>
    <p:extLst>
      <p:ext uri="{BB962C8B-B14F-4D97-AF65-F5344CB8AC3E}">
        <p14:creationId xmlns:p14="http://schemas.microsoft.com/office/powerpoint/2010/main" val="326173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B241B-1D8C-C3F7-991D-B5A91F61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dirty="0"/>
              <a:t>Misure di validazione 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6F77D-03C0-D02C-BD7A-3AA09540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62" y="1747203"/>
            <a:ext cx="10055228" cy="4160837"/>
          </a:xfrm>
        </p:spPr>
        <p:txBody>
          <a:bodyPr/>
          <a:lstStyle/>
          <a:p>
            <a:pPr marL="0" indent="0" defTabSz="868680">
              <a:spcBef>
                <a:spcPts val="950"/>
              </a:spcBef>
              <a:buNone/>
            </a:pPr>
            <a:r>
              <a:rPr lang="it-IT" dirty="0"/>
              <a:t>Per derivare le performance del modello utilizziamo la </a:t>
            </a:r>
            <a:r>
              <a:rPr lang="it-IT" b="1" dirty="0"/>
              <a:t>matrice di confusione</a:t>
            </a:r>
            <a:r>
              <a:rPr lang="it-IT" dirty="0"/>
              <a:t> che contiene informazioni sulla classificazione dei risultati.</a:t>
            </a:r>
          </a:p>
          <a:p>
            <a:pPr marL="0" indent="0" defTabSz="868680">
              <a:spcBef>
                <a:spcPts val="950"/>
              </a:spcBef>
              <a:buNone/>
            </a:pPr>
            <a:endParaRPr lang="it-IT" b="1" dirty="0"/>
          </a:p>
          <a:p>
            <a:pPr marL="0" indent="0" defTabSz="868680">
              <a:spcBef>
                <a:spcPts val="950"/>
              </a:spcBef>
              <a:buNone/>
            </a:pPr>
            <a:r>
              <a:rPr lang="it-IT" dirty="0"/>
              <a:t>Le metriche di validazione utilizzate, invece, sono: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A5BBE-1EDF-3902-CA6A-E8589B03CA9F}"/>
              </a:ext>
            </a:extLst>
          </p:cNvPr>
          <p:cNvSpPr txBox="1"/>
          <p:nvPr/>
        </p:nvSpPr>
        <p:spPr>
          <a:xfrm>
            <a:off x="1063814" y="4141427"/>
            <a:ext cx="333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it-IT" sz="2400" dirty="0"/>
              <a:t>Accuratezza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it-IT" sz="2400" dirty="0"/>
              <a:t>Precisione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it-IT" sz="2400" dirty="0"/>
              <a:t>Recall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it-IT" sz="2400" dirty="0"/>
              <a:t>F1score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2F3F5-FC9B-3237-EB32-E3CCBCF59170}"/>
              </a:ext>
            </a:extLst>
          </p:cNvPr>
          <p:cNvSpPr txBox="1"/>
          <p:nvPr/>
        </p:nvSpPr>
        <p:spPr>
          <a:xfrm>
            <a:off x="1060766" y="5994400"/>
            <a:ext cx="1044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Alla fine è stata plottata la curva ROC e l’area AUC per avere una verifica visiva delle performance del modello</a:t>
            </a:r>
          </a:p>
        </p:txBody>
      </p:sp>
    </p:spTree>
    <p:extLst>
      <p:ext uri="{BB962C8B-B14F-4D97-AF65-F5344CB8AC3E}">
        <p14:creationId xmlns:p14="http://schemas.microsoft.com/office/powerpoint/2010/main" val="82968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0310D9-F050-1376-AFD7-601E912D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FDA1C2-7D43-AA0C-E7D0-BD991FEED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822040-C571-80A6-83A3-3AF6514DB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A2F66-362E-62BE-C0C1-6CBD5AB2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dirty="0"/>
              <a:t>Matrice di confusione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A02B6-E07E-628A-E773-B9906055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32" y="1955164"/>
            <a:ext cx="4832668" cy="38339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DEDE19-F672-96D3-CD6B-8A043A731A7F}"/>
              </a:ext>
            </a:extLst>
          </p:cNvPr>
          <p:cNvSpPr txBox="1"/>
          <p:nvPr/>
        </p:nvSpPr>
        <p:spPr>
          <a:xfrm>
            <a:off x="2905760" y="5861903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Random </a:t>
            </a:r>
            <a:r>
              <a:rPr lang="it-IT" sz="2400" b="1" dirty="0" err="1">
                <a:solidFill>
                  <a:srgbClr val="FF0000"/>
                </a:solidFill>
              </a:rPr>
              <a:t>Forest</a:t>
            </a:r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66079-66AD-54B4-73B5-BD6EBFAAC64D}"/>
              </a:ext>
            </a:extLst>
          </p:cNvPr>
          <p:cNvSpPr txBox="1"/>
          <p:nvPr/>
        </p:nvSpPr>
        <p:spPr>
          <a:xfrm>
            <a:off x="8173720" y="583100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00B050"/>
                </a:solidFill>
              </a:rPr>
              <a:t>SVC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6FCB79-E7B1-C52F-0E9C-52D9FC3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60" y="1955164"/>
            <a:ext cx="4908840" cy="38339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554B76-8510-DF5C-D276-580CD296B8F8}"/>
              </a:ext>
            </a:extLst>
          </p:cNvPr>
          <p:cNvSpPr txBox="1"/>
          <p:nvPr/>
        </p:nvSpPr>
        <p:spPr>
          <a:xfrm>
            <a:off x="114808" y="6396334"/>
            <a:ext cx="378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(Risultati dopo l’aggiunta di </a:t>
            </a:r>
            <a:r>
              <a:rPr lang="it-IT" sz="1400" dirty="0" err="1"/>
              <a:t>iperparametri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60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18FC90-ACEC-51B9-DC86-99DE69FEC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9D3214-18D4-FB19-8C9E-97F7144A6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942C997-4092-AF69-5EA4-89E7E69C9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1CBF9-D52A-ADED-39BE-28A10335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dirty="0"/>
              <a:t>Curva ROC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F5C87-B816-0967-6EE2-155E5DC690DA}"/>
              </a:ext>
            </a:extLst>
          </p:cNvPr>
          <p:cNvSpPr txBox="1"/>
          <p:nvPr/>
        </p:nvSpPr>
        <p:spPr>
          <a:xfrm>
            <a:off x="2905760" y="5861903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Random </a:t>
            </a:r>
            <a:r>
              <a:rPr lang="it-IT" sz="2400" b="1" dirty="0" err="1">
                <a:solidFill>
                  <a:srgbClr val="FF0000"/>
                </a:solidFill>
              </a:rPr>
              <a:t>Forest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1B35B-BF71-4784-8F9A-473DA898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3" y="2239387"/>
            <a:ext cx="4073207" cy="3212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15434-438A-1604-5397-2EE7970D2F45}"/>
              </a:ext>
            </a:extLst>
          </p:cNvPr>
          <p:cNvSpPr txBox="1"/>
          <p:nvPr/>
        </p:nvSpPr>
        <p:spPr>
          <a:xfrm>
            <a:off x="8173720" y="5831006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00B050"/>
                </a:solidFill>
              </a:rPr>
              <a:t>SVC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B13D1-7A02-A563-11B5-8A6486C9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94" y="2239387"/>
            <a:ext cx="4073207" cy="3212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8E2F8E-405A-6C60-EB2E-267C1D62E2FB}"/>
              </a:ext>
            </a:extLst>
          </p:cNvPr>
          <p:cNvSpPr txBox="1"/>
          <p:nvPr/>
        </p:nvSpPr>
        <p:spPr>
          <a:xfrm>
            <a:off x="114808" y="6396334"/>
            <a:ext cx="378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(Risultati dopo l’aggiunta di </a:t>
            </a:r>
            <a:r>
              <a:rPr lang="it-IT" sz="1400" dirty="0" err="1"/>
              <a:t>iperparametri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21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FB4C68-AF1A-85D6-8A48-C576B5E09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E279C79-3AE2-DC4F-C820-E66CDFD16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61AA8-773C-F149-D6DA-33A67C6F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9368A-C179-8EB6-8EAE-1D4FBBAE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dirty="0"/>
              <a:t>Tabelle delle prestazioni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27FEFF-C97B-B8FE-09DE-34858BB3A028}"/>
              </a:ext>
            </a:extLst>
          </p:cNvPr>
          <p:cNvSpPr txBox="1"/>
          <p:nvPr/>
        </p:nvSpPr>
        <p:spPr>
          <a:xfrm>
            <a:off x="2905760" y="5861903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Random </a:t>
            </a:r>
            <a:r>
              <a:rPr lang="it-IT" sz="2400" b="1" dirty="0" err="1">
                <a:solidFill>
                  <a:srgbClr val="FF0000"/>
                </a:solidFill>
              </a:rPr>
              <a:t>Forest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20EB1-1AC5-F1AC-9491-AC3199DB4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25" y="3168820"/>
            <a:ext cx="4284703" cy="1760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E61FA-4749-DF54-57AC-1A219E436743}"/>
              </a:ext>
            </a:extLst>
          </p:cNvPr>
          <p:cNvSpPr txBox="1"/>
          <p:nvPr/>
        </p:nvSpPr>
        <p:spPr>
          <a:xfrm>
            <a:off x="8036560" y="586190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00B050"/>
                </a:solidFill>
              </a:rPr>
              <a:t>SVC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EBCA1D-C549-EF17-B70B-25CE9A85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3173758"/>
            <a:ext cx="4185920" cy="1755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4964B-71DA-48F7-DC4A-4D371812486C}"/>
              </a:ext>
            </a:extLst>
          </p:cNvPr>
          <p:cNvSpPr txBox="1"/>
          <p:nvPr/>
        </p:nvSpPr>
        <p:spPr>
          <a:xfrm>
            <a:off x="114808" y="6396334"/>
            <a:ext cx="3786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(Risultati dopo l’aggiunta di </a:t>
            </a:r>
            <a:r>
              <a:rPr lang="it-IT" sz="1400" dirty="0" err="1"/>
              <a:t>iperparametri</a:t>
            </a:r>
            <a:r>
              <a:rPr lang="it-I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4613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23AA-62CB-0D5B-BCD1-28D23FDA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Grazie dell’attenzione</a:t>
            </a:r>
          </a:p>
        </p:txBody>
      </p:sp>
    </p:spTree>
    <p:extLst>
      <p:ext uri="{BB962C8B-B14F-4D97-AF65-F5344CB8AC3E}">
        <p14:creationId xmlns:p14="http://schemas.microsoft.com/office/powerpoint/2010/main" val="128462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AE778-FFB0-6C31-562C-E51464F2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it-IT" dirty="0"/>
              <a:t>Il nostro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F8E8-A95F-C754-490E-D115128F0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6012581" cy="23987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Il dataset è strutturato nel seguente modo:</a:t>
            </a:r>
          </a:p>
          <a:p>
            <a:pPr>
              <a:buFontTx/>
              <a:buChar char="-"/>
            </a:pPr>
            <a:r>
              <a:rPr lang="it-IT" sz="2000" dirty="0"/>
              <a:t>Tabella composta da 79 righe e 251 colonne</a:t>
            </a:r>
          </a:p>
          <a:p>
            <a:pPr>
              <a:buFontTx/>
              <a:buChar char="-"/>
            </a:pPr>
            <a:r>
              <a:rPr lang="it-IT" sz="2000" dirty="0"/>
              <a:t>La prima riga e la prima colonna sono da ignorare ai fini della computazione</a:t>
            </a:r>
          </a:p>
          <a:p>
            <a:pPr>
              <a:buFontTx/>
              <a:buChar char="-"/>
            </a:pPr>
            <a:r>
              <a:rPr lang="it-IT" sz="2000" dirty="0"/>
              <a:t>Possiamo considerare l’ultima colonna come la </a:t>
            </a:r>
            <a:r>
              <a:rPr lang="it-IT" sz="2000" b="1" dirty="0"/>
              <a:t>label</a:t>
            </a:r>
            <a:endParaRPr lang="it-IT" sz="2000" dirty="0"/>
          </a:p>
          <a:p>
            <a:pPr>
              <a:buFontTx/>
              <a:buChar char="-"/>
            </a:pPr>
            <a:r>
              <a:rPr lang="it-IT" sz="2000" dirty="0"/>
              <a:t>Le altre colonne rappresentano le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A6FDD-6CEA-94D1-D240-58F2AB8F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731" y="437675"/>
            <a:ext cx="5557041" cy="272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277D19-7DB2-4EB7-A9D7-94188998E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197D2C-A33B-4345-BB16-C894ABA8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024" y="1040877"/>
            <a:ext cx="7080494" cy="4776246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B528B-DCE9-CD59-CD06-67DE3BC99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216" y="1924217"/>
            <a:ext cx="4476584" cy="3009568"/>
          </a:xfrm>
        </p:spPr>
        <p:txBody>
          <a:bodyPr anchor="ctr">
            <a:normAutofit/>
          </a:bodyPr>
          <a:lstStyle/>
          <a:p>
            <a:pPr algn="l"/>
            <a:r>
              <a:rPr lang="it-IT" sz="520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240136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61CAB-25DF-66A7-49D3-C979641AE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DAC1B1-AD66-C3DB-4E3E-5390F774D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373242-1E07-EED2-7445-654FE155F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2A70C4-0BB5-E07D-0990-4C372067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02005-B6C4-EFFE-A7B2-15F0E5C6ECEC}"/>
              </a:ext>
            </a:extLst>
          </p:cNvPr>
          <p:cNvSpPr txBox="1"/>
          <p:nvPr/>
        </p:nvSpPr>
        <p:spPr>
          <a:xfrm>
            <a:off x="623455" y="2298359"/>
            <a:ext cx="1003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 ML il </a:t>
            </a:r>
            <a:r>
              <a:rPr lang="it-IT" b="1" dirty="0"/>
              <a:t>processo di apprendimento</a:t>
            </a:r>
            <a:r>
              <a:rPr lang="it-IT" dirty="0"/>
              <a:t> deve passare gli step di: </a:t>
            </a:r>
            <a:r>
              <a:rPr lang="it-IT" i="1" dirty="0"/>
              <a:t>data </a:t>
            </a:r>
            <a:r>
              <a:rPr lang="it-IT" i="1" dirty="0" err="1"/>
              <a:t>pre</a:t>
            </a:r>
            <a:r>
              <a:rPr lang="it-IT" i="1" dirty="0"/>
              <a:t>-processing, </a:t>
            </a:r>
            <a:r>
              <a:rPr lang="it-IT" i="1" dirty="0" err="1"/>
              <a:t>modelling</a:t>
            </a:r>
            <a:r>
              <a:rPr lang="it-IT" i="1" dirty="0"/>
              <a:t>, </a:t>
            </a:r>
            <a:r>
              <a:rPr lang="it-IT" i="1" dirty="0" err="1"/>
              <a:t>evaluation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876F1-2989-EA9F-4702-D33BC54338D2}"/>
              </a:ext>
            </a:extLst>
          </p:cNvPr>
          <p:cNvSpPr txBox="1"/>
          <p:nvPr/>
        </p:nvSpPr>
        <p:spPr>
          <a:xfrm>
            <a:off x="5704605" y="3500038"/>
            <a:ext cx="147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Supervisionato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DFF4E-AF48-A9C4-C9D7-F2421E44F144}"/>
              </a:ext>
            </a:extLst>
          </p:cNvPr>
          <p:cNvSpPr txBox="1"/>
          <p:nvPr/>
        </p:nvSpPr>
        <p:spPr>
          <a:xfrm>
            <a:off x="5704604" y="5226381"/>
            <a:ext cx="1265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 rinforzo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18578-530B-A66B-878A-4AEFADF22811}"/>
              </a:ext>
            </a:extLst>
          </p:cNvPr>
          <p:cNvSpPr txBox="1"/>
          <p:nvPr/>
        </p:nvSpPr>
        <p:spPr>
          <a:xfrm>
            <a:off x="5704607" y="4092341"/>
            <a:ext cx="1793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Non supervisionato </a:t>
            </a:r>
            <a:endParaRPr lang="it-IT" sz="1600" i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D9E88-86BF-A6DF-1412-3D05C7FA9176}"/>
              </a:ext>
            </a:extLst>
          </p:cNvPr>
          <p:cNvSpPr txBox="1"/>
          <p:nvPr/>
        </p:nvSpPr>
        <p:spPr>
          <a:xfrm>
            <a:off x="5704606" y="4656887"/>
            <a:ext cx="1925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Semi-supervisionato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1D6F1-6461-2CB3-7EE4-C9D48A35ABE6}"/>
              </a:ext>
            </a:extLst>
          </p:cNvPr>
          <p:cNvSpPr txBox="1"/>
          <p:nvPr/>
        </p:nvSpPr>
        <p:spPr>
          <a:xfrm>
            <a:off x="2171000" y="2844732"/>
            <a:ext cx="118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Può essere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9F2CB1-DA6D-62D8-D90B-F8FC26D59C4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64150" y="2667691"/>
            <a:ext cx="1" cy="1770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2E60A7-59DE-69E9-601E-5249B4EE62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90776" y="2805519"/>
            <a:ext cx="2287203" cy="294045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E3D143-F2D7-79D6-728D-B11BB72D24C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764152" y="4826164"/>
            <a:ext cx="2940454" cy="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298B08-155C-BFB7-7A91-E66C55DD3ED3}"/>
              </a:ext>
            </a:extLst>
          </p:cNvPr>
          <p:cNvCxnSpPr/>
          <p:nvPr/>
        </p:nvCxnSpPr>
        <p:spPr>
          <a:xfrm flipV="1">
            <a:off x="2764150" y="4255790"/>
            <a:ext cx="2940454" cy="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09DBAA-2764-3A2D-12E5-EFC2715DC4BD}"/>
              </a:ext>
            </a:extLst>
          </p:cNvPr>
          <p:cNvCxnSpPr/>
          <p:nvPr/>
        </p:nvCxnSpPr>
        <p:spPr>
          <a:xfrm flipV="1">
            <a:off x="2764150" y="3687177"/>
            <a:ext cx="2940454" cy="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0387C4-09D0-6389-9AA2-40F4544EC087}"/>
              </a:ext>
            </a:extLst>
          </p:cNvPr>
          <p:cNvSpPr txBox="1"/>
          <p:nvPr/>
        </p:nvSpPr>
        <p:spPr>
          <a:xfrm>
            <a:off x="8223706" y="3299983"/>
            <a:ext cx="3723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modello viene addestrato con dati di input e i relativi output, imparando a prevedere gli output corretti per nuovi input</a:t>
            </a:r>
            <a:endParaRPr lang="it-IT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F89583-3448-BF10-7B19-6585B5F57DA7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7183121" y="3669315"/>
            <a:ext cx="10405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7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FA81CC-5DF1-27B8-9C91-83A419A7A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240" y="1854111"/>
            <a:ext cx="9098279" cy="3092116"/>
          </a:xfrm>
        </p:spPr>
        <p:txBody>
          <a:bodyPr anchor="ctr">
            <a:normAutofit/>
          </a:bodyPr>
          <a:lstStyle/>
          <a:p>
            <a:pPr algn="l"/>
            <a:r>
              <a:rPr lang="it-IT" sz="5200" dirty="0"/>
              <a:t>Vediamo nel dettaglio…</a:t>
            </a:r>
          </a:p>
        </p:txBody>
      </p:sp>
    </p:spTree>
    <p:extLst>
      <p:ext uri="{BB962C8B-B14F-4D97-AF65-F5344CB8AC3E}">
        <p14:creationId xmlns:p14="http://schemas.microsoft.com/office/powerpoint/2010/main" val="199404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57DA-B01D-94B0-5019-CC3F38794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dirty="0"/>
              <a:t>Preparazione del dataset</a:t>
            </a:r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reduction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Scelta del modello e addestramento</a:t>
            </a:r>
          </a:p>
          <a:p>
            <a:pPr>
              <a:buFontTx/>
              <a:buChar char="-"/>
            </a:pPr>
            <a:r>
              <a:rPr lang="it-IT" dirty="0"/>
              <a:t>Misure di validazione e 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442E4A-1739-B904-7199-8B68A2BD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47"/>
            <a:ext cx="6416040" cy="1322493"/>
          </a:xfrm>
        </p:spPr>
        <p:txBody>
          <a:bodyPr>
            <a:normAutofit/>
          </a:bodyPr>
          <a:lstStyle/>
          <a:p>
            <a:r>
              <a:rPr lang="it-IT" sz="4100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35698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02EA22-AFEB-3C2D-1548-1A4BBA6A9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F0FC08-F8FE-84A7-A9E8-0747CC43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F73BFEC-8397-FC24-2C57-BA0660EF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24FC8-29B0-D71C-55D0-01C274F9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it-IT" b="1" dirty="0"/>
              <a:t>Preparazione del dataset</a:t>
            </a:r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cleaning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Data </a:t>
            </a:r>
            <a:r>
              <a:rPr lang="it-IT" dirty="0" err="1"/>
              <a:t>reduction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Scelta del modello e addestramento</a:t>
            </a:r>
          </a:p>
          <a:p>
            <a:pPr>
              <a:buFontTx/>
              <a:buChar char="-"/>
            </a:pPr>
            <a:r>
              <a:rPr lang="it-IT" dirty="0"/>
              <a:t>Misure di validazione e 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4F431F-86BE-F6D7-C240-939C9FBF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147"/>
            <a:ext cx="6416040" cy="1322493"/>
          </a:xfrm>
        </p:spPr>
        <p:txBody>
          <a:bodyPr>
            <a:normAutofit/>
          </a:bodyPr>
          <a:lstStyle/>
          <a:p>
            <a:r>
              <a:rPr lang="it-IT" sz="4100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340404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13637-661B-AEE4-56E4-FC1272B3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it-IT" dirty="0"/>
              <a:t>Preparazione del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CFEB-DF9F-52EF-65A7-9539882A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36" y="2185291"/>
            <a:ext cx="11485880" cy="3589460"/>
          </a:xfrm>
        </p:spPr>
        <p:txBody>
          <a:bodyPr>
            <a:normAutofit/>
          </a:bodyPr>
          <a:lstStyle/>
          <a:p>
            <a:pPr marL="0" indent="0" defTabSz="832104">
              <a:spcBef>
                <a:spcPts val="910"/>
              </a:spcBef>
              <a:buNone/>
            </a:pPr>
            <a:r>
              <a:rPr lang="it-IT" sz="2000" dirty="0"/>
              <a:t>Per poter addestrare il modello come prima cosa bisogna dividere il dataset in </a:t>
            </a:r>
            <a:r>
              <a:rPr lang="it-IT" sz="2000" b="1" dirty="0"/>
              <a:t>training e test</a:t>
            </a:r>
            <a:endParaRPr lang="it-IT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78C43-AB6C-13BF-52CA-721F4B381A2D}"/>
              </a:ext>
            </a:extLst>
          </p:cNvPr>
          <p:cNvSpPr txBox="1"/>
          <p:nvPr/>
        </p:nvSpPr>
        <p:spPr>
          <a:xfrm>
            <a:off x="8198866" y="3163428"/>
            <a:ext cx="306832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u="sng" dirty="0" err="1"/>
              <a:t>Validation</a:t>
            </a:r>
            <a:r>
              <a:rPr lang="it-IT" sz="1600" b="1" u="sng" dirty="0"/>
              <a:t> set</a:t>
            </a:r>
            <a:endParaRPr lang="it-IT" sz="1600" dirty="0"/>
          </a:p>
          <a:p>
            <a:r>
              <a:rPr lang="it-IT" sz="1600" dirty="0"/>
              <a:t>Porzione dei dati che abbiamo che si trova in una fase intermedia tra l’addestramento e la misurazione delle prestazioni sul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D7D43-F2F1-9BA7-850A-4C70ECDF6A18}"/>
              </a:ext>
            </a:extLst>
          </p:cNvPr>
          <p:cNvSpPr txBox="1"/>
          <p:nvPr/>
        </p:nvSpPr>
        <p:spPr>
          <a:xfrm>
            <a:off x="4560316" y="3163428"/>
            <a:ext cx="30683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u="sng" dirty="0"/>
              <a:t>Test set</a:t>
            </a:r>
            <a:endParaRPr lang="it-IT" sz="1600" dirty="0"/>
          </a:p>
          <a:p>
            <a:r>
              <a:rPr lang="it-IT" sz="1600" dirty="0"/>
              <a:t>Porzione dei dati che servono a testare i dati addestrati sul set di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ECC03-DEB5-F2B3-F1B4-6F4B81F26233}"/>
              </a:ext>
            </a:extLst>
          </p:cNvPr>
          <p:cNvSpPr txBox="1"/>
          <p:nvPr/>
        </p:nvSpPr>
        <p:spPr>
          <a:xfrm>
            <a:off x="921766" y="3163428"/>
            <a:ext cx="30683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b="1" u="sng" dirty="0"/>
              <a:t>Training set</a:t>
            </a:r>
            <a:endParaRPr lang="it-IT" sz="1600" dirty="0"/>
          </a:p>
          <a:p>
            <a:r>
              <a:rPr lang="it-IT" sz="1600" dirty="0"/>
              <a:t>Porzione dei dati sulla quale viene addestrato il modello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AE519-82C1-4840-BE84-6CF54356130E}"/>
              </a:ext>
            </a:extLst>
          </p:cNvPr>
          <p:cNvSpPr txBox="1"/>
          <p:nvPr/>
        </p:nvSpPr>
        <p:spPr>
          <a:xfrm>
            <a:off x="921766" y="5510259"/>
            <a:ext cx="10609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N.B. </a:t>
            </a:r>
            <a:r>
              <a:rPr lang="it-IT" sz="1600" dirty="0">
                <a:solidFill>
                  <a:srgbClr val="FF0000"/>
                </a:solidFill>
              </a:rPr>
              <a:t>Uso i valori del </a:t>
            </a:r>
            <a:r>
              <a:rPr lang="it-IT" sz="1600" dirty="0" err="1">
                <a:solidFill>
                  <a:srgbClr val="FF0000"/>
                </a:solidFill>
              </a:rPr>
              <a:t>train</a:t>
            </a:r>
            <a:r>
              <a:rPr lang="it-IT" sz="1600" dirty="0">
                <a:solidFill>
                  <a:srgbClr val="FF0000"/>
                </a:solidFill>
              </a:rPr>
              <a:t> set nel test set ma </a:t>
            </a:r>
            <a:r>
              <a:rPr lang="it-IT" sz="1600" b="1" dirty="0">
                <a:solidFill>
                  <a:srgbClr val="FF0000"/>
                </a:solidFill>
              </a:rPr>
              <a:t>non </a:t>
            </a:r>
            <a:r>
              <a:rPr lang="it-IT" sz="1600" dirty="0">
                <a:solidFill>
                  <a:srgbClr val="FF0000"/>
                </a:solidFill>
              </a:rPr>
              <a:t>il contrario, altrimenti si </a:t>
            </a:r>
            <a:r>
              <a:rPr lang="it-IT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un </a:t>
            </a:r>
            <a:r>
              <a:rPr lang="it-IT" sz="1600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bias</a:t>
            </a:r>
            <a:r>
              <a:rPr lang="it-IT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perché si utilizzano le informazioni contenute nel test set per addestrare il modello.</a:t>
            </a:r>
          </a:p>
          <a:p>
            <a:endParaRPr lang="it-IT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889</Words>
  <Application>Microsoft Office PowerPoint</Application>
  <PresentationFormat>Widescreen</PresentationFormat>
  <Paragraphs>140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1_Office Theme</vt:lpstr>
      <vt:lpstr>Progetto Fondamenti di Intelligenza Artificiale</vt:lpstr>
      <vt:lpstr>Obiettivo del task</vt:lpstr>
      <vt:lpstr>Il nostro dataset</vt:lpstr>
      <vt:lpstr>Introduzione</vt:lpstr>
      <vt:lpstr>Introduzione</vt:lpstr>
      <vt:lpstr>Vediamo nel dettaglio…</vt:lpstr>
      <vt:lpstr>Indice</vt:lpstr>
      <vt:lpstr>Indice</vt:lpstr>
      <vt:lpstr>Preparazione del dataset</vt:lpstr>
      <vt:lpstr>Indice</vt:lpstr>
      <vt:lpstr>Data cleaning</vt:lpstr>
      <vt:lpstr>Data cleaning</vt:lpstr>
      <vt:lpstr>Indice</vt:lpstr>
      <vt:lpstr>Data reduction</vt:lpstr>
      <vt:lpstr>Indice</vt:lpstr>
      <vt:lpstr>Scelta del modello</vt:lpstr>
      <vt:lpstr>Scelta del modello</vt:lpstr>
      <vt:lpstr>Support Vector Machine (SVM)</vt:lpstr>
      <vt:lpstr>Indice</vt:lpstr>
      <vt:lpstr>Misure di validazione e performance</vt:lpstr>
      <vt:lpstr>Matrice di confusione</vt:lpstr>
      <vt:lpstr>Curva ROC</vt:lpstr>
      <vt:lpstr>Tabelle delle prestazioni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Eleonora</dc:creator>
  <cp:lastModifiedBy>Eleonora</cp:lastModifiedBy>
  <cp:revision>7</cp:revision>
  <dcterms:created xsi:type="dcterms:W3CDTF">2025-01-16T20:37:58Z</dcterms:created>
  <dcterms:modified xsi:type="dcterms:W3CDTF">2025-01-21T09:24:05Z</dcterms:modified>
</cp:coreProperties>
</file>