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3" r:id="rId5"/>
    <p:sldId id="261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46" autoAdjust="0"/>
    <p:restoredTop sz="94694" autoAdjust="0"/>
  </p:normalViewPr>
  <p:slideViewPr>
    <p:cSldViewPr showGuides="1">
      <p:cViewPr varScale="1">
        <p:scale>
          <a:sx n="142" d="100"/>
          <a:sy n="142" d="100"/>
        </p:scale>
        <p:origin x="312" y="126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47011-5686-41A6-970B-836D6ABA1462}" type="doc">
      <dgm:prSet loTypeId="urn:microsoft.com/office/officeart/2005/8/layout/cycle1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1FD2EDB6-0792-4853-888D-F8E313EC0529}">
      <dgm:prSet phldrT="[Text]"/>
      <dgm:spPr/>
      <dgm:t>
        <a:bodyPr/>
        <a:lstStyle/>
        <a:p>
          <a:r>
            <a:rPr lang="de-DE" dirty="0"/>
            <a:t>Spiellogik aufrufen +  NN</a:t>
          </a:r>
        </a:p>
      </dgm:t>
    </dgm:pt>
    <dgm:pt modelId="{19F5EBA6-0280-45E8-AD49-03BF8E7E70EA}" type="parTrans" cxnId="{99C3CED5-42F0-4EDB-A90B-907166CB52A2}">
      <dgm:prSet/>
      <dgm:spPr/>
      <dgm:t>
        <a:bodyPr/>
        <a:lstStyle/>
        <a:p>
          <a:endParaRPr lang="de-DE"/>
        </a:p>
      </dgm:t>
    </dgm:pt>
    <dgm:pt modelId="{89E53432-5284-43CA-B572-C3B27F28F77E}" type="sibTrans" cxnId="{99C3CED5-42F0-4EDB-A90B-907166CB52A2}">
      <dgm:prSet/>
      <dgm:spPr/>
      <dgm:t>
        <a:bodyPr/>
        <a:lstStyle/>
        <a:p>
          <a:endParaRPr lang="de-DE"/>
        </a:p>
      </dgm:t>
    </dgm:pt>
    <dgm:pt modelId="{9B59FFB9-4CA3-4655-9772-41EDD636DACE}">
      <dgm:prSet phldrT="[Text]"/>
      <dgm:spPr/>
      <dgm:t>
        <a:bodyPr/>
        <a:lstStyle/>
        <a:p>
          <a:r>
            <a:rPr lang="de-DE" dirty="0"/>
            <a:t>Ergebnis auswerten</a:t>
          </a:r>
        </a:p>
      </dgm:t>
    </dgm:pt>
    <dgm:pt modelId="{2C7E8625-3FFB-4874-91E9-E03E716BED04}" type="parTrans" cxnId="{B521523F-E8F8-4F6E-8025-B972CFB3920D}">
      <dgm:prSet/>
      <dgm:spPr/>
      <dgm:t>
        <a:bodyPr/>
        <a:lstStyle/>
        <a:p>
          <a:endParaRPr lang="de-DE"/>
        </a:p>
      </dgm:t>
    </dgm:pt>
    <dgm:pt modelId="{17DD5161-194B-4BFB-9A02-824349DEE786}" type="sibTrans" cxnId="{B521523F-E8F8-4F6E-8025-B972CFB3920D}">
      <dgm:prSet/>
      <dgm:spPr/>
      <dgm:t>
        <a:bodyPr/>
        <a:lstStyle/>
        <a:p>
          <a:endParaRPr lang="de-DE"/>
        </a:p>
      </dgm:t>
    </dgm:pt>
    <dgm:pt modelId="{32D904E7-4D91-4A2B-8282-A1723FBE0A42}">
      <dgm:prSet phldrT="[Text]"/>
      <dgm:spPr/>
      <dgm:t>
        <a:bodyPr/>
        <a:lstStyle/>
        <a:p>
          <a:r>
            <a:rPr lang="de-DE" dirty="0"/>
            <a:t>GUI Update</a:t>
          </a:r>
        </a:p>
      </dgm:t>
    </dgm:pt>
    <dgm:pt modelId="{19FD03D1-6527-4FBD-858B-1B74242BE78D}" type="parTrans" cxnId="{AAFCB048-76F9-47F3-970B-DB88B0CB155F}">
      <dgm:prSet/>
      <dgm:spPr/>
      <dgm:t>
        <a:bodyPr/>
        <a:lstStyle/>
        <a:p>
          <a:endParaRPr lang="de-DE"/>
        </a:p>
      </dgm:t>
    </dgm:pt>
    <dgm:pt modelId="{9FF7C395-D9D2-4EF3-9C38-83A96DE78305}" type="sibTrans" cxnId="{AAFCB048-76F9-47F3-970B-DB88B0CB155F}">
      <dgm:prSet/>
      <dgm:spPr/>
      <dgm:t>
        <a:bodyPr/>
        <a:lstStyle/>
        <a:p>
          <a:endParaRPr lang="de-DE"/>
        </a:p>
      </dgm:t>
    </dgm:pt>
    <dgm:pt modelId="{6CA7567A-9C21-49E3-A9B6-C6430031F8D4}">
      <dgm:prSet phldrT="[Text]"/>
      <dgm:spPr/>
      <dgm:t>
        <a:bodyPr/>
        <a:lstStyle/>
        <a:p>
          <a:r>
            <a:rPr lang="de-DE" dirty="0"/>
            <a:t>Bild Speicherung</a:t>
          </a:r>
        </a:p>
      </dgm:t>
    </dgm:pt>
    <dgm:pt modelId="{5E24BF54-D336-4EF9-8C8B-5EDB6B11235C}" type="parTrans" cxnId="{20873456-D202-45E1-B6C2-6D2A4C2E3FDF}">
      <dgm:prSet/>
      <dgm:spPr/>
      <dgm:t>
        <a:bodyPr/>
        <a:lstStyle/>
        <a:p>
          <a:endParaRPr lang="de-DE"/>
        </a:p>
      </dgm:t>
    </dgm:pt>
    <dgm:pt modelId="{B9D8FB78-52BA-4F13-AD97-614EA4179516}" type="sibTrans" cxnId="{20873456-D202-45E1-B6C2-6D2A4C2E3FDF}">
      <dgm:prSet/>
      <dgm:spPr/>
      <dgm:t>
        <a:bodyPr/>
        <a:lstStyle/>
        <a:p>
          <a:endParaRPr lang="de-DE"/>
        </a:p>
      </dgm:t>
    </dgm:pt>
    <dgm:pt modelId="{09D1CFC4-FDD6-461A-8061-9CB412CCC1FB}" type="pres">
      <dgm:prSet presAssocID="{CF847011-5686-41A6-970B-836D6ABA1462}" presName="cycle" presStyleCnt="0">
        <dgm:presLayoutVars>
          <dgm:dir/>
          <dgm:resizeHandles val="exact"/>
        </dgm:presLayoutVars>
      </dgm:prSet>
      <dgm:spPr/>
    </dgm:pt>
    <dgm:pt modelId="{E0DE810A-379A-44CB-9416-569032F9EE21}" type="pres">
      <dgm:prSet presAssocID="{1FD2EDB6-0792-4853-888D-F8E313EC0529}" presName="dummy" presStyleCnt="0"/>
      <dgm:spPr/>
    </dgm:pt>
    <dgm:pt modelId="{83120A9E-F6DC-45D9-96B6-483E12A69CE9}" type="pres">
      <dgm:prSet presAssocID="{1FD2EDB6-0792-4853-888D-F8E313EC0529}" presName="node" presStyleLbl="revTx" presStyleIdx="0" presStyleCnt="4">
        <dgm:presLayoutVars>
          <dgm:bulletEnabled val="1"/>
        </dgm:presLayoutVars>
      </dgm:prSet>
      <dgm:spPr/>
    </dgm:pt>
    <dgm:pt modelId="{76CD9CB2-754B-421B-9688-68159FF152A4}" type="pres">
      <dgm:prSet presAssocID="{89E53432-5284-43CA-B572-C3B27F28F77E}" presName="sibTrans" presStyleLbl="node1" presStyleIdx="0" presStyleCnt="4"/>
      <dgm:spPr/>
    </dgm:pt>
    <dgm:pt modelId="{80CAC802-F7CE-48DB-BBE3-4462516FD533}" type="pres">
      <dgm:prSet presAssocID="{9B59FFB9-4CA3-4655-9772-41EDD636DACE}" presName="dummy" presStyleCnt="0"/>
      <dgm:spPr/>
    </dgm:pt>
    <dgm:pt modelId="{A6A33EE7-9D3A-4D21-AF97-D62855F60339}" type="pres">
      <dgm:prSet presAssocID="{9B59FFB9-4CA3-4655-9772-41EDD636DACE}" presName="node" presStyleLbl="revTx" presStyleIdx="1" presStyleCnt="4">
        <dgm:presLayoutVars>
          <dgm:bulletEnabled val="1"/>
        </dgm:presLayoutVars>
      </dgm:prSet>
      <dgm:spPr/>
    </dgm:pt>
    <dgm:pt modelId="{BD18207A-7BA1-40E1-92DB-54EE626FCB12}" type="pres">
      <dgm:prSet presAssocID="{17DD5161-194B-4BFB-9A02-824349DEE786}" presName="sibTrans" presStyleLbl="node1" presStyleIdx="1" presStyleCnt="4"/>
      <dgm:spPr/>
    </dgm:pt>
    <dgm:pt modelId="{8A121AF6-B928-42E1-A45F-B6A212B61D32}" type="pres">
      <dgm:prSet presAssocID="{32D904E7-4D91-4A2B-8282-A1723FBE0A42}" presName="dummy" presStyleCnt="0"/>
      <dgm:spPr/>
    </dgm:pt>
    <dgm:pt modelId="{31678004-4357-4481-BC21-B504B0CE3C71}" type="pres">
      <dgm:prSet presAssocID="{32D904E7-4D91-4A2B-8282-A1723FBE0A42}" presName="node" presStyleLbl="revTx" presStyleIdx="2" presStyleCnt="4">
        <dgm:presLayoutVars>
          <dgm:bulletEnabled val="1"/>
        </dgm:presLayoutVars>
      </dgm:prSet>
      <dgm:spPr/>
    </dgm:pt>
    <dgm:pt modelId="{6DC68B81-6986-465E-89D2-81C8B39EE67E}" type="pres">
      <dgm:prSet presAssocID="{9FF7C395-D9D2-4EF3-9C38-83A96DE78305}" presName="sibTrans" presStyleLbl="node1" presStyleIdx="2" presStyleCnt="4"/>
      <dgm:spPr/>
    </dgm:pt>
    <dgm:pt modelId="{63EEF0A1-D4A5-437E-B8A1-311C7423BC3B}" type="pres">
      <dgm:prSet presAssocID="{6CA7567A-9C21-49E3-A9B6-C6430031F8D4}" presName="dummy" presStyleCnt="0"/>
      <dgm:spPr/>
    </dgm:pt>
    <dgm:pt modelId="{D26AFAFE-910E-4E7B-89DD-386392FE19D3}" type="pres">
      <dgm:prSet presAssocID="{6CA7567A-9C21-49E3-A9B6-C6430031F8D4}" presName="node" presStyleLbl="revTx" presStyleIdx="3" presStyleCnt="4">
        <dgm:presLayoutVars>
          <dgm:bulletEnabled val="1"/>
        </dgm:presLayoutVars>
      </dgm:prSet>
      <dgm:spPr/>
    </dgm:pt>
    <dgm:pt modelId="{BA22C78F-9232-4DE9-9263-C9ADE3A700B4}" type="pres">
      <dgm:prSet presAssocID="{B9D8FB78-52BA-4F13-AD97-614EA4179516}" presName="sibTrans" presStyleLbl="node1" presStyleIdx="3" presStyleCnt="4"/>
      <dgm:spPr/>
    </dgm:pt>
  </dgm:ptLst>
  <dgm:cxnLst>
    <dgm:cxn modelId="{12D89A08-ED6D-0944-88E6-358492A8DFAC}" type="presOf" srcId="{32D904E7-4D91-4A2B-8282-A1723FBE0A42}" destId="{31678004-4357-4481-BC21-B504B0CE3C71}" srcOrd="0" destOrd="0" presId="urn:microsoft.com/office/officeart/2005/8/layout/cycle1"/>
    <dgm:cxn modelId="{03E4B62D-F988-504E-AE18-B43539CF3FDC}" type="presOf" srcId="{B9D8FB78-52BA-4F13-AD97-614EA4179516}" destId="{BA22C78F-9232-4DE9-9263-C9ADE3A700B4}" srcOrd="0" destOrd="0" presId="urn:microsoft.com/office/officeart/2005/8/layout/cycle1"/>
    <dgm:cxn modelId="{6C551B30-C7D7-8E4F-82FE-E97F0D50B480}" type="presOf" srcId="{89E53432-5284-43CA-B572-C3B27F28F77E}" destId="{76CD9CB2-754B-421B-9688-68159FF152A4}" srcOrd="0" destOrd="0" presId="urn:microsoft.com/office/officeart/2005/8/layout/cycle1"/>
    <dgm:cxn modelId="{B521523F-E8F8-4F6E-8025-B972CFB3920D}" srcId="{CF847011-5686-41A6-970B-836D6ABA1462}" destId="{9B59FFB9-4CA3-4655-9772-41EDD636DACE}" srcOrd="1" destOrd="0" parTransId="{2C7E8625-3FFB-4874-91E9-E03E716BED04}" sibTransId="{17DD5161-194B-4BFB-9A02-824349DEE786}"/>
    <dgm:cxn modelId="{4F928067-97EA-EE4B-A537-714E6546676B}" type="presOf" srcId="{9FF7C395-D9D2-4EF3-9C38-83A96DE78305}" destId="{6DC68B81-6986-465E-89D2-81C8B39EE67E}" srcOrd="0" destOrd="0" presId="urn:microsoft.com/office/officeart/2005/8/layout/cycle1"/>
    <dgm:cxn modelId="{AAFCB048-76F9-47F3-970B-DB88B0CB155F}" srcId="{CF847011-5686-41A6-970B-836D6ABA1462}" destId="{32D904E7-4D91-4A2B-8282-A1723FBE0A42}" srcOrd="2" destOrd="0" parTransId="{19FD03D1-6527-4FBD-858B-1B74242BE78D}" sibTransId="{9FF7C395-D9D2-4EF3-9C38-83A96DE78305}"/>
    <dgm:cxn modelId="{758B314C-9496-4B42-AAFA-F6055C733568}" type="presOf" srcId="{CF847011-5686-41A6-970B-836D6ABA1462}" destId="{09D1CFC4-FDD6-461A-8061-9CB412CCC1FB}" srcOrd="0" destOrd="0" presId="urn:microsoft.com/office/officeart/2005/8/layout/cycle1"/>
    <dgm:cxn modelId="{20873456-D202-45E1-B6C2-6D2A4C2E3FDF}" srcId="{CF847011-5686-41A6-970B-836D6ABA1462}" destId="{6CA7567A-9C21-49E3-A9B6-C6430031F8D4}" srcOrd="3" destOrd="0" parTransId="{5E24BF54-D336-4EF9-8C8B-5EDB6B11235C}" sibTransId="{B9D8FB78-52BA-4F13-AD97-614EA4179516}"/>
    <dgm:cxn modelId="{1148679B-FCF8-254A-A89D-688525D8C6F6}" type="presOf" srcId="{6CA7567A-9C21-49E3-A9B6-C6430031F8D4}" destId="{D26AFAFE-910E-4E7B-89DD-386392FE19D3}" srcOrd="0" destOrd="0" presId="urn:microsoft.com/office/officeart/2005/8/layout/cycle1"/>
    <dgm:cxn modelId="{B02564AE-A930-CB44-A2DB-019C4B2ACBFD}" type="presOf" srcId="{9B59FFB9-4CA3-4655-9772-41EDD636DACE}" destId="{A6A33EE7-9D3A-4D21-AF97-D62855F60339}" srcOrd="0" destOrd="0" presId="urn:microsoft.com/office/officeart/2005/8/layout/cycle1"/>
    <dgm:cxn modelId="{36678EBA-95B7-CD42-8C67-80DFCD61BAB8}" type="presOf" srcId="{17DD5161-194B-4BFB-9A02-824349DEE786}" destId="{BD18207A-7BA1-40E1-92DB-54EE626FCB12}" srcOrd="0" destOrd="0" presId="urn:microsoft.com/office/officeart/2005/8/layout/cycle1"/>
    <dgm:cxn modelId="{99C3CED5-42F0-4EDB-A90B-907166CB52A2}" srcId="{CF847011-5686-41A6-970B-836D6ABA1462}" destId="{1FD2EDB6-0792-4853-888D-F8E313EC0529}" srcOrd="0" destOrd="0" parTransId="{19F5EBA6-0280-45E8-AD49-03BF8E7E70EA}" sibTransId="{89E53432-5284-43CA-B572-C3B27F28F77E}"/>
    <dgm:cxn modelId="{ED96BAEF-C97B-D042-AD29-8598D3EA173A}" type="presOf" srcId="{1FD2EDB6-0792-4853-888D-F8E313EC0529}" destId="{83120A9E-F6DC-45D9-96B6-483E12A69CE9}" srcOrd="0" destOrd="0" presId="urn:microsoft.com/office/officeart/2005/8/layout/cycle1"/>
    <dgm:cxn modelId="{505A82FC-835A-B642-AF4F-CB83F6D5900E}" type="presParOf" srcId="{09D1CFC4-FDD6-461A-8061-9CB412CCC1FB}" destId="{E0DE810A-379A-44CB-9416-569032F9EE21}" srcOrd="0" destOrd="0" presId="urn:microsoft.com/office/officeart/2005/8/layout/cycle1"/>
    <dgm:cxn modelId="{5000A194-1B76-BE4F-A6B2-83AE976231FF}" type="presParOf" srcId="{09D1CFC4-FDD6-461A-8061-9CB412CCC1FB}" destId="{83120A9E-F6DC-45D9-96B6-483E12A69CE9}" srcOrd="1" destOrd="0" presId="urn:microsoft.com/office/officeart/2005/8/layout/cycle1"/>
    <dgm:cxn modelId="{A35C48E1-D039-1042-8A20-4DBD1552A7F9}" type="presParOf" srcId="{09D1CFC4-FDD6-461A-8061-9CB412CCC1FB}" destId="{76CD9CB2-754B-421B-9688-68159FF152A4}" srcOrd="2" destOrd="0" presId="urn:microsoft.com/office/officeart/2005/8/layout/cycle1"/>
    <dgm:cxn modelId="{30A78AEB-37AE-344B-895D-654E4A80F7A9}" type="presParOf" srcId="{09D1CFC4-FDD6-461A-8061-9CB412CCC1FB}" destId="{80CAC802-F7CE-48DB-BBE3-4462516FD533}" srcOrd="3" destOrd="0" presId="urn:microsoft.com/office/officeart/2005/8/layout/cycle1"/>
    <dgm:cxn modelId="{A6D92762-B9B7-6E44-9DA1-0CCF7A1B6583}" type="presParOf" srcId="{09D1CFC4-FDD6-461A-8061-9CB412CCC1FB}" destId="{A6A33EE7-9D3A-4D21-AF97-D62855F60339}" srcOrd="4" destOrd="0" presId="urn:microsoft.com/office/officeart/2005/8/layout/cycle1"/>
    <dgm:cxn modelId="{CD8493EC-2452-6B40-A7E4-AEC4D704F7A6}" type="presParOf" srcId="{09D1CFC4-FDD6-461A-8061-9CB412CCC1FB}" destId="{BD18207A-7BA1-40E1-92DB-54EE626FCB12}" srcOrd="5" destOrd="0" presId="urn:microsoft.com/office/officeart/2005/8/layout/cycle1"/>
    <dgm:cxn modelId="{F3993CA9-E2D5-654A-BF23-065FD6939398}" type="presParOf" srcId="{09D1CFC4-FDD6-461A-8061-9CB412CCC1FB}" destId="{8A121AF6-B928-42E1-A45F-B6A212B61D32}" srcOrd="6" destOrd="0" presId="urn:microsoft.com/office/officeart/2005/8/layout/cycle1"/>
    <dgm:cxn modelId="{07904344-28B0-494C-98A0-00FC8586E4A6}" type="presParOf" srcId="{09D1CFC4-FDD6-461A-8061-9CB412CCC1FB}" destId="{31678004-4357-4481-BC21-B504B0CE3C71}" srcOrd="7" destOrd="0" presId="urn:microsoft.com/office/officeart/2005/8/layout/cycle1"/>
    <dgm:cxn modelId="{55B20274-0AEC-C04A-A6D0-9EACDBE83242}" type="presParOf" srcId="{09D1CFC4-FDD6-461A-8061-9CB412CCC1FB}" destId="{6DC68B81-6986-465E-89D2-81C8B39EE67E}" srcOrd="8" destOrd="0" presId="urn:microsoft.com/office/officeart/2005/8/layout/cycle1"/>
    <dgm:cxn modelId="{56C0234D-D36B-2643-A9FF-70C5CA4B575D}" type="presParOf" srcId="{09D1CFC4-FDD6-461A-8061-9CB412CCC1FB}" destId="{63EEF0A1-D4A5-437E-B8A1-311C7423BC3B}" srcOrd="9" destOrd="0" presId="urn:microsoft.com/office/officeart/2005/8/layout/cycle1"/>
    <dgm:cxn modelId="{DFDFAB22-B6BC-8F46-AA2E-F1144D225923}" type="presParOf" srcId="{09D1CFC4-FDD6-461A-8061-9CB412CCC1FB}" destId="{D26AFAFE-910E-4E7B-89DD-386392FE19D3}" srcOrd="10" destOrd="0" presId="urn:microsoft.com/office/officeart/2005/8/layout/cycle1"/>
    <dgm:cxn modelId="{11C01E8C-FFE4-AE49-A4C6-5DD01854323C}" type="presParOf" srcId="{09D1CFC4-FDD6-461A-8061-9CB412CCC1FB}" destId="{BA22C78F-9232-4DE9-9263-C9ADE3A700B4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20A9E-F6DC-45D9-96B6-483E12A69CE9}">
      <dsp:nvSpPr>
        <dsp:cNvPr id="0" name=""/>
        <dsp:cNvSpPr/>
      </dsp:nvSpPr>
      <dsp:spPr>
        <a:xfrm>
          <a:off x="3026599" y="67032"/>
          <a:ext cx="1064541" cy="106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Spiellogik aufrufen +  NN</a:t>
          </a:r>
        </a:p>
      </dsp:txBody>
      <dsp:txXfrm>
        <a:off x="3026599" y="67032"/>
        <a:ext cx="1064541" cy="1064541"/>
      </dsp:txXfrm>
    </dsp:sp>
    <dsp:sp modelId="{76CD9CB2-754B-421B-9688-68159FF152A4}">
      <dsp:nvSpPr>
        <dsp:cNvPr id="0" name=""/>
        <dsp:cNvSpPr/>
      </dsp:nvSpPr>
      <dsp:spPr>
        <a:xfrm>
          <a:off x="1153103" y="238"/>
          <a:ext cx="3004831" cy="3004831"/>
        </a:xfrm>
        <a:prstGeom prst="circularArrow">
          <a:avLst>
            <a:gd name="adj1" fmla="val 6908"/>
            <a:gd name="adj2" fmla="val 465855"/>
            <a:gd name="adj3" fmla="val 547299"/>
            <a:gd name="adj4" fmla="val 20586846"/>
            <a:gd name="adj5" fmla="val 806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A33EE7-9D3A-4D21-AF97-D62855F60339}">
      <dsp:nvSpPr>
        <dsp:cNvPr id="0" name=""/>
        <dsp:cNvSpPr/>
      </dsp:nvSpPr>
      <dsp:spPr>
        <a:xfrm>
          <a:off x="3026599" y="1873734"/>
          <a:ext cx="1064541" cy="106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Ergebnis auswerten</a:t>
          </a:r>
        </a:p>
      </dsp:txBody>
      <dsp:txXfrm>
        <a:off x="3026599" y="1873734"/>
        <a:ext cx="1064541" cy="1064541"/>
      </dsp:txXfrm>
    </dsp:sp>
    <dsp:sp modelId="{BD18207A-7BA1-40E1-92DB-54EE626FCB12}">
      <dsp:nvSpPr>
        <dsp:cNvPr id="0" name=""/>
        <dsp:cNvSpPr/>
      </dsp:nvSpPr>
      <dsp:spPr>
        <a:xfrm>
          <a:off x="1153103" y="238"/>
          <a:ext cx="3004831" cy="3004831"/>
        </a:xfrm>
        <a:prstGeom prst="circularArrow">
          <a:avLst>
            <a:gd name="adj1" fmla="val 6908"/>
            <a:gd name="adj2" fmla="val 465855"/>
            <a:gd name="adj3" fmla="val 5947299"/>
            <a:gd name="adj4" fmla="val 4386846"/>
            <a:gd name="adj5" fmla="val 8060"/>
          </a:avLst>
        </a:prstGeom>
        <a:gradFill rotWithShape="0">
          <a:gsLst>
            <a:gs pos="0">
              <a:schemeClr val="accent3">
                <a:hueOff val="-1621562"/>
                <a:satOff val="4131"/>
                <a:lumOff val="523"/>
                <a:alphaOff val="0"/>
                <a:tint val="50000"/>
                <a:satMod val="300000"/>
              </a:schemeClr>
            </a:gs>
            <a:gs pos="35000">
              <a:schemeClr val="accent3">
                <a:hueOff val="-1621562"/>
                <a:satOff val="4131"/>
                <a:lumOff val="523"/>
                <a:alphaOff val="0"/>
                <a:tint val="37000"/>
                <a:satMod val="300000"/>
              </a:schemeClr>
            </a:gs>
            <a:gs pos="100000">
              <a:schemeClr val="accent3">
                <a:hueOff val="-1621562"/>
                <a:satOff val="4131"/>
                <a:lumOff val="52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678004-4357-4481-BC21-B504B0CE3C71}">
      <dsp:nvSpPr>
        <dsp:cNvPr id="0" name=""/>
        <dsp:cNvSpPr/>
      </dsp:nvSpPr>
      <dsp:spPr>
        <a:xfrm>
          <a:off x="1219897" y="1873734"/>
          <a:ext cx="1064541" cy="106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GUI Update</a:t>
          </a:r>
        </a:p>
      </dsp:txBody>
      <dsp:txXfrm>
        <a:off x="1219897" y="1873734"/>
        <a:ext cx="1064541" cy="1064541"/>
      </dsp:txXfrm>
    </dsp:sp>
    <dsp:sp modelId="{6DC68B81-6986-465E-89D2-81C8B39EE67E}">
      <dsp:nvSpPr>
        <dsp:cNvPr id="0" name=""/>
        <dsp:cNvSpPr/>
      </dsp:nvSpPr>
      <dsp:spPr>
        <a:xfrm>
          <a:off x="1153103" y="238"/>
          <a:ext cx="3004831" cy="3004831"/>
        </a:xfrm>
        <a:prstGeom prst="circularArrow">
          <a:avLst>
            <a:gd name="adj1" fmla="val 6908"/>
            <a:gd name="adj2" fmla="val 465855"/>
            <a:gd name="adj3" fmla="val 11347299"/>
            <a:gd name="adj4" fmla="val 9786846"/>
            <a:gd name="adj5" fmla="val 8060"/>
          </a:avLst>
        </a:prstGeom>
        <a:gradFill rotWithShape="0">
          <a:gsLst>
            <a:gs pos="0">
              <a:schemeClr val="accent3">
                <a:hueOff val="-3243124"/>
                <a:satOff val="8262"/>
                <a:lumOff val="1045"/>
                <a:alphaOff val="0"/>
                <a:tint val="50000"/>
                <a:satMod val="300000"/>
              </a:schemeClr>
            </a:gs>
            <a:gs pos="35000">
              <a:schemeClr val="accent3">
                <a:hueOff val="-3243124"/>
                <a:satOff val="8262"/>
                <a:lumOff val="1045"/>
                <a:alphaOff val="0"/>
                <a:tint val="37000"/>
                <a:satMod val="300000"/>
              </a:schemeClr>
            </a:gs>
            <a:gs pos="100000">
              <a:schemeClr val="accent3">
                <a:hueOff val="-3243124"/>
                <a:satOff val="8262"/>
                <a:lumOff val="10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6AFAFE-910E-4E7B-89DD-386392FE19D3}">
      <dsp:nvSpPr>
        <dsp:cNvPr id="0" name=""/>
        <dsp:cNvSpPr/>
      </dsp:nvSpPr>
      <dsp:spPr>
        <a:xfrm>
          <a:off x="1219897" y="67032"/>
          <a:ext cx="1064541" cy="106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Bild Speicherung</a:t>
          </a:r>
        </a:p>
      </dsp:txBody>
      <dsp:txXfrm>
        <a:off x="1219897" y="67032"/>
        <a:ext cx="1064541" cy="1064541"/>
      </dsp:txXfrm>
    </dsp:sp>
    <dsp:sp modelId="{BA22C78F-9232-4DE9-9263-C9ADE3A700B4}">
      <dsp:nvSpPr>
        <dsp:cNvPr id="0" name=""/>
        <dsp:cNvSpPr/>
      </dsp:nvSpPr>
      <dsp:spPr>
        <a:xfrm>
          <a:off x="1153103" y="238"/>
          <a:ext cx="3004831" cy="3004831"/>
        </a:xfrm>
        <a:prstGeom prst="circularArrow">
          <a:avLst>
            <a:gd name="adj1" fmla="val 6908"/>
            <a:gd name="adj2" fmla="val 465855"/>
            <a:gd name="adj3" fmla="val 16747299"/>
            <a:gd name="adj4" fmla="val 15186846"/>
            <a:gd name="adj5" fmla="val 8060"/>
          </a:avLst>
        </a:prstGeom>
        <a:gradFill rotWithShape="0">
          <a:gsLst>
            <a:gs pos="0">
              <a:schemeClr val="accent3">
                <a:hueOff val="-4864687"/>
                <a:satOff val="12393"/>
                <a:lumOff val="1568"/>
                <a:alphaOff val="0"/>
                <a:tint val="50000"/>
                <a:satMod val="300000"/>
              </a:schemeClr>
            </a:gs>
            <a:gs pos="35000">
              <a:schemeClr val="accent3">
                <a:hueOff val="-4864687"/>
                <a:satOff val="12393"/>
                <a:lumOff val="1568"/>
                <a:alphaOff val="0"/>
                <a:tint val="37000"/>
                <a:satMod val="300000"/>
              </a:schemeClr>
            </a:gs>
            <a:gs pos="100000">
              <a:schemeClr val="accent3">
                <a:hueOff val="-4864687"/>
                <a:satOff val="12393"/>
                <a:lumOff val="156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SINGLE_PIC_OUTPUT: Der Output eines Bildes. Es gibt mehrere.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8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D0BE4-0DE2-4C61-A3C3-D75035B6905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0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47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SINGLE_PIC_OUTPUT: Der Output eines Bildes. Es gibt mehrere.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9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Array 1: Index der zugewiesenen Emotion und ihres Gewichts werden an [0] gespeichert. Die anderen Emotionen danach.</a:t>
            </a:r>
          </a:p>
          <a:p>
            <a:r>
              <a:rPr lang="de-DE" dirty="0"/>
              <a:t>Array 2: Die zugewiesenen Gewichtungen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12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ist die Zahl an der Stelle aufgebaut?</a:t>
            </a:r>
          </a:p>
          <a:p>
            <a:r>
              <a:rPr lang="de-DE" dirty="0"/>
              <a:t>Allg.: Wie ist das Ergebnis aufgebaut? Welche Änderungen können vorkommen?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20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Emotion Recognition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P2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Learning Eye Catcher</a:t>
            </a:r>
          </a:p>
        </p:txBody>
      </p:sp>
    </p:spTree>
    <p:extLst>
      <p:ext uri="{BB962C8B-B14F-4D97-AF65-F5344CB8AC3E}">
        <p14:creationId xmlns:p14="http://schemas.microsoft.com/office/powerpoint/2010/main" val="153920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Bilder für NN werden aus dem Webcam-Stream gezogen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Wingdings" charset="2"/>
              <a:buChar char="§"/>
            </a:pP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Wingdings" charset="2"/>
              <a:buChar char="§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jeweils 5 Bilder werden pro Vergleich abgespeichert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Wingdings" charset="2"/>
              <a:buChar char="§"/>
            </a:pP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Wingdings" charset="2"/>
              <a:buChar char="§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abgespeicherte Bilder werden bei neuem Vergleich durch neue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Captures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ersetzt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Webcam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68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/>
          <p:cNvGrpSpPr/>
          <p:nvPr/>
        </p:nvGrpSpPr>
        <p:grpSpPr>
          <a:xfrm rot="20584059">
            <a:off x="7707022" y="3360516"/>
            <a:ext cx="546041" cy="622744"/>
            <a:chOff x="782050" y="1808601"/>
            <a:chExt cx="728055" cy="830325"/>
          </a:xfrm>
        </p:grpSpPr>
        <p:pic>
          <p:nvPicPr>
            <p:cNvPr id="41" name="Grafik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1091459">
              <a:off x="782050" y="1844842"/>
              <a:ext cx="584869" cy="701842"/>
            </a:xfrm>
            <a:prstGeom prst="rect">
              <a:avLst/>
            </a:prstGeom>
          </p:spPr>
        </p:pic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59796">
              <a:off x="925236" y="1808601"/>
              <a:ext cx="584869" cy="701842"/>
            </a:xfrm>
            <a:prstGeom prst="rect">
              <a:avLst/>
            </a:prstGeom>
          </p:spPr>
        </p:pic>
        <p:pic>
          <p:nvPicPr>
            <p:cNvPr id="43" name="Grafik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>
              <a:off x="899576" y="1937084"/>
              <a:ext cx="584869" cy="701842"/>
            </a:xfrm>
            <a:prstGeom prst="rect">
              <a:avLst/>
            </a:prstGeom>
          </p:spPr>
        </p:pic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000" y1="32500" x2="30000" y2="3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2" y="2090487"/>
            <a:ext cx="1028700" cy="1028700"/>
          </a:xfrm>
          <a:prstGeom prst="rect">
            <a:avLst/>
          </a:prstGeom>
        </p:spPr>
      </p:pic>
      <p:cxnSp>
        <p:nvCxnSpPr>
          <p:cNvPr id="6" name="Gerader Verbinder 5"/>
          <p:cNvCxnSpPr/>
          <p:nvPr/>
        </p:nvCxnSpPr>
        <p:spPr>
          <a:xfrm flipH="1">
            <a:off x="1846847" y="1034716"/>
            <a:ext cx="24063" cy="3459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051385" y="1979195"/>
            <a:ext cx="1191126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PrepareModel</a:t>
            </a:r>
            <a:endParaRPr lang="de-DE" sz="1050" dirty="0"/>
          </a:p>
        </p:txBody>
      </p:sp>
      <p:sp>
        <p:nvSpPr>
          <p:cNvPr id="8" name="Rechteck 7"/>
          <p:cNvSpPr/>
          <p:nvPr/>
        </p:nvSpPr>
        <p:spPr>
          <a:xfrm>
            <a:off x="3895008" y="1965015"/>
            <a:ext cx="1191126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EmotionTable</a:t>
            </a:r>
            <a:endParaRPr lang="de-DE" sz="1050" dirty="0"/>
          </a:p>
          <a:p>
            <a:pPr algn="ctr"/>
            <a:r>
              <a:rPr lang="de-DE" sz="1200" dirty="0"/>
              <a:t>Interpreter</a:t>
            </a:r>
            <a:endParaRPr lang="de-DE" sz="1050" dirty="0"/>
          </a:p>
        </p:txBody>
      </p:sp>
      <p:grpSp>
        <p:nvGrpSpPr>
          <p:cNvPr id="13" name="Gruppieren 12"/>
          <p:cNvGrpSpPr/>
          <p:nvPr/>
        </p:nvGrpSpPr>
        <p:grpSpPr>
          <a:xfrm rot="20584059">
            <a:off x="249654" y="1266370"/>
            <a:ext cx="546041" cy="622744"/>
            <a:chOff x="782050" y="1808601"/>
            <a:chExt cx="728055" cy="830325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1091459">
              <a:off x="782050" y="1844842"/>
              <a:ext cx="584869" cy="70184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59796">
              <a:off x="925236" y="1808601"/>
              <a:ext cx="584869" cy="701842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>
              <a:off x="899576" y="1937084"/>
              <a:ext cx="584869" cy="701842"/>
            </a:xfrm>
            <a:prstGeom prst="rect">
              <a:avLst/>
            </a:prstGeom>
          </p:spPr>
        </p:pic>
      </p:grpSp>
      <p:sp>
        <p:nvSpPr>
          <p:cNvPr id="14" name="Rechteckiger Pfeil 13"/>
          <p:cNvSpPr/>
          <p:nvPr/>
        </p:nvSpPr>
        <p:spPr>
          <a:xfrm rot="5400000">
            <a:off x="686635" y="1786227"/>
            <a:ext cx="696263" cy="351410"/>
          </a:xfrm>
          <a:prstGeom prst="bentArrow">
            <a:avLst>
              <a:gd name="adj1" fmla="val 25000"/>
              <a:gd name="adj2" fmla="val 37706"/>
              <a:gd name="adj3" fmla="val 3855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3119188"/>
            <a:ext cx="20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Bilder in Ordner legen</a:t>
            </a:r>
          </a:p>
          <a:p>
            <a:endParaRPr lang="de-DE" sz="1200" dirty="0"/>
          </a:p>
          <a:p>
            <a:r>
              <a:rPr lang="de-DE" sz="1200" dirty="0" err="1"/>
              <a:t>PrepareModel</a:t>
            </a:r>
            <a:r>
              <a:rPr lang="de-DE" sz="1200" dirty="0"/>
              <a:t> aufrufen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3042099" y="3713416"/>
            <a:ext cx="1319572" cy="936389"/>
            <a:chOff x="3627218" y="4606754"/>
            <a:chExt cx="1759429" cy="1248519"/>
          </a:xfrm>
        </p:grpSpPr>
        <p:sp>
          <p:nvSpPr>
            <p:cNvPr id="22" name="Rechteck 21"/>
            <p:cNvSpPr/>
            <p:nvPr/>
          </p:nvSpPr>
          <p:spPr>
            <a:xfrm>
              <a:off x="3627218" y="4606754"/>
              <a:ext cx="1759429" cy="12485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Python Prozess</a:t>
              </a:r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4076221" y="4906114"/>
              <a:ext cx="821275" cy="828661"/>
              <a:chOff x="3323524" y="5281558"/>
              <a:chExt cx="821275" cy="828661"/>
            </a:xfrm>
          </p:grpSpPr>
          <p:pic>
            <p:nvPicPr>
              <p:cNvPr id="3" name="Grafik 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95" t="12606" r="13520" b="19394"/>
              <a:stretch/>
            </p:blipFill>
            <p:spPr>
              <a:xfrm>
                <a:off x="3323524" y="5281558"/>
                <a:ext cx="821275" cy="828661"/>
              </a:xfrm>
              <a:prstGeom prst="rect">
                <a:avLst/>
              </a:prstGeom>
            </p:spPr>
          </p:pic>
          <p:pic>
            <p:nvPicPr>
              <p:cNvPr id="21" name="Grafik 2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53" t="12505" r="16469" b="12464"/>
              <a:stretch/>
            </p:blipFill>
            <p:spPr>
              <a:xfrm>
                <a:off x="3533708" y="5462129"/>
                <a:ext cx="400908" cy="481089"/>
              </a:xfrm>
              <a:prstGeom prst="rect">
                <a:avLst/>
              </a:prstGeom>
            </p:spPr>
          </p:pic>
        </p:grpSp>
      </p:grpSp>
      <p:sp>
        <p:nvSpPr>
          <p:cNvPr id="24" name="Rechteck 23"/>
          <p:cNvSpPr/>
          <p:nvPr/>
        </p:nvSpPr>
        <p:spPr>
          <a:xfrm>
            <a:off x="4628014" y="3709511"/>
            <a:ext cx="1365782" cy="9363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Prozessausgabe</a:t>
            </a:r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RegEx</a:t>
            </a:r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Umwandlung</a:t>
            </a:r>
            <a:endParaRPr lang="de-DE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Pfeil nach rechts 27"/>
          <p:cNvSpPr/>
          <p:nvPr/>
        </p:nvSpPr>
        <p:spPr>
          <a:xfrm>
            <a:off x="3300092" y="2374608"/>
            <a:ext cx="537335" cy="459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29" name="Pfeil nach rechts 28"/>
          <p:cNvSpPr/>
          <p:nvPr/>
        </p:nvSpPr>
        <p:spPr>
          <a:xfrm rot="7195900">
            <a:off x="3797911" y="3340213"/>
            <a:ext cx="346787" cy="24928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30" name="Pfeil nach rechts 29"/>
          <p:cNvSpPr/>
          <p:nvPr/>
        </p:nvSpPr>
        <p:spPr>
          <a:xfrm>
            <a:off x="4400349" y="4053061"/>
            <a:ext cx="201595" cy="24928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31" name="Pfeil nach rechts 30"/>
          <p:cNvSpPr/>
          <p:nvPr/>
        </p:nvSpPr>
        <p:spPr>
          <a:xfrm rot="3513065" flipH="1">
            <a:off x="4848301" y="3316175"/>
            <a:ext cx="350702" cy="24928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32" name="Rechteck 31"/>
          <p:cNvSpPr/>
          <p:nvPr/>
        </p:nvSpPr>
        <p:spPr>
          <a:xfrm>
            <a:off x="6066998" y="1979195"/>
            <a:ext cx="1191126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ReturnObject</a:t>
            </a:r>
            <a:endParaRPr lang="de-DE" sz="1050" dirty="0"/>
          </a:p>
        </p:txBody>
      </p:sp>
      <p:sp>
        <p:nvSpPr>
          <p:cNvPr id="33" name="Chevron 32"/>
          <p:cNvSpPr/>
          <p:nvPr/>
        </p:nvSpPr>
        <p:spPr>
          <a:xfrm>
            <a:off x="5102105" y="2342076"/>
            <a:ext cx="964893" cy="524482"/>
          </a:xfrm>
          <a:prstGeom prst="chevron">
            <a:avLst>
              <a:gd name="adj" fmla="val 25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befüllen</a:t>
            </a:r>
          </a:p>
        </p:txBody>
      </p:sp>
      <p:cxnSp>
        <p:nvCxnSpPr>
          <p:cNvPr id="34" name="Gerader Verbinder 33"/>
          <p:cNvCxnSpPr/>
          <p:nvPr/>
        </p:nvCxnSpPr>
        <p:spPr>
          <a:xfrm flipH="1">
            <a:off x="7348488" y="1034715"/>
            <a:ext cx="24063" cy="3459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678615" y="717392"/>
            <a:ext cx="16164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/>
              <a:t>NN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7353461" y="714577"/>
            <a:ext cx="16164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/>
              <a:t>GUI</a:t>
            </a: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000" y1="32500" x2="30000" y2="3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447" y="2090487"/>
            <a:ext cx="1028700" cy="1028700"/>
          </a:xfrm>
          <a:prstGeom prst="rect">
            <a:avLst/>
          </a:prstGeom>
        </p:spPr>
      </p:pic>
      <p:sp>
        <p:nvSpPr>
          <p:cNvPr id="38" name="Rechteckiger Pfeil 37"/>
          <p:cNvSpPr/>
          <p:nvPr/>
        </p:nvSpPr>
        <p:spPr>
          <a:xfrm rot="10800000">
            <a:off x="8247522" y="2978174"/>
            <a:ext cx="359165" cy="727551"/>
          </a:xfrm>
          <a:prstGeom prst="bentArrow">
            <a:avLst>
              <a:gd name="adj1" fmla="val 26410"/>
              <a:gd name="adj2" fmla="val 46334"/>
              <a:gd name="adj3" fmla="val 33369"/>
              <a:gd name="adj4" fmla="val 41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39" name="Multiplizieren 38"/>
          <p:cNvSpPr/>
          <p:nvPr/>
        </p:nvSpPr>
        <p:spPr>
          <a:xfrm>
            <a:off x="7605533" y="3034513"/>
            <a:ext cx="721895" cy="1194839"/>
          </a:xfrm>
          <a:prstGeom prst="mathMultiply">
            <a:avLst>
              <a:gd name="adj1" fmla="val 1268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44" name="Textfeld 43"/>
          <p:cNvSpPr txBox="1"/>
          <p:nvPr/>
        </p:nvSpPr>
        <p:spPr>
          <a:xfrm>
            <a:off x="190421" y="716973"/>
            <a:ext cx="16164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/>
              <a:t>GUI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7332517" y="1258105"/>
            <a:ext cx="20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ReturnObject</a:t>
            </a:r>
            <a:r>
              <a:rPr lang="de-DE" sz="1200" dirty="0"/>
              <a:t> auslesen</a:t>
            </a:r>
          </a:p>
          <a:p>
            <a:endParaRPr lang="de-DE" sz="1200" dirty="0"/>
          </a:p>
          <a:p>
            <a:r>
              <a:rPr lang="de-DE" sz="1200" dirty="0"/>
              <a:t>Ordner leeren</a:t>
            </a:r>
          </a:p>
        </p:txBody>
      </p:sp>
    </p:spTree>
    <p:extLst>
      <p:ext uri="{BB962C8B-B14F-4D97-AF65-F5344CB8AC3E}">
        <p14:creationId xmlns:p14="http://schemas.microsoft.com/office/powerpoint/2010/main" val="65745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620D6E-35E0-45A5-9F86-E13C6BCC9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806" y="1042967"/>
            <a:ext cx="3782431" cy="3564000"/>
          </a:xfrm>
        </p:spPr>
        <p:txBody>
          <a:bodyPr>
            <a:normAutofit fontScale="85000" lnSpcReduction="20000"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de-DE" dirty="0"/>
              <a:t>Python 3.6.3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TensorFlow 1.7.0 (1.5.0)</a:t>
            </a:r>
          </a:p>
          <a:p>
            <a:pPr marL="395256" lvl="2" indent="0">
              <a:buNone/>
            </a:pPr>
            <a:r>
              <a:rPr lang="de-DE" dirty="0"/>
              <a:t>- Den Datensatz importieren </a:t>
            </a:r>
          </a:p>
          <a:p>
            <a:pPr marL="395256" lvl="2" indent="0">
              <a:buNone/>
            </a:pPr>
            <a:r>
              <a:rPr lang="en-US" dirty="0"/>
              <a:t>- </a:t>
            </a:r>
            <a:r>
              <a:rPr lang="de-DE" dirty="0"/>
              <a:t>Auswählen</a:t>
            </a:r>
            <a:r>
              <a:rPr lang="en-US" dirty="0"/>
              <a:t> des Types des Models</a:t>
            </a:r>
            <a:br>
              <a:rPr lang="en-US" dirty="0"/>
            </a:br>
            <a:r>
              <a:rPr lang="en-US" dirty="0"/>
              <a:t>- Das Training</a:t>
            </a:r>
            <a:br>
              <a:rPr lang="en-US" dirty="0"/>
            </a:br>
            <a:r>
              <a:rPr lang="en-US" dirty="0"/>
              <a:t>- </a:t>
            </a:r>
            <a:r>
              <a:rPr lang="de-DE" dirty="0"/>
              <a:t>Bewerten der Genauigkeit des Models</a:t>
            </a:r>
            <a:br>
              <a:rPr lang="en-US" dirty="0"/>
            </a:br>
            <a:r>
              <a:rPr lang="en-US" dirty="0"/>
              <a:t>- Das </a:t>
            </a:r>
            <a:r>
              <a:rPr lang="de-DE" dirty="0"/>
              <a:t>Ergebnis</a:t>
            </a:r>
            <a:r>
              <a:rPr lang="en-US" dirty="0"/>
              <a:t> </a:t>
            </a:r>
            <a:r>
              <a:rPr lang="de-DE" dirty="0"/>
              <a:t>liefern</a:t>
            </a:r>
            <a:r>
              <a:rPr lang="en-US" dirty="0"/>
              <a:t> </a:t>
            </a:r>
            <a:r>
              <a:rPr lang="de-DE" dirty="0"/>
              <a:t>anhand</a:t>
            </a:r>
            <a:r>
              <a:rPr lang="en-US" dirty="0"/>
              <a:t> des Models</a:t>
            </a:r>
            <a:endParaRPr lang="de-DE" dirty="0"/>
          </a:p>
          <a:p>
            <a:pPr marL="350067" indent="-214313">
              <a:buFont typeface="Courier New" panose="02070309020205020404" pitchFamily="49" charset="0"/>
              <a:buChar char="o"/>
            </a:pPr>
            <a:r>
              <a:rPr lang="de-DE" dirty="0" err="1"/>
              <a:t>NumPy</a:t>
            </a:r>
            <a:br>
              <a:rPr lang="de-DE" dirty="0"/>
            </a:br>
            <a:endParaRPr lang="de-DE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de-DE" dirty="0" err="1"/>
              <a:t>OpenCV</a:t>
            </a:r>
            <a:r>
              <a:rPr lang="de-DE" dirty="0"/>
              <a:t> Python 3.4.0.12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de-DE" dirty="0"/>
              <a:t>Der Datensetz FERPlus: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1. </a:t>
            </a:r>
            <a:r>
              <a:rPr lang="de-DE" dirty="0" err="1"/>
              <a:t>anger</a:t>
            </a:r>
            <a:br>
              <a:rPr lang="de-DE" dirty="0"/>
            </a:br>
            <a:r>
              <a:rPr lang="en-US" dirty="0"/>
              <a:t>2. disgust</a:t>
            </a:r>
            <a:br>
              <a:rPr lang="en-US" dirty="0"/>
            </a:br>
            <a:r>
              <a:rPr lang="en-US" dirty="0"/>
              <a:t>3. fear</a:t>
            </a:r>
            <a:br>
              <a:rPr lang="en-US" dirty="0"/>
            </a:br>
            <a:r>
              <a:rPr lang="en-US" dirty="0"/>
              <a:t>4. happiness </a:t>
            </a:r>
            <a:br>
              <a:rPr lang="en-US" dirty="0"/>
            </a:br>
            <a:r>
              <a:rPr lang="en-US" dirty="0"/>
              <a:t>5. sadness</a:t>
            </a:r>
            <a:br>
              <a:rPr lang="en-US" dirty="0"/>
            </a:br>
            <a:r>
              <a:rPr lang="de-DE" dirty="0"/>
              <a:t>6. surprise</a:t>
            </a:r>
            <a:br>
              <a:rPr lang="de-DE" dirty="0"/>
            </a:br>
            <a:r>
              <a:rPr lang="de-DE" dirty="0"/>
              <a:t>7. neutral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3CFBC5-FB50-4C91-A32D-24669CAB13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Stand der Dinge </a:t>
            </a:r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1E0AB189-119E-4E88-AE63-98D17629085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272" b="272"/>
          <a:stretch>
            <a:fillRect/>
          </a:stretch>
        </p:blipFill>
        <p:spPr>
          <a:xfrm>
            <a:off x="3861198" y="763192"/>
            <a:ext cx="4987528" cy="383976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05DEDC5-B423-4C5B-9DCE-4B16A5A116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21" y="3874456"/>
            <a:ext cx="1532551" cy="7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8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2AD5D4-1293-C347-9DBD-4CB94FD04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Reguläre Ausdrücke – SINGLE_PIC_OUTPUT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A05A358-D871-5843-BA6C-3BC368267882}"/>
              </a:ext>
            </a:extLst>
          </p:cNvPr>
          <p:cNvSpPr/>
          <p:nvPr/>
        </p:nvSpPr>
        <p:spPr>
          <a:xfrm>
            <a:off x="146750" y="2007000"/>
            <a:ext cx="64087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(?&lt;SINGLE_PIC_OUTPUT&gt;\(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ar+ay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(?&lt;HIGHEST_EMO_INDEX&gt;[0-6])([,][ ]*[0-6])*\]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[,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dtype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=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[32|64]*]*\)[,][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(?&lt;EMO_WEIGHT_ARRAY&gt;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ar+ay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(?&lt;EMO_WEIGHT_ARRAY0&gt;[0-9]*[.]*[0-9]*[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(?&lt;EMO_WEIGHT_ARRAY1&gt;[0-9]*[.]*[0-9]*[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(?&lt;EMO_WEIGHT_ARRAY2&gt;[0-9]*[.]*[0-9]*[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(?&lt;EMO_WEIGHT_ARRAY3&gt;[0-9]*[.]*[0-9]*[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(?&lt;EMO_WEIGHT_ARRAY4&gt;[0-9]*[.]*[0-9]*[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(?&lt;EMO_WEIGHT_ARRAY5&gt;[0-9]*[.]*[0-9]*[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(?&lt;EMO_WEIGHT_ARRAY6&gt;[0-9]*[.]*[0-9]*[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]*[-|+]*[0-9]*)))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3AA1672-55A0-3841-8490-CB339F94EC14}"/>
              </a:ext>
            </a:extLst>
          </p:cNvPr>
          <p:cNvSpPr txBox="1"/>
          <p:nvPr/>
        </p:nvSpPr>
        <p:spPr>
          <a:xfrm>
            <a:off x="146750" y="984093"/>
            <a:ext cx="8749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:  1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array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([3,⎵6,⎵4,⎵0,⎵5,⎵1,⎵2],⎵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dtype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=int64),⎵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array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([5.4954283e-04,⎵3.3311819e-04,⎵1.8420095e-04,⎵9.7565746e-01,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⎵⎵⎵⎵⎵⎵⎵9.4697025e-04,⎵5.0289807e-04,⎵2.1825831e-02</a:t>
            </a:r>
            <a:r>
              <a:rPr lang="de-DE" dirty="0"/>
              <a:t>],⎵dtype=float32))</a:t>
            </a:r>
          </a:p>
        </p:txBody>
      </p:sp>
    </p:spTree>
    <p:extLst>
      <p:ext uri="{BB962C8B-B14F-4D97-AF65-F5344CB8AC3E}">
        <p14:creationId xmlns:p14="http://schemas.microsoft.com/office/powerpoint/2010/main" val="24358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2AD5D4-1293-C347-9DBD-4CB94FD04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1258" y="597785"/>
            <a:ext cx="8568000" cy="489337"/>
          </a:xfrm>
        </p:spPr>
        <p:txBody>
          <a:bodyPr/>
          <a:lstStyle/>
          <a:p>
            <a:r>
              <a:rPr lang="de-DE"/>
              <a:t>Reguläre Ausdrücke – Arrays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1D80CE3-5D58-2442-BCC6-6EF6CC9954E2}"/>
              </a:ext>
            </a:extLst>
          </p:cNvPr>
          <p:cNvSpPr txBox="1"/>
          <p:nvPr/>
        </p:nvSpPr>
        <p:spPr>
          <a:xfrm>
            <a:off x="146750" y="984093"/>
            <a:ext cx="8749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:  1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([3,⎵6,⎵4,⎵0,⎵5,⎵1,⎵2],⎵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dtype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=int64),⎵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array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([5.4954283e-04,⎵3.3311819e-04,⎵1.8420095e-04,⎵9.7565746e-01,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⎵⎵⎵⎵⎵⎵⎵9.4697025e-04,⎵5.0289807e-04,⎵2.1825831e-02</a:t>
            </a:r>
            <a:r>
              <a:rPr lang="de-DE" dirty="0"/>
              <a:t>],⎵</a:t>
            </a:r>
            <a:r>
              <a:rPr lang="de-DE" dirty="0" err="1"/>
              <a:t>dtype</a:t>
            </a:r>
            <a:r>
              <a:rPr lang="de-DE" dirty="0"/>
              <a:t>=float32))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E642548-5D9B-904E-9ABD-FAB57010B7C0}"/>
              </a:ext>
            </a:extLst>
          </p:cNvPr>
          <p:cNvSpPr/>
          <p:nvPr/>
        </p:nvSpPr>
        <p:spPr>
          <a:xfrm>
            <a:off x="146750" y="2007000"/>
            <a:ext cx="64087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(?&lt;SINGLE_PIC_OUTPUT&gt;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\(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ar+ay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(?&lt;HIGHEST_EMO_INDEX&gt;[0-6])([,][ ]*[0-6])*\]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[,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dtype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[32|64]*]*\)[,][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(?&lt;EMO_WEIGHT_ARRAY&gt;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ar+ay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 0&gt;[0-9]*[.]*[0-9]*[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(?&lt;EMO_WEIGHT_ARRAY1&gt;[0-9]*[.]*[0-9]*[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(?&lt;EMO_WEIGHT_ARRAY2&gt;[0-9]*[.]*[0-9]*[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(?&lt;EMO_WEIGHT_ARRAY3&gt;[0-9]*[.]*[0-9]*[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(?&lt;EMO_WEIGHT_ARRAY4&gt;[0-9]*[.]*[0-9]*[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(?&lt;EMO_WEIGHT_ARRAY5&gt;[0-9]*[.]*[0-9]*[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(?&lt;EMO_WEIGHT_ARRAY6&gt;[0-9]*[.]*[0-9]*[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]*[-|+]*[0-9]*)))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E22503-52FF-374C-BBBD-3AAFB0E9D001}"/>
              </a:ext>
            </a:extLst>
          </p:cNvPr>
          <p:cNvSpPr txBox="1"/>
          <p:nvPr/>
        </p:nvSpPr>
        <p:spPr>
          <a:xfrm>
            <a:off x="4355976" y="2062898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Index des Gewichts der zugewiesenen Emotion &amp;</a:t>
            </a:r>
          </a:p>
          <a:p>
            <a:r>
              <a:rPr lang="de-DE" dirty="0"/>
              <a:t>Index des Namens der zugewiesenen Emotion an [0]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4180C0-DCE5-234D-9C80-DAD421C88080}"/>
              </a:ext>
            </a:extLst>
          </p:cNvPr>
          <p:cNvSpPr txBox="1"/>
          <p:nvPr/>
        </p:nvSpPr>
        <p:spPr>
          <a:xfrm>
            <a:off x="5689817" y="3291830"/>
            <a:ext cx="327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Gewicht der zugewiesenen Emotion</a:t>
            </a:r>
          </a:p>
        </p:txBody>
      </p:sp>
    </p:spTree>
    <p:extLst>
      <p:ext uri="{BB962C8B-B14F-4D97-AF65-F5344CB8AC3E}">
        <p14:creationId xmlns:p14="http://schemas.microsoft.com/office/powerpoint/2010/main" val="33227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Reguläre Ausdrücke</a:t>
            </a:r>
            <a:endParaRPr lang="de-DE" dirty="0"/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B16E20A-EC03-8D44-AD92-C9ECC1EF581D}"/>
              </a:ext>
            </a:extLst>
          </p:cNvPr>
          <p:cNvSpPr txBox="1"/>
          <p:nvPr/>
        </p:nvSpPr>
        <p:spPr>
          <a:xfrm>
            <a:off x="2928431" y="1448658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C00000"/>
                </a:solidFill>
              </a:rPr>
              <a:t>5</a:t>
            </a:r>
            <a:r>
              <a:rPr lang="de-DE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de-DE" sz="3200" dirty="0">
                <a:solidFill>
                  <a:schemeClr val="accent4">
                    <a:lumMod val="75000"/>
                  </a:schemeClr>
                </a:solidFill>
              </a:rPr>
              <a:t>4954283</a:t>
            </a:r>
            <a:r>
              <a:rPr lang="de-DE" sz="320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de-DE" sz="3200" dirty="0">
                <a:solidFill>
                  <a:srgbClr val="00B050"/>
                </a:solidFill>
              </a:rPr>
              <a:t>-</a:t>
            </a:r>
            <a:r>
              <a:rPr lang="de-DE" sz="3200" dirty="0">
                <a:solidFill>
                  <a:schemeClr val="accent2"/>
                </a:solidFill>
              </a:rPr>
              <a:t>04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CEA745-D6A3-534C-BF74-ED01EF1AC658}"/>
              </a:ext>
            </a:extLst>
          </p:cNvPr>
          <p:cNvSpPr txBox="1"/>
          <p:nvPr/>
        </p:nvSpPr>
        <p:spPr>
          <a:xfrm>
            <a:off x="1674082" y="2715766"/>
            <a:ext cx="5782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C00000"/>
                </a:solidFill>
              </a:rPr>
              <a:t>[0-9]*</a:t>
            </a:r>
            <a:r>
              <a:rPr lang="de-DE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[.]*</a:t>
            </a:r>
            <a:r>
              <a:rPr lang="de-DE" sz="3200" dirty="0">
                <a:solidFill>
                  <a:schemeClr val="accent4">
                    <a:lumMod val="75000"/>
                  </a:schemeClr>
                </a:solidFill>
              </a:rPr>
              <a:t>[0-9]*</a:t>
            </a:r>
            <a:r>
              <a:rPr lang="de-DE" sz="32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sz="3200" dirty="0" err="1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de-DE" sz="3200" dirty="0">
                <a:solidFill>
                  <a:schemeClr val="accent1">
                    <a:lumMod val="75000"/>
                  </a:schemeClr>
                </a:solidFill>
              </a:rPr>
              <a:t>]*</a:t>
            </a:r>
            <a:r>
              <a:rPr lang="de-DE" sz="3200" dirty="0">
                <a:solidFill>
                  <a:srgbClr val="00B050"/>
                </a:solidFill>
              </a:rPr>
              <a:t>[-|+]*</a:t>
            </a:r>
            <a:r>
              <a:rPr lang="de-DE" sz="3200" dirty="0">
                <a:solidFill>
                  <a:schemeClr val="accent2"/>
                </a:solidFill>
              </a:rPr>
              <a:t>[0-9]*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52267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F3BD89-7822-41F9-A396-DD239789ECD8}"/>
              </a:ext>
            </a:extLst>
          </p:cNvPr>
          <p:cNvSpPr txBox="1"/>
          <p:nvPr/>
        </p:nvSpPr>
        <p:spPr>
          <a:xfrm>
            <a:off x="251520" y="915566"/>
            <a:ext cx="812273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Technisches Fazit:</a:t>
            </a:r>
          </a:p>
          <a:p>
            <a:endParaRPr lang="de-DE" dirty="0"/>
          </a:p>
          <a:p>
            <a:pPr marL="628625" lvl="1" indent="-285750">
              <a:buFont typeface="Arial" panose="020B0604020202020204" pitchFamily="34" charset="0"/>
              <a:buChar char="•"/>
            </a:pPr>
            <a:r>
              <a:rPr lang="de-DE" dirty="0"/>
              <a:t>Umfangreichere Trainingsdaten für das NN würden bessere Ergebnisse liefern</a:t>
            </a:r>
          </a:p>
          <a:p>
            <a:pPr marL="628625" lvl="1" indent="-285750">
              <a:buFont typeface="Arial" panose="020B0604020202020204" pitchFamily="34" charset="0"/>
              <a:buChar char="•"/>
            </a:pPr>
            <a:r>
              <a:rPr lang="de-DE" dirty="0"/>
              <a:t>Installation der benötigten Programme für das NN auf dem Laborrechner gestaltete </a:t>
            </a:r>
          </a:p>
          <a:p>
            <a:r>
              <a:rPr lang="de-DE" dirty="0"/>
              <a:t>     	sich schwieriger als geplant</a:t>
            </a:r>
          </a:p>
          <a:p>
            <a:endParaRPr lang="de-DE" dirty="0"/>
          </a:p>
          <a:p>
            <a:r>
              <a:rPr lang="de-DE" dirty="0"/>
              <a:t>Team Fazit:</a:t>
            </a:r>
          </a:p>
          <a:p>
            <a:endParaRPr lang="de-DE" dirty="0"/>
          </a:p>
          <a:p>
            <a:pPr marL="628625" lvl="1" indent="-285750">
              <a:buFont typeface="Arial" panose="020B0604020202020204" pitchFamily="34" charset="0"/>
              <a:buChar char="•"/>
            </a:pPr>
            <a:r>
              <a:rPr lang="de-DE" dirty="0"/>
              <a:t>Kommunikation untereinander hätte intensiver sein können</a:t>
            </a:r>
          </a:p>
          <a:p>
            <a:pPr marL="628625" lvl="1" indent="-285750">
              <a:buFont typeface="Arial" panose="020B0604020202020204" pitchFamily="34" charset="0"/>
              <a:buChar char="•"/>
            </a:pPr>
            <a:r>
              <a:rPr lang="de-DE" dirty="0"/>
              <a:t>Aufteilung der Aufgaben hat sehr gut funktioniert</a:t>
            </a:r>
          </a:p>
          <a:p>
            <a:pPr marL="628625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Gesamt Fazit:</a:t>
            </a:r>
          </a:p>
          <a:p>
            <a:endParaRPr lang="de-DE" dirty="0"/>
          </a:p>
          <a:p>
            <a:pPr marL="628625" lvl="1" indent="-285750">
              <a:buFont typeface="Arial" panose="020B0604020202020204" pitchFamily="34" charset="0"/>
              <a:buChar char="•"/>
            </a:pPr>
            <a:r>
              <a:rPr lang="de-DE" dirty="0"/>
              <a:t>Mehr Erfahrung in der Projekt- &amp; Teamarbeit gewonnen</a:t>
            </a:r>
          </a:p>
          <a:p>
            <a:pPr marL="628625" lvl="1" indent="-285750">
              <a:buFont typeface="Arial" panose="020B0604020202020204" pitchFamily="34" charset="0"/>
              <a:buChar char="•"/>
            </a:pPr>
            <a:r>
              <a:rPr lang="de-DE" dirty="0"/>
              <a:t>Umgang mit Zeitdruck / Problemstellung / Eigenständigkeit verbessert</a:t>
            </a:r>
          </a:p>
        </p:txBody>
      </p:sp>
    </p:spTree>
    <p:extLst>
      <p:ext uri="{BB962C8B-B14F-4D97-AF65-F5344CB8AC3E}">
        <p14:creationId xmlns:p14="http://schemas.microsoft.com/office/powerpoint/2010/main" val="8302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Deep</a:t>
            </a:r>
            <a:r>
              <a:rPr lang="de-DE" dirty="0"/>
              <a:t> Learning</a:t>
            </a:r>
          </a:p>
        </p:txBody>
      </p:sp>
      <p:sp>
        <p:nvSpPr>
          <p:cNvPr id="6" name="Oval 5"/>
          <p:cNvSpPr/>
          <p:nvPr/>
        </p:nvSpPr>
        <p:spPr>
          <a:xfrm>
            <a:off x="3563888" y="1087386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4932040" y="1087122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6225342" y="1087122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3563888" y="2122845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4932040" y="2122581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6225342" y="2122581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4203807" y="3958537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5571959" y="3958273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779912" y="597785"/>
            <a:ext cx="0" cy="489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819981" y="230286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</a:t>
            </a:r>
          </a:p>
        </p:txBody>
      </p:sp>
      <p:cxnSp>
        <p:nvCxnSpPr>
          <p:cNvPr id="26" name="Gerade Verbindung mit Pfeil 25"/>
          <p:cNvCxnSpPr>
            <a:endCxn id="14" idx="0"/>
          </p:cNvCxnSpPr>
          <p:nvPr/>
        </p:nvCxnSpPr>
        <p:spPr>
          <a:xfrm>
            <a:off x="3779912" y="1491630"/>
            <a:ext cx="0" cy="63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6" idx="5"/>
            <a:endCxn id="15" idx="0"/>
          </p:cNvCxnSpPr>
          <p:nvPr/>
        </p:nvCxnSpPr>
        <p:spPr>
          <a:xfrm>
            <a:off x="3932664" y="1432655"/>
            <a:ext cx="1215400" cy="6899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16" idx="1"/>
          </p:cNvCxnSpPr>
          <p:nvPr/>
        </p:nvCxnSpPr>
        <p:spPr>
          <a:xfrm>
            <a:off x="3991269" y="1356481"/>
            <a:ext cx="2297345" cy="825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1" idx="4"/>
            <a:endCxn id="15" idx="0"/>
          </p:cNvCxnSpPr>
          <p:nvPr/>
        </p:nvCxnSpPr>
        <p:spPr>
          <a:xfrm>
            <a:off x="5148064" y="1491630"/>
            <a:ext cx="0" cy="630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1" idx="3"/>
            <a:endCxn id="14" idx="0"/>
          </p:cNvCxnSpPr>
          <p:nvPr/>
        </p:nvCxnSpPr>
        <p:spPr>
          <a:xfrm flipH="1">
            <a:off x="3779912" y="1432391"/>
            <a:ext cx="1215400" cy="690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1" idx="5"/>
            <a:endCxn id="16" idx="0"/>
          </p:cNvCxnSpPr>
          <p:nvPr/>
        </p:nvCxnSpPr>
        <p:spPr>
          <a:xfrm>
            <a:off x="5300816" y="1432391"/>
            <a:ext cx="1140550" cy="6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435734" y="1491630"/>
            <a:ext cx="0" cy="630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15" idx="7"/>
          </p:cNvCxnSpPr>
          <p:nvPr/>
        </p:nvCxnSpPr>
        <p:spPr>
          <a:xfrm flipH="1">
            <a:off x="5300816" y="1432391"/>
            <a:ext cx="987798" cy="749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2" idx="2"/>
            <a:endCxn id="14" idx="7"/>
          </p:cNvCxnSpPr>
          <p:nvPr/>
        </p:nvCxnSpPr>
        <p:spPr>
          <a:xfrm flipH="1">
            <a:off x="3932664" y="1289376"/>
            <a:ext cx="2292678" cy="892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563888" y="3169923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/>
          <p:cNvSpPr/>
          <p:nvPr/>
        </p:nvSpPr>
        <p:spPr>
          <a:xfrm>
            <a:off x="4932040" y="3169659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6225342" y="3169659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mit Pfeil 50"/>
          <p:cNvCxnSpPr/>
          <p:nvPr/>
        </p:nvCxnSpPr>
        <p:spPr>
          <a:xfrm>
            <a:off x="3779912" y="2538708"/>
            <a:ext cx="0" cy="63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2" idx="5"/>
          </p:cNvCxnSpPr>
          <p:nvPr/>
        </p:nvCxnSpPr>
        <p:spPr>
          <a:xfrm>
            <a:off x="3932664" y="2479733"/>
            <a:ext cx="1215400" cy="6899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3991269" y="2403559"/>
            <a:ext cx="2297345" cy="825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57" idx="4"/>
          </p:cNvCxnSpPr>
          <p:nvPr/>
        </p:nvCxnSpPr>
        <p:spPr>
          <a:xfrm>
            <a:off x="5148064" y="2538708"/>
            <a:ext cx="0" cy="630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57" idx="3"/>
          </p:cNvCxnSpPr>
          <p:nvPr/>
        </p:nvCxnSpPr>
        <p:spPr>
          <a:xfrm flipH="1">
            <a:off x="3779912" y="2479469"/>
            <a:ext cx="1215400" cy="690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7" idx="5"/>
          </p:cNvCxnSpPr>
          <p:nvPr/>
        </p:nvCxnSpPr>
        <p:spPr>
          <a:xfrm>
            <a:off x="5300816" y="2479469"/>
            <a:ext cx="1140550" cy="6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6435734" y="2538708"/>
            <a:ext cx="0" cy="630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5300816" y="2479469"/>
            <a:ext cx="987798" cy="749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8" idx="2"/>
          </p:cNvCxnSpPr>
          <p:nvPr/>
        </p:nvCxnSpPr>
        <p:spPr>
          <a:xfrm flipH="1">
            <a:off x="3932664" y="2336454"/>
            <a:ext cx="2292678" cy="892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endCxn id="17" idx="1"/>
          </p:cNvCxnSpPr>
          <p:nvPr/>
        </p:nvCxnSpPr>
        <p:spPr>
          <a:xfrm>
            <a:off x="3863603" y="3554071"/>
            <a:ext cx="403476" cy="4637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endCxn id="18" idx="1"/>
          </p:cNvCxnSpPr>
          <p:nvPr/>
        </p:nvCxnSpPr>
        <p:spPr>
          <a:xfrm>
            <a:off x="3957558" y="3440960"/>
            <a:ext cx="1677673" cy="576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endCxn id="17" idx="7"/>
          </p:cNvCxnSpPr>
          <p:nvPr/>
        </p:nvCxnSpPr>
        <p:spPr>
          <a:xfrm flipH="1">
            <a:off x="4572583" y="3489040"/>
            <a:ext cx="1651068" cy="5287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0" idx="3"/>
            <a:endCxn id="18" idx="7"/>
          </p:cNvCxnSpPr>
          <p:nvPr/>
        </p:nvCxnSpPr>
        <p:spPr>
          <a:xfrm flipH="1">
            <a:off x="5940735" y="3514928"/>
            <a:ext cx="347879" cy="502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49" idx="3"/>
            <a:endCxn id="17" idx="0"/>
          </p:cNvCxnSpPr>
          <p:nvPr/>
        </p:nvCxnSpPr>
        <p:spPr>
          <a:xfrm flipH="1">
            <a:off x="4419831" y="3514928"/>
            <a:ext cx="575481" cy="44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5"/>
            <a:endCxn id="18" idx="0"/>
          </p:cNvCxnSpPr>
          <p:nvPr/>
        </p:nvCxnSpPr>
        <p:spPr>
          <a:xfrm>
            <a:off x="5300816" y="3514928"/>
            <a:ext cx="487167" cy="4433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7032463" y="2170946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Hidden </a:t>
            </a:r>
            <a:r>
              <a:rPr lang="de-DE" dirty="0" err="1"/>
              <a:t>L</a:t>
            </a:r>
            <a:r>
              <a:rPr lang="de-DE"/>
              <a:t>ayer</a:t>
            </a:r>
            <a:endParaRPr lang="de-DE" dirty="0"/>
          </a:p>
        </p:txBody>
      </p:sp>
      <p:sp>
        <p:nvSpPr>
          <p:cNvPr id="78" name="Textfeld 77"/>
          <p:cNvSpPr txBox="1"/>
          <p:nvPr/>
        </p:nvSpPr>
        <p:spPr>
          <a:xfrm>
            <a:off x="7032463" y="3266390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Hidden </a:t>
            </a:r>
            <a:r>
              <a:rPr lang="de-DE" dirty="0" err="1"/>
              <a:t>L</a:t>
            </a:r>
            <a:r>
              <a:rPr lang="de-DE"/>
              <a:t>ayer</a:t>
            </a:r>
            <a:endParaRPr lang="de-DE" dirty="0"/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4387612" y="4362781"/>
            <a:ext cx="0" cy="372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/>
          <p:nvPr/>
        </p:nvCxnSpPr>
        <p:spPr>
          <a:xfrm>
            <a:off x="5794715" y="4362781"/>
            <a:ext cx="0" cy="372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4693458" y="4486988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Output</a:t>
            </a:r>
          </a:p>
        </p:txBody>
      </p:sp>
      <p:cxnSp>
        <p:nvCxnSpPr>
          <p:cNvPr id="86" name="Gerade Verbindung mit Pfeil 85"/>
          <p:cNvCxnSpPr/>
          <p:nvPr/>
        </p:nvCxnSpPr>
        <p:spPr>
          <a:xfrm>
            <a:off x="5152320" y="597784"/>
            <a:ext cx="0" cy="489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6435734" y="597783"/>
            <a:ext cx="0" cy="489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5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Emotionserkennung in 3 Schritten: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80800" y="1275606"/>
            <a:ext cx="81076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1. Gesichtsdetektion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2. Merkmal Extrahierung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3. 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89609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EE3C88-EC57-4806-ABB2-42DDAAEB788F}"/>
              </a:ext>
            </a:extLst>
          </p:cNvPr>
          <p:cNvSpPr txBox="1"/>
          <p:nvPr/>
        </p:nvSpPr>
        <p:spPr>
          <a:xfrm>
            <a:off x="585927" y="2260126"/>
            <a:ext cx="398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/>
              <a:t>GUI </a:t>
            </a:r>
            <a:r>
              <a:rPr lang="de-DE" sz="3000" b="1" dirty="0"/>
              <a:t>Struktur</a:t>
            </a:r>
            <a:r>
              <a:rPr lang="de-DE" sz="3600" b="1" dirty="0"/>
              <a:t> 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BF7305B-A066-48BA-9DD6-54F21078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" t="1511" r="6799" b="2086"/>
          <a:stretch/>
        </p:blipFill>
        <p:spPr>
          <a:xfrm>
            <a:off x="5351796" y="592585"/>
            <a:ext cx="2396218" cy="411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7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62EA95-833B-4D3E-B858-19CA0B287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97" y="514088"/>
            <a:ext cx="1785806" cy="1226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08EF3E-D050-4148-B5C9-52421684CF49}"/>
              </a:ext>
            </a:extLst>
          </p:cNvPr>
          <p:cNvSpPr txBox="1"/>
          <p:nvPr/>
        </p:nvSpPr>
        <p:spPr>
          <a:xfrm>
            <a:off x="3772948" y="896478"/>
            <a:ext cx="15981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MainWindow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8FAE88-8BB1-43CD-93A4-2CC9A5C2687A}"/>
              </a:ext>
            </a:extLst>
          </p:cNvPr>
          <p:cNvCxnSpPr/>
          <p:nvPr/>
        </p:nvCxnSpPr>
        <p:spPr>
          <a:xfrm flipH="1">
            <a:off x="1403059" y="1629562"/>
            <a:ext cx="1988191" cy="471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5E6A3B-3352-4503-BC65-A12DC1E18017}"/>
              </a:ext>
            </a:extLst>
          </p:cNvPr>
          <p:cNvCxnSpPr>
            <a:cxnSpLocks/>
          </p:cNvCxnSpPr>
          <p:nvPr/>
        </p:nvCxnSpPr>
        <p:spPr>
          <a:xfrm flipH="1">
            <a:off x="4571999" y="1731421"/>
            <a:ext cx="1" cy="631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1AF881-57B5-4C17-BB65-7026F62FB20B}"/>
              </a:ext>
            </a:extLst>
          </p:cNvPr>
          <p:cNvCxnSpPr>
            <a:cxnSpLocks/>
          </p:cNvCxnSpPr>
          <p:nvPr/>
        </p:nvCxnSpPr>
        <p:spPr>
          <a:xfrm>
            <a:off x="5752749" y="1629562"/>
            <a:ext cx="1988191" cy="471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851474-75AF-4B5B-AE17-2AE42D7F4494}"/>
              </a:ext>
            </a:extLst>
          </p:cNvPr>
          <p:cNvSpPr txBox="1"/>
          <p:nvPr/>
        </p:nvSpPr>
        <p:spPr>
          <a:xfrm>
            <a:off x="767593" y="2258736"/>
            <a:ext cx="12709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GUI Thread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0A1A8-F8C4-4ECC-BCE7-6900365CB396}"/>
              </a:ext>
            </a:extLst>
          </p:cNvPr>
          <p:cNvSpPr txBox="1"/>
          <p:nvPr/>
        </p:nvSpPr>
        <p:spPr>
          <a:xfrm>
            <a:off x="3999455" y="2456333"/>
            <a:ext cx="12709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Game Thread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A9151-6A89-410A-8407-5036638065AF}"/>
              </a:ext>
            </a:extLst>
          </p:cNvPr>
          <p:cNvSpPr txBox="1"/>
          <p:nvPr/>
        </p:nvSpPr>
        <p:spPr>
          <a:xfrm>
            <a:off x="7475641" y="2260901"/>
            <a:ext cx="12709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Tipps Thread</a:t>
            </a:r>
          </a:p>
        </p:txBody>
      </p:sp>
      <p:pic>
        <p:nvPicPr>
          <p:cNvPr id="26" name="Picture 25" descr="A picture containing red, indoor, sitting, black&#10;&#10;Description automatically generated">
            <a:extLst>
              <a:ext uri="{FF2B5EF4-FFF2-40B4-BE49-F238E27FC236}">
                <a16:creationId xmlns:a16="http://schemas.microsoft.com/office/drawing/2014/main" id="{98BD046A-3A1B-429E-B61C-E9D9ABD57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044" y="2284180"/>
            <a:ext cx="402986" cy="402986"/>
          </a:xfrm>
          <a:prstGeom prst="rect">
            <a:avLst/>
          </a:prstGeom>
        </p:spPr>
      </p:pic>
      <p:pic>
        <p:nvPicPr>
          <p:cNvPr id="28" name="Picture 27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75925000-9F7D-46E8-B6D4-D6BED8C0E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96" y="1962958"/>
            <a:ext cx="528776" cy="528776"/>
          </a:xfrm>
          <a:prstGeom prst="rect">
            <a:avLst/>
          </a:prstGeom>
        </p:spPr>
      </p:pic>
      <p:pic>
        <p:nvPicPr>
          <p:cNvPr id="30" name="Picture 29" descr="A picture containing light, object&#10;&#10;Description automatically generated">
            <a:extLst>
              <a:ext uri="{FF2B5EF4-FFF2-40B4-BE49-F238E27FC236}">
                <a16:creationId xmlns:a16="http://schemas.microsoft.com/office/drawing/2014/main" id="{8CAC995B-CB1D-41E1-B9C5-71EB226B62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72" y="2167191"/>
            <a:ext cx="402986" cy="4029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7BE7B6F-E003-4CA1-8DB6-3198CEBEC011}"/>
              </a:ext>
            </a:extLst>
          </p:cNvPr>
          <p:cNvSpPr txBox="1"/>
          <p:nvPr/>
        </p:nvSpPr>
        <p:spPr>
          <a:xfrm>
            <a:off x="264253" y="2687167"/>
            <a:ext cx="24349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de-DE" sz="1050" dirty="0"/>
              <a:t>Standard Thread</a:t>
            </a:r>
          </a:p>
          <a:p>
            <a:endParaRPr lang="de-DE" sz="1050" dirty="0"/>
          </a:p>
          <a:p>
            <a:pPr marL="214313" indent="-214313">
              <a:buFontTx/>
              <a:buChar char="-"/>
            </a:pPr>
            <a:r>
              <a:rPr lang="de-DE" sz="1050" dirty="0"/>
              <a:t>Reagiert auf Userinteraktionen (Fenster Schließen, Maximieren, Minimieren, ..usw)</a:t>
            </a:r>
          </a:p>
          <a:p>
            <a:endParaRPr lang="de-DE" sz="1050" dirty="0"/>
          </a:p>
          <a:p>
            <a:pPr marL="214313" indent="-214313">
              <a:buFontTx/>
              <a:buChar char="-"/>
            </a:pPr>
            <a:r>
              <a:rPr lang="de-DE" sz="1050" dirty="0"/>
              <a:t>Verantworlich für alle GUI Komponenten (Kamera, Labels,…usw)</a:t>
            </a:r>
          </a:p>
          <a:p>
            <a:pPr marL="214313" indent="-214313">
              <a:buFontTx/>
              <a:buChar char="-"/>
            </a:pPr>
            <a:endParaRPr lang="de-DE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C5F4BD-6A55-42C8-9619-A70AFE86DC90}"/>
              </a:ext>
            </a:extLst>
          </p:cNvPr>
          <p:cNvSpPr txBox="1"/>
          <p:nvPr/>
        </p:nvSpPr>
        <p:spPr>
          <a:xfrm>
            <a:off x="3476278" y="2780626"/>
            <a:ext cx="24349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de-DE" sz="1050" dirty="0"/>
              <a:t>Spielablauf</a:t>
            </a:r>
          </a:p>
          <a:p>
            <a:endParaRPr lang="de-DE" sz="1050" dirty="0"/>
          </a:p>
          <a:p>
            <a:pPr marL="214313" indent="-214313">
              <a:buFontTx/>
              <a:buChar char="-"/>
            </a:pPr>
            <a:r>
              <a:rPr lang="de-DE" sz="1050" dirty="0"/>
              <a:t>Verbindung zwischen Oberfläche und Neuronalen Netz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A042FF-FDE8-49FF-9E40-9346EB7AC32C}"/>
              </a:ext>
            </a:extLst>
          </p:cNvPr>
          <p:cNvSpPr txBox="1"/>
          <p:nvPr/>
        </p:nvSpPr>
        <p:spPr>
          <a:xfrm>
            <a:off x="6768001" y="2651191"/>
            <a:ext cx="22480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de-DE" sz="1050" dirty="0"/>
              <a:t>Periodischer Wechsel des angezeigten Tipps</a:t>
            </a:r>
          </a:p>
        </p:txBody>
      </p:sp>
    </p:spTree>
    <p:extLst>
      <p:ext uri="{BB962C8B-B14F-4D97-AF65-F5344CB8AC3E}">
        <p14:creationId xmlns:p14="http://schemas.microsoft.com/office/powerpoint/2010/main" val="12945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red, indoor, sitting, black&#10;&#10;Description automatically generated">
            <a:extLst>
              <a:ext uri="{FF2B5EF4-FFF2-40B4-BE49-F238E27FC236}">
                <a16:creationId xmlns:a16="http://schemas.microsoft.com/office/drawing/2014/main" id="{8BF1B17D-B779-42FB-B96E-E82707B28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89" y="737408"/>
            <a:ext cx="576919" cy="576919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378D2F7-0D47-4E06-BA16-EB6208A74331}"/>
              </a:ext>
            </a:extLst>
          </p:cNvPr>
          <p:cNvGraphicFramePr/>
          <p:nvPr/>
        </p:nvGraphicFramePr>
        <p:xfrm>
          <a:off x="1916481" y="1503080"/>
          <a:ext cx="5311038" cy="3005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EDF1FC24-9878-4C65-A2B4-17931D9CC886}"/>
              </a:ext>
            </a:extLst>
          </p:cNvPr>
          <p:cNvSpPr/>
          <p:nvPr/>
        </p:nvSpPr>
        <p:spPr>
          <a:xfrm rot="5400000">
            <a:off x="2111238" y="3322101"/>
            <a:ext cx="329744" cy="1615071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D7632291-78DF-412D-933F-1072A14CC901}"/>
              </a:ext>
            </a:extLst>
          </p:cNvPr>
          <p:cNvSpPr/>
          <p:nvPr/>
        </p:nvSpPr>
        <p:spPr>
          <a:xfrm rot="5400000" flipH="1" flipV="1">
            <a:off x="2165400" y="2937243"/>
            <a:ext cx="329745" cy="1615070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pic>
        <p:nvPicPr>
          <p:cNvPr id="18" name="Picture 17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F07B1E80-0183-4D94-8D6F-E3A6907D39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47" y="3660464"/>
            <a:ext cx="553487" cy="5534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61E451-12C6-49BD-8180-E8D2EBB3D4AF}"/>
              </a:ext>
            </a:extLst>
          </p:cNvPr>
          <p:cNvSpPr txBox="1"/>
          <p:nvPr/>
        </p:nvSpPr>
        <p:spPr>
          <a:xfrm>
            <a:off x="4030804" y="1001681"/>
            <a:ext cx="1304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Game Thread</a:t>
            </a: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BFB96655-DBF3-476C-9C47-11477F5C0952}"/>
              </a:ext>
            </a:extLst>
          </p:cNvPr>
          <p:cNvSpPr/>
          <p:nvPr/>
        </p:nvSpPr>
        <p:spPr>
          <a:xfrm rot="5400000">
            <a:off x="2111238" y="1492253"/>
            <a:ext cx="329744" cy="1615071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F481D1B5-68B3-436D-B8DD-A4B3077422EF}"/>
              </a:ext>
            </a:extLst>
          </p:cNvPr>
          <p:cNvSpPr/>
          <p:nvPr/>
        </p:nvSpPr>
        <p:spPr>
          <a:xfrm rot="5400000" flipH="1" flipV="1">
            <a:off x="2165400" y="1107394"/>
            <a:ext cx="329745" cy="1615070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pic>
        <p:nvPicPr>
          <p:cNvPr id="23" name="Picture 22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AA7EB2D5-034D-4BEC-B525-45C44C4E17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47" y="1830616"/>
            <a:ext cx="553487" cy="553487"/>
          </a:xfrm>
          <a:prstGeom prst="rect">
            <a:avLst/>
          </a:prstGeom>
        </p:spPr>
      </p:pic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4D9B6E39-9C24-41B7-8068-D7CD965F9A4E}"/>
              </a:ext>
            </a:extLst>
          </p:cNvPr>
          <p:cNvSpPr/>
          <p:nvPr/>
        </p:nvSpPr>
        <p:spPr>
          <a:xfrm rot="5400000">
            <a:off x="6774469" y="1492253"/>
            <a:ext cx="329744" cy="1615071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213E93D0-36E6-4524-B7C3-1A5C1AC695BB}"/>
              </a:ext>
            </a:extLst>
          </p:cNvPr>
          <p:cNvSpPr/>
          <p:nvPr/>
        </p:nvSpPr>
        <p:spPr>
          <a:xfrm rot="5400000" flipH="1" flipV="1">
            <a:off x="6828632" y="1107395"/>
            <a:ext cx="329745" cy="1615070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pic>
        <p:nvPicPr>
          <p:cNvPr id="28" name="Picture 27" descr="A picture containing light, sitting&#10;&#10;Description automatically generated">
            <a:extLst>
              <a:ext uri="{FF2B5EF4-FFF2-40B4-BE49-F238E27FC236}">
                <a16:creationId xmlns:a16="http://schemas.microsoft.com/office/drawing/2014/main" id="{A4A364F4-3452-409C-8195-C451E49C343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057" y="2075538"/>
            <a:ext cx="340284" cy="3402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8A7590-7BF6-43E2-988C-E58F97C27D8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296" y="1796359"/>
            <a:ext cx="389018" cy="389018"/>
          </a:xfrm>
          <a:prstGeom prst="rect">
            <a:avLst/>
          </a:prstGeom>
        </p:spPr>
      </p:pic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A0814B85-6D01-47BA-920D-5FF3890893C6}"/>
              </a:ext>
            </a:extLst>
          </p:cNvPr>
          <p:cNvSpPr/>
          <p:nvPr/>
        </p:nvSpPr>
        <p:spPr>
          <a:xfrm>
            <a:off x="3083646" y="1412748"/>
            <a:ext cx="447907" cy="38361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F6E5E53-9E15-41FD-8498-2A3B6387CA3A}"/>
              </a:ext>
            </a:extLst>
          </p:cNvPr>
          <p:cNvSpPr/>
          <p:nvPr/>
        </p:nvSpPr>
        <p:spPr>
          <a:xfrm>
            <a:off x="5847715" y="1412748"/>
            <a:ext cx="447907" cy="38361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31E4C7B9-90E0-42B3-847D-2D7594524F0B}"/>
              </a:ext>
            </a:extLst>
          </p:cNvPr>
          <p:cNvSpPr/>
          <p:nvPr/>
        </p:nvSpPr>
        <p:spPr>
          <a:xfrm>
            <a:off x="5907852" y="4102703"/>
            <a:ext cx="447907" cy="38361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AAE7479-E60A-40F9-A2AA-E4CEF9CA58EB}"/>
              </a:ext>
            </a:extLst>
          </p:cNvPr>
          <p:cNvSpPr/>
          <p:nvPr/>
        </p:nvSpPr>
        <p:spPr>
          <a:xfrm>
            <a:off x="3083645" y="4124778"/>
            <a:ext cx="447907" cy="38361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152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Wingdings" charset="2"/>
              <a:buChar char="§"/>
            </a:pPr>
            <a:r>
              <a:rPr lang="de-DE" dirty="0"/>
              <a:t>Das </a:t>
            </a:r>
            <a:r>
              <a:rPr lang="de-DE" dirty="0" err="1"/>
              <a:t>MainWindowViewModel</a:t>
            </a:r>
            <a:r>
              <a:rPr lang="de-DE" dirty="0"/>
              <a:t> instanziiert die </a:t>
            </a:r>
            <a:r>
              <a:rPr lang="de-DE" dirty="0" err="1"/>
              <a:t>GameClass</a:t>
            </a:r>
            <a:r>
              <a:rPr lang="de-DE" dirty="0"/>
              <a:t> über den Konstruktor.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r>
              <a:rPr lang="de-DE" dirty="0"/>
              <a:t>Funktionen/Methoden der </a:t>
            </a:r>
            <a:r>
              <a:rPr lang="de-DE" b="1" dirty="0" err="1"/>
              <a:t>GameClass</a:t>
            </a:r>
            <a:r>
              <a:rPr lang="de-DE" dirty="0"/>
              <a:t>: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Hält die Spieler-Punkte als Integer Property.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Vergleicht während des Spiels die randomisiert angezeigte Emotion mit der vom NN berechneten, ändert die Spieler-Punkte und gibt einen booleschen Wert (richtig/falsche Antwort) zurück.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Setzt die Spieler-Punkte beim Start eines neuen Spiels zurück</a:t>
            </a:r>
          </a:p>
          <a:p>
            <a:r>
              <a:rPr lang="de-DE" dirty="0"/>
              <a:t>weiteres: 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Die </a:t>
            </a:r>
            <a:r>
              <a:rPr lang="de-DE" dirty="0" err="1"/>
              <a:t>refreshPoints</a:t>
            </a:r>
            <a:r>
              <a:rPr lang="de-DE" dirty="0"/>
              <a:t>-Methode vom </a:t>
            </a:r>
            <a:r>
              <a:rPr lang="de-DE" dirty="0" err="1"/>
              <a:t>MainWindowVM</a:t>
            </a:r>
            <a:r>
              <a:rPr lang="de-DE" dirty="0"/>
              <a:t> sendet die aktuellen Punkte aus der </a:t>
            </a:r>
            <a:r>
              <a:rPr lang="de-DE" dirty="0" err="1"/>
              <a:t>GameClass</a:t>
            </a:r>
            <a:r>
              <a:rPr lang="de-DE" dirty="0"/>
              <a:t> in die GUI.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Die </a:t>
            </a:r>
            <a:r>
              <a:rPr lang="de-DE" dirty="0" err="1"/>
              <a:t>resetGame</a:t>
            </a:r>
            <a:r>
              <a:rPr lang="de-DE" dirty="0"/>
              <a:t>-Methode des MWVM stößt die </a:t>
            </a:r>
            <a:r>
              <a:rPr lang="de-DE" dirty="0" err="1"/>
              <a:t>resetGame</a:t>
            </a:r>
            <a:r>
              <a:rPr lang="de-DE" dirty="0"/>
              <a:t>-Methode der </a:t>
            </a:r>
            <a:r>
              <a:rPr lang="de-DE" dirty="0" err="1"/>
              <a:t>GameClass</a:t>
            </a:r>
            <a:r>
              <a:rPr lang="de-DE" dirty="0"/>
              <a:t> an.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r>
              <a:rPr lang="de-DE" dirty="0"/>
              <a:t>Funktionen des </a:t>
            </a:r>
            <a:r>
              <a:rPr lang="de-DE" b="1" dirty="0" err="1"/>
              <a:t>RandomEmotionGenerator</a:t>
            </a:r>
            <a:r>
              <a:rPr lang="de-DE" dirty="0"/>
              <a:t>: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Der </a:t>
            </a:r>
            <a:r>
              <a:rPr lang="de-DE" dirty="0" err="1"/>
              <a:t>RandomEmotionGenerator</a:t>
            </a:r>
            <a:r>
              <a:rPr lang="de-DE" dirty="0"/>
              <a:t> gibt über die statische Methode </a:t>
            </a:r>
            <a:r>
              <a:rPr lang="de-DE" dirty="0" err="1"/>
              <a:t>generate</a:t>
            </a:r>
            <a:r>
              <a:rPr lang="de-DE" dirty="0"/>
              <a:t> eine per Random-Klasse zufällig ausgewählte Emotion als String zurück.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Game Mode/Class/Funktionalität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9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Wingdings" charset="2"/>
              <a:buChar char="§"/>
            </a:pPr>
            <a:r>
              <a:rPr lang="de-DE" sz="1600" b="1" dirty="0"/>
              <a:t>C#</a:t>
            </a:r>
            <a:r>
              <a:rPr lang="de-DE" sz="1600" dirty="0"/>
              <a:t> basiert auf C und C++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dirty="0"/>
              <a:t>C# ist verwandt mit Java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dirty="0"/>
              <a:t>Objektorientiert und typsicher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dirty="0"/>
              <a:t>Plattformunabhängig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dirty="0"/>
              <a:t>Wurde für die .NET Umgebung entwickelt</a:t>
            </a:r>
          </a:p>
          <a:p>
            <a:pPr marL="285750" indent="-285750">
              <a:buFont typeface="Wingdings" charset="2"/>
              <a:buChar char="§"/>
            </a:pPr>
            <a:endParaRPr lang="de-DE" sz="1600" dirty="0"/>
          </a:p>
          <a:p>
            <a:pPr marL="285750" lvl="0" indent="-285750">
              <a:buFont typeface="Wingdings" charset="2"/>
              <a:buChar char="§"/>
            </a:pPr>
            <a:r>
              <a:rPr lang="de-DE" sz="1600" b="1" dirty="0"/>
              <a:t>.NET Framework </a:t>
            </a:r>
            <a:r>
              <a:rPr lang="de-DE" sz="1600" dirty="0"/>
              <a:t>implementiert .NET Klassenbibliothek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b="1" dirty="0"/>
              <a:t>Klassenbibliothek</a:t>
            </a:r>
            <a:r>
              <a:rPr lang="de-DE" sz="1600" dirty="0"/>
              <a:t> bietet z.B. Umsetzungen der </a:t>
            </a:r>
            <a:r>
              <a:rPr lang="de-DE" sz="1600" dirty="0" err="1"/>
              <a:t>GangOfFour</a:t>
            </a:r>
            <a:r>
              <a:rPr lang="de-DE" sz="1600" dirty="0"/>
              <a:t> Pattern und Windows </a:t>
            </a:r>
            <a:r>
              <a:rPr lang="de-DE" sz="1600" dirty="0" err="1"/>
              <a:t>Presentation</a:t>
            </a:r>
            <a:r>
              <a:rPr lang="de-DE" sz="1600" dirty="0"/>
              <a:t> </a:t>
            </a:r>
            <a:r>
              <a:rPr lang="de-DE" sz="1600" dirty="0" err="1"/>
              <a:t>Foundation</a:t>
            </a:r>
            <a:r>
              <a:rPr lang="de-DE" sz="1600" dirty="0"/>
              <a:t> (WPF, Programmierschnittstelle(API))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C#/.NET/WPF/MVVM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26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de-DE" sz="2000" b="1" dirty="0"/>
              <a:t>Common Language </a:t>
            </a:r>
            <a:r>
              <a:rPr lang="de-DE" sz="2000" b="1" dirty="0" err="1"/>
              <a:t>Runtime</a:t>
            </a:r>
            <a:r>
              <a:rPr lang="de-DE" sz="2000" b="1" dirty="0"/>
              <a:t> </a:t>
            </a:r>
            <a:r>
              <a:rPr lang="de-DE" sz="2000" dirty="0"/>
              <a:t>(CLR) bietet Dienste wie </a:t>
            </a:r>
          </a:p>
          <a:p>
            <a:pPr lvl="1"/>
            <a:r>
              <a:rPr lang="de-DE" sz="2000" dirty="0" err="1"/>
              <a:t>Garbage</a:t>
            </a:r>
            <a:r>
              <a:rPr lang="de-DE" sz="2000" dirty="0"/>
              <a:t> </a:t>
            </a:r>
            <a:r>
              <a:rPr lang="de-DE" sz="2000" dirty="0" err="1"/>
              <a:t>Collector</a:t>
            </a:r>
            <a:r>
              <a:rPr lang="de-DE" sz="2000" dirty="0"/>
              <a:t>, Speicherbereinigung</a:t>
            </a:r>
          </a:p>
          <a:p>
            <a:pPr lvl="1"/>
            <a:r>
              <a:rPr lang="de-DE" sz="2000" dirty="0" err="1"/>
              <a:t>Exception</a:t>
            </a:r>
            <a:r>
              <a:rPr lang="de-DE" sz="2000" dirty="0"/>
              <a:t> Manager, Ausnahmebehandlung</a:t>
            </a:r>
          </a:p>
          <a:p>
            <a:pPr lvl="1"/>
            <a:r>
              <a:rPr lang="de-DE" sz="2000" dirty="0"/>
              <a:t>Type </a:t>
            </a:r>
            <a:r>
              <a:rPr lang="de-DE" sz="2000" dirty="0" err="1"/>
              <a:t>Checker</a:t>
            </a:r>
            <a:r>
              <a:rPr lang="de-DE" sz="2000" dirty="0"/>
              <a:t>, Typkonvertierungen prüfen</a:t>
            </a:r>
          </a:p>
          <a:p>
            <a:endParaRPr lang="de-DE" sz="2000" dirty="0"/>
          </a:p>
          <a:p>
            <a:pPr lvl="0"/>
            <a:r>
              <a:rPr lang="de-DE" sz="2000" b="1" dirty="0"/>
              <a:t>WPF</a:t>
            </a:r>
            <a:r>
              <a:rPr lang="de-DE" sz="2000" dirty="0"/>
              <a:t> ermöglicht einfache Entwicklung von GUIs</a:t>
            </a:r>
          </a:p>
          <a:p>
            <a:pPr lvl="0"/>
            <a:r>
              <a:rPr lang="de-DE" sz="2000" dirty="0"/>
              <a:t>Umsetzung des MVC- bzw. </a:t>
            </a:r>
            <a:r>
              <a:rPr lang="de-DE" sz="2000" b="1" dirty="0"/>
              <a:t>MVVM</a:t>
            </a:r>
            <a:r>
              <a:rPr lang="de-DE" sz="2000" dirty="0"/>
              <a:t>-Strukturmuster</a:t>
            </a:r>
          </a:p>
          <a:p>
            <a:pPr lvl="1"/>
            <a:r>
              <a:rPr lang="de-DE" sz="2000" dirty="0"/>
              <a:t>Dadurch Trennung von Logik und Darstellung</a:t>
            </a:r>
          </a:p>
          <a:p>
            <a:pPr lvl="1"/>
            <a:r>
              <a:rPr lang="de-DE" sz="2000" b="1" dirty="0"/>
              <a:t>Model</a:t>
            </a:r>
            <a:r>
              <a:rPr lang="de-DE" sz="2000" dirty="0"/>
              <a:t> hält Daten</a:t>
            </a:r>
          </a:p>
          <a:p>
            <a:pPr lvl="1"/>
            <a:r>
              <a:rPr lang="de-DE" sz="2000" b="1" dirty="0"/>
              <a:t>View</a:t>
            </a:r>
            <a:r>
              <a:rPr lang="de-DE" sz="2000" dirty="0"/>
              <a:t> steuert die GUI (XAML, Beschreibungssprache)</a:t>
            </a:r>
          </a:p>
          <a:p>
            <a:pPr lvl="1"/>
            <a:r>
              <a:rPr lang="de-DE" sz="2000" b="1" dirty="0"/>
              <a:t>Controller</a:t>
            </a:r>
            <a:r>
              <a:rPr lang="de-DE" sz="2000" dirty="0"/>
              <a:t>/</a:t>
            </a:r>
            <a:r>
              <a:rPr lang="de-DE" sz="2000" dirty="0" err="1"/>
              <a:t>ViewModel</a:t>
            </a:r>
            <a:r>
              <a:rPr lang="de-DE" sz="2000" dirty="0"/>
              <a:t> transportiert Daten vom Model zur View, beinhaltet Methoden und Funktionalitäten um Model-Daten zu verändern.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C#/.NET/WPF/MVVM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526019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1002</Words>
  <Application>Microsoft Office PowerPoint</Application>
  <PresentationFormat>On-screen Show (16:9)</PresentationFormat>
  <Paragraphs>167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Lucida Sans</vt:lpstr>
      <vt:lpstr>Wingdings</vt:lpstr>
      <vt:lpstr>OTH_PPT_16x9</vt:lpstr>
      <vt:lpstr>Emotion Recognition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Christian Paling</cp:lastModifiedBy>
  <cp:revision>56</cp:revision>
  <cp:lastPrinted>2019-07-01T15:54:44Z</cp:lastPrinted>
  <dcterms:created xsi:type="dcterms:W3CDTF">2016-03-30T09:52:44Z</dcterms:created>
  <dcterms:modified xsi:type="dcterms:W3CDTF">2019-07-02T09:29:02Z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