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E29"/>
    <a:srgbClr val="440099"/>
    <a:srgbClr val="9AD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947" autoAdjust="0"/>
  </p:normalViewPr>
  <p:slideViewPr>
    <p:cSldViewPr snapToGrid="0">
      <p:cViewPr>
        <p:scale>
          <a:sx n="21" d="100"/>
          <a:sy n="21" d="100"/>
        </p:scale>
        <p:origin x="115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Other%20computers\My%20computer\Sync\csgo_nvg_fps_speed_multi\output\manualPlot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fps</c:v>
          </c:tx>
          <c:spPr>
            <a:solidFill>
              <a:srgbClr val="DAA8E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summary_plots!$H$3:$H$5</c:f>
                <c:numCache>
                  <c:formatCode>General</c:formatCode>
                  <c:ptCount val="3"/>
                  <c:pt idx="0">
                    <c:v>42.8880371418349</c:v>
                  </c:pt>
                  <c:pt idx="1">
                    <c:v>226.228797527604</c:v>
                  </c:pt>
                  <c:pt idx="2">
                    <c:v>349.62812021678002</c:v>
                  </c:pt>
                </c:numCache>
              </c:numRef>
            </c:plus>
            <c:minus>
              <c:numRef>
                <c:f>summary_plots!$H$3:$H$5</c:f>
                <c:numCache>
                  <c:formatCode>General</c:formatCode>
                  <c:ptCount val="3"/>
                  <c:pt idx="0">
                    <c:v>42.8880371418349</c:v>
                  </c:pt>
                  <c:pt idx="1">
                    <c:v>226.228797527604</c:v>
                  </c:pt>
                  <c:pt idx="2">
                    <c:v>349.62812021678002</c:v>
                  </c:pt>
                </c:numCache>
              </c:numRef>
            </c:minus>
            <c:spPr>
              <a:noFill/>
              <a:ln w="25400" cap="flat" cmpd="sng" algn="ctr">
                <a:solidFill>
                  <a:srgbClr val="131E29"/>
                </a:solidFill>
                <a:round/>
              </a:ln>
              <a:effectLst/>
            </c:spPr>
          </c:errBars>
          <c:cat>
            <c:strRef>
              <c:f>summary_plots!$B$3:$B$5</c:f>
              <c:strCache>
                <c:ptCount val="3"/>
                <c:pt idx="0">
                  <c:v>Single</c:v>
                </c:pt>
                <c:pt idx="1">
                  <c:v>Repetition</c:v>
                </c:pt>
                <c:pt idx="2">
                  <c:v>Switch</c:v>
                </c:pt>
              </c:strCache>
            </c:strRef>
          </c:cat>
          <c:val>
            <c:numRef>
              <c:f>summary_plots!$G$3:$G$5</c:f>
              <c:numCache>
                <c:formatCode>General</c:formatCode>
                <c:ptCount val="3"/>
                <c:pt idx="0">
                  <c:v>434.93239818029701</c:v>
                </c:pt>
                <c:pt idx="1">
                  <c:v>804.51969509873902</c:v>
                </c:pt>
                <c:pt idx="2">
                  <c:v>1166.28997188785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5-4C1C-8CF2-0E72D18C4B29}"/>
            </c:ext>
          </c:extLst>
        </c:ser>
        <c:ser>
          <c:idx val="1"/>
          <c:order val="1"/>
          <c:tx>
            <c:v>nvg</c:v>
          </c:tx>
          <c:spPr>
            <a:solidFill>
              <a:srgbClr val="FF966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summary_plots!$P$3:$P$5</c:f>
                <c:numCache>
                  <c:formatCode>General</c:formatCode>
                  <c:ptCount val="3"/>
                  <c:pt idx="0">
                    <c:v>50.648940422352901</c:v>
                  </c:pt>
                  <c:pt idx="1">
                    <c:v>150.970498870006</c:v>
                  </c:pt>
                  <c:pt idx="2">
                    <c:v>234.41894965745001</c:v>
                  </c:pt>
                </c:numCache>
              </c:numRef>
            </c:plus>
            <c:minus>
              <c:numRef>
                <c:f>summary_plots!$P$3:$P$5</c:f>
                <c:numCache>
                  <c:formatCode>General</c:formatCode>
                  <c:ptCount val="3"/>
                  <c:pt idx="0">
                    <c:v>50.648940422352901</c:v>
                  </c:pt>
                  <c:pt idx="1">
                    <c:v>150.970498870006</c:v>
                  </c:pt>
                  <c:pt idx="2">
                    <c:v>234.41894965745001</c:v>
                  </c:pt>
                </c:numCache>
              </c:numRef>
            </c:minus>
            <c:spPr>
              <a:noFill/>
              <a:ln w="25400" cap="flat" cmpd="sng" algn="ctr">
                <a:solidFill>
                  <a:srgbClr val="131E29"/>
                </a:solidFill>
                <a:round/>
              </a:ln>
              <a:effectLst/>
            </c:spPr>
          </c:errBars>
          <c:cat>
            <c:strRef>
              <c:f>summary_plots!$B$3:$B$5</c:f>
              <c:strCache>
                <c:ptCount val="3"/>
                <c:pt idx="0">
                  <c:v>Single</c:v>
                </c:pt>
                <c:pt idx="1">
                  <c:v>Repetition</c:v>
                </c:pt>
                <c:pt idx="2">
                  <c:v>Switch</c:v>
                </c:pt>
              </c:strCache>
            </c:strRef>
          </c:cat>
          <c:val>
            <c:numRef>
              <c:f>summary_plots!$O$3:$O$5</c:f>
              <c:numCache>
                <c:formatCode>General</c:formatCode>
                <c:ptCount val="3"/>
                <c:pt idx="0">
                  <c:v>483.485545445257</c:v>
                </c:pt>
                <c:pt idx="1">
                  <c:v>780.57749858421801</c:v>
                </c:pt>
                <c:pt idx="2">
                  <c:v>1114.2074500508099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F5-4C1C-8CF2-0E72D18C4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1175040"/>
        <c:axId val="275961168"/>
      </c:barChart>
      <c:catAx>
        <c:axId val="351175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rgbClr val="131E29"/>
                    </a:solidFill>
                    <a:latin typeface="Source Sans Pro" panose="020B0503030403020204" pitchFamily="34" charset="0"/>
                    <a:ea typeface="Source Code Pro" panose="020B0509030403020204" pitchFamily="49" charset="0"/>
                    <a:cs typeface="+mn-cs"/>
                  </a:defRPr>
                </a:pPr>
                <a:r>
                  <a:rPr lang="en-GB"/>
                  <a:t>Trial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rgbClr val="131E29"/>
                  </a:solidFill>
                  <a:latin typeface="Source Sans Pro" panose="020B0503030403020204" pitchFamily="34" charset="0"/>
                  <a:ea typeface="Source Code Pro" panose="020B0509030403020204" pitchFamily="49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131E2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131E29"/>
                </a:solidFill>
                <a:latin typeface="Source Sans Pro" panose="020B0503030403020204" pitchFamily="34" charset="0"/>
                <a:ea typeface="Source Code Pro" panose="020B0509030403020204" pitchFamily="49" charset="0"/>
                <a:cs typeface="+mn-cs"/>
              </a:defRPr>
            </a:pPr>
            <a:endParaRPr lang="en-US"/>
          </a:p>
        </c:txPr>
        <c:crossAx val="275961168"/>
        <c:crosses val="autoZero"/>
        <c:auto val="0"/>
        <c:lblAlgn val="ctr"/>
        <c:lblOffset val="100"/>
        <c:noMultiLvlLbl val="0"/>
      </c:catAx>
      <c:valAx>
        <c:axId val="275961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rgbClr val="131E29"/>
                    </a:solidFill>
                    <a:latin typeface="Source Sans Pro" panose="020B0503030403020204" pitchFamily="34" charset="0"/>
                    <a:ea typeface="Source Code Pro" panose="020B0509030403020204" pitchFamily="49" charset="0"/>
                    <a:cs typeface="+mn-cs"/>
                  </a:defRPr>
                </a:pPr>
                <a:r>
                  <a:rPr lang="en-GB"/>
                  <a:t>Reaction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rgbClr val="131E29"/>
                  </a:solidFill>
                  <a:latin typeface="Source Sans Pro" panose="020B0503030403020204" pitchFamily="34" charset="0"/>
                  <a:ea typeface="Source Code Pro" panose="020B0509030403020204" pitchFamily="49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rgbClr val="131E2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131E29"/>
                </a:solidFill>
                <a:latin typeface="Source Sans Pro" panose="020B0503030403020204" pitchFamily="34" charset="0"/>
                <a:ea typeface="Source Code Pro" panose="020B0509030403020204" pitchFamily="49" charset="0"/>
                <a:cs typeface="+mn-cs"/>
              </a:defRPr>
            </a:pPr>
            <a:endParaRPr lang="en-US"/>
          </a:p>
        </c:txPr>
        <c:crossAx val="35117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rgbClr val="131E29"/>
              </a:solidFill>
              <a:latin typeface="Source Sans Pro" panose="020B0503030403020204" pitchFamily="34" charset="0"/>
              <a:ea typeface="Source Code Pro" panose="020B0509030403020204" pitchFamily="49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rgbClr val="131E29"/>
          </a:solidFill>
          <a:latin typeface="Source Sans Pro" panose="020B0503030403020204" pitchFamily="34" charset="0"/>
          <a:ea typeface="Source Code Pro" panose="020B050903040302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8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82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59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58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4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77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3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3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DE9C-2BD6-4679-B7E2-0596B4CBC97F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EC7D1BE-08BA-1166-9F33-6B731650BF8B}"/>
              </a:ext>
            </a:extLst>
          </p:cNvPr>
          <p:cNvSpPr/>
          <p:nvPr/>
        </p:nvSpPr>
        <p:spPr>
          <a:xfrm>
            <a:off x="749378" y="5675567"/>
            <a:ext cx="13604400" cy="8211736"/>
          </a:xfrm>
          <a:prstGeom prst="rect">
            <a:avLst/>
          </a:prstGeom>
          <a:noFill/>
          <a:ln w="76200">
            <a:solidFill>
              <a:srgbClr val="131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>
              <a:latin typeface="Source Sans Pro Black" panose="020B0803030403020204" pitchFamily="34" charset="0"/>
            </a:endParaRPr>
          </a:p>
          <a:p>
            <a:pPr algn="ctr"/>
            <a:endParaRPr lang="en-GB" sz="6000" dirty="0">
              <a:latin typeface="Source Sans Pro Black" panose="020B08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5760C-8E76-AC36-6DBA-83C53629CEEF}"/>
              </a:ext>
            </a:extLst>
          </p:cNvPr>
          <p:cNvSpPr/>
          <p:nvPr/>
        </p:nvSpPr>
        <p:spPr>
          <a:xfrm>
            <a:off x="0" y="0"/>
            <a:ext cx="43891200" cy="360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Source Sans Pro Black" panose="020B0803030403020204" pitchFamily="34" charset="0"/>
              </a:rPr>
              <a:t>METHODOLOGICAL CHALLENGES OF VIDEO GAME RESEARCH</a:t>
            </a:r>
          </a:p>
          <a:p>
            <a:pPr algn="ctr"/>
            <a:r>
              <a:rPr lang="en-GB" sz="5000" dirty="0">
                <a:latin typeface="Source Sans Pro Black" panose="020B0803030403020204" pitchFamily="34" charset="0"/>
              </a:rPr>
              <a:t>PROCESSING SPEED IN FIRST-PERSON SHOOTER AND NON-VIDEO GAME PLAYERS: A DRIFT-DIFFUSION MODEL APPROACH</a:t>
            </a:r>
          </a:p>
          <a:p>
            <a:pPr algn="ctr"/>
            <a:r>
              <a:rPr lang="en-GB" sz="6000" dirty="0">
                <a:latin typeface="Source Sans Pro" panose="020B0503030403020204" pitchFamily="34" charset="0"/>
              </a:rPr>
              <a:t>Eleanor R. A. Hyde, Alice </a:t>
            </a:r>
            <a:r>
              <a:rPr lang="en-GB" sz="6000" dirty="0" err="1">
                <a:latin typeface="Source Sans Pro" panose="020B0503030403020204" pitchFamily="34" charset="0"/>
              </a:rPr>
              <a:t>Reinhartz</a:t>
            </a:r>
            <a:r>
              <a:rPr lang="en-GB" sz="6000" dirty="0">
                <a:latin typeface="Source Sans Pro" panose="020B0503030403020204" pitchFamily="34" charset="0"/>
              </a:rPr>
              <a:t>, Shuangke Jiang, Sylvie Belleville, </a:t>
            </a:r>
            <a:r>
              <a:rPr lang="en-GB" sz="6000" dirty="0" err="1">
                <a:latin typeface="Source Sans Pro" panose="020B0503030403020204" pitchFamily="34" charset="0"/>
              </a:rPr>
              <a:t>Tilo</a:t>
            </a:r>
            <a:r>
              <a:rPr lang="en-GB" sz="6000" dirty="0">
                <a:latin typeface="Source Sans Pro" panose="020B0503030403020204" pitchFamily="34" charset="0"/>
              </a:rPr>
              <a:t> </a:t>
            </a:r>
            <a:r>
              <a:rPr lang="en-GB" sz="6000" dirty="0" err="1">
                <a:latin typeface="Source Sans Pro" panose="020B0503030403020204" pitchFamily="34" charset="0"/>
              </a:rPr>
              <a:t>Strobach</a:t>
            </a:r>
            <a:r>
              <a:rPr lang="en-GB" sz="6000" dirty="0">
                <a:latin typeface="Source Sans Pro" panose="020B0503030403020204" pitchFamily="34" charset="0"/>
              </a:rPr>
              <a:t> &amp; Claudia C. von Bastian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98957-38C8-8C16-1229-FD3D85654DEF}"/>
              </a:ext>
            </a:extLst>
          </p:cNvPr>
          <p:cNvSpPr/>
          <p:nvPr/>
        </p:nvSpPr>
        <p:spPr>
          <a:xfrm>
            <a:off x="712316" y="4320818"/>
            <a:ext cx="13680000" cy="144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latin typeface="Source Sans Pro Black" panose="020B0803030403020204" pitchFamily="34" charset="0"/>
              </a:rPr>
              <a:t>Background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E2197-C6D9-C3A0-AC52-64F8F29E3FE9}"/>
              </a:ext>
            </a:extLst>
          </p:cNvPr>
          <p:cNvSpPr/>
          <p:nvPr/>
        </p:nvSpPr>
        <p:spPr>
          <a:xfrm>
            <a:off x="0" y="31119765"/>
            <a:ext cx="72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A3109-2502-A3AC-F1EF-EFC1EC30ACDF}"/>
              </a:ext>
            </a:extLst>
          </p:cNvPr>
          <p:cNvSpPr/>
          <p:nvPr/>
        </p:nvSpPr>
        <p:spPr>
          <a:xfrm>
            <a:off x="753548" y="16006631"/>
            <a:ext cx="13604400" cy="16151439"/>
          </a:xfrm>
          <a:prstGeom prst="rect">
            <a:avLst/>
          </a:prstGeom>
          <a:noFill/>
          <a:ln w="76200">
            <a:solidFill>
              <a:srgbClr val="131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>
              <a:latin typeface="Source Sans Pro Black" panose="020B0803030403020204" pitchFamily="34" charset="0"/>
            </a:endParaRPr>
          </a:p>
          <a:p>
            <a:pPr algn="ctr"/>
            <a:r>
              <a:rPr lang="en-GB" sz="6000" dirty="0">
                <a:latin typeface="Source Sans Pro Black" panose="020B0803030403020204" pitchFamily="34" charset="0"/>
              </a:rPr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116B5-8D01-D4B2-C0C3-E3D2CDD08798}"/>
              </a:ext>
            </a:extLst>
          </p:cNvPr>
          <p:cNvSpPr/>
          <p:nvPr/>
        </p:nvSpPr>
        <p:spPr>
          <a:xfrm>
            <a:off x="719148" y="14641009"/>
            <a:ext cx="13680000" cy="144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latin typeface="Source Sans Pro Black" panose="020B0803030403020204" pitchFamily="34" charset="0"/>
              </a:rPr>
              <a:t>Previous research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185203-966C-D956-8565-14A3C5F85344}"/>
              </a:ext>
            </a:extLst>
          </p:cNvPr>
          <p:cNvSpPr/>
          <p:nvPr/>
        </p:nvSpPr>
        <p:spPr>
          <a:xfrm rot="5400000">
            <a:off x="540000" y="3060000"/>
            <a:ext cx="72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Source Sans Pro" panose="020B05030304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9BDA5-F717-E7FE-731D-CC069BE7FEA4}"/>
              </a:ext>
            </a:extLst>
          </p:cNvPr>
          <p:cNvSpPr/>
          <p:nvPr/>
        </p:nvSpPr>
        <p:spPr>
          <a:xfrm rot="5400000">
            <a:off x="1259148" y="31658400"/>
            <a:ext cx="72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FD907-9BD5-40E7-165D-B2BF3421BE59}"/>
              </a:ext>
            </a:extLst>
          </p:cNvPr>
          <p:cNvSpPr/>
          <p:nvPr/>
        </p:nvSpPr>
        <p:spPr>
          <a:xfrm>
            <a:off x="-6789" y="4320000"/>
            <a:ext cx="72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Source Sans Pro" panose="020B0503030403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4ABF6E-4B29-CB28-8199-4B4D4AE43C76}"/>
              </a:ext>
            </a:extLst>
          </p:cNvPr>
          <p:cNvSpPr/>
          <p:nvPr/>
        </p:nvSpPr>
        <p:spPr>
          <a:xfrm>
            <a:off x="15150551" y="21398685"/>
            <a:ext cx="13680000" cy="5774609"/>
          </a:xfrm>
          <a:prstGeom prst="rect">
            <a:avLst/>
          </a:prstGeom>
          <a:noFill/>
          <a:ln w="76200">
            <a:solidFill>
              <a:srgbClr val="131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>
              <a:latin typeface="Source Sans Pro Black" panose="020B0803030403020204" pitchFamily="34" charset="0"/>
            </a:endParaRPr>
          </a:p>
          <a:p>
            <a:pPr algn="ctr"/>
            <a:endParaRPr lang="en-GB" sz="6000" dirty="0">
              <a:latin typeface="Source Sans Pro Black" panose="020B0803030403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0D55F3-BFB7-59F6-A156-755BAFD53DDC}"/>
              </a:ext>
            </a:extLst>
          </p:cNvPr>
          <p:cNvSpPr/>
          <p:nvPr/>
        </p:nvSpPr>
        <p:spPr>
          <a:xfrm>
            <a:off x="15110989" y="19998392"/>
            <a:ext cx="13680000" cy="144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latin typeface="Source Sans Pro Black" panose="020B0803030403020204" pitchFamily="34" charset="0"/>
              </a:rPr>
              <a:t>Study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42F67E-EEAC-6717-5980-08C426132DEC}"/>
              </a:ext>
            </a:extLst>
          </p:cNvPr>
          <p:cNvSpPr/>
          <p:nvPr/>
        </p:nvSpPr>
        <p:spPr>
          <a:xfrm>
            <a:off x="15144165" y="5719191"/>
            <a:ext cx="27987569" cy="13535392"/>
          </a:xfrm>
          <a:prstGeom prst="rect">
            <a:avLst/>
          </a:prstGeom>
          <a:noFill/>
          <a:ln w="76200">
            <a:solidFill>
              <a:srgbClr val="131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>
              <a:latin typeface="Source Sans Pro Black" panose="020B0803030403020204" pitchFamily="34" charset="0"/>
            </a:endParaRPr>
          </a:p>
          <a:p>
            <a:pPr algn="ctr"/>
            <a:r>
              <a:rPr lang="en-GB" sz="6000" dirty="0">
                <a:latin typeface="Source Sans Pro Black" panose="020B0803030403020204" pitchFamily="34" charset="0"/>
              </a:rPr>
              <a:t>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F14201-39C9-2D26-8F4E-8460FBFF4E9E}"/>
              </a:ext>
            </a:extLst>
          </p:cNvPr>
          <p:cNvSpPr/>
          <p:nvPr/>
        </p:nvSpPr>
        <p:spPr>
          <a:xfrm>
            <a:off x="15110989" y="4317394"/>
            <a:ext cx="28058057" cy="144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>
                <a:latin typeface="Source Sans Pro Black" panose="020B0803030403020204" pitchFamily="34" charset="0"/>
              </a:rPr>
              <a:t>Study 2</a:t>
            </a:r>
            <a:endParaRPr lang="en-GB" sz="6000" dirty="0">
              <a:latin typeface="Source Sans Pro Black" panose="020B0803030403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FEA698-8E5A-2631-6E45-9F6409ED889F}"/>
              </a:ext>
            </a:extLst>
          </p:cNvPr>
          <p:cNvSpPr/>
          <p:nvPr/>
        </p:nvSpPr>
        <p:spPr>
          <a:xfrm>
            <a:off x="29438553" y="21413294"/>
            <a:ext cx="13680000" cy="5760000"/>
          </a:xfrm>
          <a:prstGeom prst="rect">
            <a:avLst/>
          </a:prstGeom>
          <a:noFill/>
          <a:ln w="76200">
            <a:solidFill>
              <a:srgbClr val="131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>
              <a:latin typeface="Source Sans Pro Black" panose="020B0803030403020204" pitchFamily="34" charset="0"/>
            </a:endParaRPr>
          </a:p>
          <a:p>
            <a:pPr algn="ctr"/>
            <a:r>
              <a:rPr lang="en-GB" sz="6000" dirty="0">
                <a:latin typeface="Source Sans Pro Black" panose="020B0803030403020204" pitchFamily="34" charset="0"/>
              </a:rPr>
              <a:t>00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01766E-5367-3A9B-5A11-BAD97ABD8B3B}"/>
              </a:ext>
            </a:extLst>
          </p:cNvPr>
          <p:cNvSpPr/>
          <p:nvPr/>
        </p:nvSpPr>
        <p:spPr>
          <a:xfrm>
            <a:off x="29511589" y="19986367"/>
            <a:ext cx="13680000" cy="144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latin typeface="Source Sans Pro Black" panose="020B0803030403020204" pitchFamily="34" charset="0"/>
              </a:rPr>
              <a:t>Study 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02FFA1-557B-494A-16BD-AD77D2638A28}"/>
              </a:ext>
            </a:extLst>
          </p:cNvPr>
          <p:cNvSpPr/>
          <p:nvPr/>
        </p:nvSpPr>
        <p:spPr>
          <a:xfrm>
            <a:off x="43171200" y="30407188"/>
            <a:ext cx="72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Source Sans Pro" panose="020B0503030403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1FEE9E-36A4-1CE2-75FD-C34BC7B3D22D}"/>
              </a:ext>
            </a:extLst>
          </p:cNvPr>
          <p:cNvSpPr/>
          <p:nvPr/>
        </p:nvSpPr>
        <p:spPr>
          <a:xfrm rot="16200000" flipH="1">
            <a:off x="42631200" y="3058589"/>
            <a:ext cx="72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Source Sans Pro" panose="020B0503030403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C1A00D-2789-54EE-AB4D-DE4AAAA10ECC}"/>
              </a:ext>
            </a:extLst>
          </p:cNvPr>
          <p:cNvSpPr/>
          <p:nvPr/>
        </p:nvSpPr>
        <p:spPr>
          <a:xfrm rot="5400000">
            <a:off x="42630123" y="31658400"/>
            <a:ext cx="72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Source Sans Pro" panose="020B0503030403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4AE1A1-FBCB-4008-C4CE-6F1DC57538D1}"/>
              </a:ext>
            </a:extLst>
          </p:cNvPr>
          <p:cNvSpPr/>
          <p:nvPr/>
        </p:nvSpPr>
        <p:spPr>
          <a:xfrm flipH="1">
            <a:off x="43170123" y="4316585"/>
            <a:ext cx="72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Source Sans Pro" panose="020B0503030403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2C79E8-42EB-C9E0-5F08-C8335BCEA13F}"/>
              </a:ext>
            </a:extLst>
          </p:cNvPr>
          <p:cNvSpPr/>
          <p:nvPr/>
        </p:nvSpPr>
        <p:spPr>
          <a:xfrm rot="5400000">
            <a:off x="32750989" y="1642516"/>
            <a:ext cx="720000" cy="360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Source Sans Pro" panose="020B0503030403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5DC8BE-F963-7DF4-9355-63AD2A283840}"/>
              </a:ext>
            </a:extLst>
          </p:cNvPr>
          <p:cNvSpPr txBox="1"/>
          <p:nvPr/>
        </p:nvSpPr>
        <p:spPr>
          <a:xfrm>
            <a:off x="806124" y="5759486"/>
            <a:ext cx="77193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First Person Shooter (FPS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) games are fast-paced, dynamic gun-based combat video games, which require fast decision-making.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F5925A5-0E6F-B50E-29C3-093E8005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923" y="5896540"/>
            <a:ext cx="5760000" cy="297758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2CB268C-89A7-5054-BA4E-186D8742975F}"/>
              </a:ext>
            </a:extLst>
          </p:cNvPr>
          <p:cNvSpPr txBox="1"/>
          <p:nvPr/>
        </p:nvSpPr>
        <p:spPr>
          <a:xfrm>
            <a:off x="798163" y="8870545"/>
            <a:ext cx="13572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latin typeface="Source Sans Pro" panose="020B0503030403020204" pitchFamily="34" charset="0"/>
              </a:rPr>
              <a:t>Research has shown FPS play to be associated with a range of cognitive enhancements (</a:t>
            </a:r>
            <a:r>
              <a:rPr lang="en-GB" sz="4000" i="1" dirty="0" err="1">
                <a:latin typeface="Source Sans Pro" panose="020B0503030403020204" pitchFamily="34" charset="0"/>
              </a:rPr>
              <a:t>Bediou</a:t>
            </a:r>
            <a:r>
              <a:rPr lang="en-GB" sz="4000" i="1" dirty="0">
                <a:latin typeface="Source Sans Pro" panose="020B0503030403020204" pitchFamily="34" charset="0"/>
              </a:rPr>
              <a:t> et al., 2023; 2018</a:t>
            </a:r>
            <a:r>
              <a:rPr lang="en-GB" sz="4000" dirty="0">
                <a:latin typeface="Source Sans Pro" panose="020B0503030403020204" pitchFamily="34" charset="0"/>
              </a:rPr>
              <a:t>) however, these findings have been challenged (</a:t>
            </a:r>
            <a:r>
              <a:rPr lang="en-GB" sz="4000" i="1" dirty="0">
                <a:latin typeface="Source Sans Pro" panose="020B0503030403020204" pitchFamily="34" charset="0"/>
              </a:rPr>
              <a:t>Sala et al., 2018</a:t>
            </a:r>
            <a:r>
              <a:rPr lang="en-GB" sz="4000" dirty="0">
                <a:latin typeface="Source Sans Pro" panose="020B0503030403020204" pitchFamily="34" charset="0"/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latin typeface="Source Sans Pro" panose="020B0503030403020204" pitchFamily="34" charset="0"/>
              </a:rPr>
              <a:t>Mixed findings may be due to methodological limitations such as broad definitions of FPS games, small samples of novice players and limited measures of FPS expertise.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dirty="0">
                <a:latin typeface="Source Sans Pro" panose="020B0503030403020204" pitchFamily="34" charset="0"/>
              </a:rPr>
              <a:t>Counter-Strike (CS) </a:t>
            </a:r>
            <a:r>
              <a:rPr lang="en-GB" sz="4000" dirty="0">
                <a:latin typeface="Source Sans Pro" panose="020B0503030403020204" pitchFamily="34" charset="0"/>
              </a:rPr>
              <a:t>is a popular FPS game, and the focus of this research.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4DA3AC-79D0-6FA7-4B5E-204AFE786FE1}"/>
              </a:ext>
            </a:extLst>
          </p:cNvPr>
          <p:cNvSpPr txBox="1"/>
          <p:nvPr/>
        </p:nvSpPr>
        <p:spPr>
          <a:xfrm>
            <a:off x="848392" y="16145927"/>
            <a:ext cx="13521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Cross-sectional study of processing speed, task mixing and switching performance in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= 235 CS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Choice RT task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, measuring 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reaction time (RT)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and accuracy 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scores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on single and mixed rule blocks.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CS expertise questionnaire: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total hours playtime, weekly hours playtime, self-rated expertise and current ranking.</a:t>
            </a:r>
          </a:p>
        </p:txBody>
      </p:sp>
      <p:pic>
        <p:nvPicPr>
          <p:cNvPr id="97" name="Picture 96" descr="A graph of colored dots&#10;&#10;Description automatically generated">
            <a:extLst>
              <a:ext uri="{FF2B5EF4-FFF2-40B4-BE49-F238E27FC236}">
                <a16:creationId xmlns:a16="http://schemas.microsoft.com/office/drawing/2014/main" id="{FCC2CEC0-C7F9-4E2A-BBED-4EF4AF278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13898" r="7043" b="13295"/>
          <a:stretch/>
        </p:blipFill>
        <p:spPr>
          <a:xfrm>
            <a:off x="2209340" y="20575372"/>
            <a:ext cx="5400000" cy="4725183"/>
          </a:xfrm>
          <a:prstGeom prst="rect">
            <a:avLst/>
          </a:prstGeom>
        </p:spPr>
      </p:pic>
      <p:pic>
        <p:nvPicPr>
          <p:cNvPr id="99" name="Picture 98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44C78527-2569-6588-B9BF-744A0CA8D4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t="13402" r="7625" b="12763"/>
          <a:stretch/>
        </p:blipFill>
        <p:spPr>
          <a:xfrm>
            <a:off x="7648814" y="20562871"/>
            <a:ext cx="5400000" cy="488642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F5EF7E1-BBA5-F9A7-A7C3-0B1B1B05C555}"/>
              </a:ext>
            </a:extLst>
          </p:cNvPr>
          <p:cNvSpPr txBox="1"/>
          <p:nvPr/>
        </p:nvSpPr>
        <p:spPr>
          <a:xfrm>
            <a:off x="753548" y="19834960"/>
            <a:ext cx="13521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K-means cluster analysis </a:t>
            </a:r>
          </a:p>
        </p:txBody>
      </p:sp>
      <p:pic>
        <p:nvPicPr>
          <p:cNvPr id="103" name="Picture 102" descr="A group of arrows with different colored triangles&#10;&#10;Description automatically generated with medium confidence">
            <a:extLst>
              <a:ext uri="{FF2B5EF4-FFF2-40B4-BE49-F238E27FC236}">
                <a16:creationId xmlns:a16="http://schemas.microsoft.com/office/drawing/2014/main" id="{9632E164-52EF-5DCA-D858-3506BD38F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23" y="26311539"/>
            <a:ext cx="5940000" cy="297000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C1E4AA8-98F8-0297-92C2-9965FB671842}"/>
              </a:ext>
            </a:extLst>
          </p:cNvPr>
          <p:cNvSpPr txBox="1"/>
          <p:nvPr/>
        </p:nvSpPr>
        <p:spPr>
          <a:xfrm>
            <a:off x="954408" y="25493293"/>
            <a:ext cx="61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Processing speed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5901B3-D2D3-40A8-54BE-4DCD787E175C}"/>
              </a:ext>
            </a:extLst>
          </p:cNvPr>
          <p:cNvSpPr txBox="1"/>
          <p:nvPr/>
        </p:nvSpPr>
        <p:spPr>
          <a:xfrm>
            <a:off x="8153560" y="25629593"/>
            <a:ext cx="61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Drift-diffusion modelling</a:t>
            </a:r>
          </a:p>
        </p:txBody>
      </p:sp>
      <p:pic>
        <p:nvPicPr>
          <p:cNvPr id="107" name="Picture 106" descr="A group of colored shapes&#10;&#10;Description automatically generated with medium confidence">
            <a:extLst>
              <a:ext uri="{FF2B5EF4-FFF2-40B4-BE49-F238E27FC236}">
                <a16:creationId xmlns:a16="http://schemas.microsoft.com/office/drawing/2014/main" id="{294E8648-76FB-3611-A219-8E733F456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2" y="29011158"/>
            <a:ext cx="5940000" cy="2970001"/>
          </a:xfrm>
          <a:prstGeom prst="rect">
            <a:avLst/>
          </a:prstGeom>
        </p:spPr>
      </p:pic>
      <p:pic>
        <p:nvPicPr>
          <p:cNvPr id="109" name="Picture 108" descr="A group of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DF75F770-EADF-1D86-9438-E201268CA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560" y="26365903"/>
            <a:ext cx="5940000" cy="2970001"/>
          </a:xfrm>
          <a:prstGeom prst="rect">
            <a:avLst/>
          </a:prstGeom>
        </p:spPr>
      </p:pic>
      <p:pic>
        <p:nvPicPr>
          <p:cNvPr id="111" name="Picture 110" descr="A diagram of different colored shapes&#10;&#10;Description automatically generated">
            <a:extLst>
              <a:ext uri="{FF2B5EF4-FFF2-40B4-BE49-F238E27FC236}">
                <a16:creationId xmlns:a16="http://schemas.microsoft.com/office/drawing/2014/main" id="{CBCD5AEC-B5C5-5CAA-F19C-0587F4764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465" y="28986443"/>
            <a:ext cx="5940000" cy="297000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B39F447-D805-BCFC-2097-13C1433619F9}"/>
              </a:ext>
            </a:extLst>
          </p:cNvPr>
          <p:cNvSpPr txBox="1"/>
          <p:nvPr/>
        </p:nvSpPr>
        <p:spPr>
          <a:xfrm>
            <a:off x="15150551" y="21424752"/>
            <a:ext cx="1368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440099"/>
                </a:solidFill>
                <a:latin typeface="Source Sans Pro Black" panose="020B0803030403020204" pitchFamily="34" charset="0"/>
              </a:rPr>
              <a:t>Attempt 1</a:t>
            </a: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Cross-sectional study of 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working memory (WM)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updating and processing speed in CS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Squares task measuring updating in </a:t>
            </a:r>
            <a:r>
              <a:rPr lang="en-GB" sz="4000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dprime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, Choice RT task measuring RTs and accuracy scores and CS expertise questionnaire.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N = XX, after filtering for erroneous questionnaire entries,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= 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Lesson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: be selective in the advertisement of your study.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00831D-E5F9-9D1D-1FD1-E34C73F073B2}"/>
              </a:ext>
            </a:extLst>
          </p:cNvPr>
          <p:cNvSpPr txBox="1"/>
          <p:nvPr/>
        </p:nvSpPr>
        <p:spPr>
          <a:xfrm>
            <a:off x="15244290" y="5788583"/>
            <a:ext cx="9000000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440099"/>
                </a:solidFill>
                <a:latin typeface="Source Sans Pro Black" panose="020B0803030403020204" pitchFamily="34" charset="0"/>
              </a:rPr>
              <a:t>Attempt 1</a:t>
            </a: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Cross-sectional study of </a:t>
            </a: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Hebbian learning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and processing speed in CS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Visuospatial Hebbian Learning task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(</a:t>
            </a:r>
            <a:r>
              <a:rPr lang="en-GB" sz="4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2022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), Choice RT task measuring RTs and accuracy scores and CS expertise questionnaire.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N = XX, after filtering for erroneous questionnaire entries,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= 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Lesson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: be a bit more open in the advertisement of your study and make the task shorter.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A62AF4-4551-4A03-93FE-955421D6F881}"/>
              </a:ext>
            </a:extLst>
          </p:cNvPr>
          <p:cNvSpPr txBox="1"/>
          <p:nvPr/>
        </p:nvSpPr>
        <p:spPr>
          <a:xfrm>
            <a:off x="29484499" y="21374243"/>
            <a:ext cx="1368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Cross-sectional study of eye movements when observing CS gameplay in CS players.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Watched 5-minute video of Professional CS players’ gameplay whilst wearing </a:t>
            </a:r>
            <a:r>
              <a:rPr lang="en-GB" sz="4000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Tobii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eye-googles and short CS expertise questionnaire.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N = XX. after filtering,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= XX.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XXX signed up for future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Lesson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: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F0664D3-BC2E-CBB7-4D1B-BDD49EB5C895}"/>
              </a:ext>
            </a:extLst>
          </p:cNvPr>
          <p:cNvSpPr/>
          <p:nvPr/>
        </p:nvSpPr>
        <p:spPr>
          <a:xfrm>
            <a:off x="15077406" y="27989104"/>
            <a:ext cx="28053378" cy="4166124"/>
          </a:xfrm>
          <a:prstGeom prst="rect">
            <a:avLst/>
          </a:prstGeom>
          <a:noFill/>
          <a:ln w="76200">
            <a:solidFill>
              <a:srgbClr val="131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>
              <a:latin typeface="Source Sans Pro Black" panose="020B0803030403020204" pitchFamily="34" charset="0"/>
            </a:endParaRPr>
          </a:p>
          <a:p>
            <a:pPr algn="ctr"/>
            <a:r>
              <a:rPr lang="en-GB" sz="6000" dirty="0">
                <a:latin typeface="Source Sans Pro Black" panose="020B0803030403020204" pitchFamily="34" charset="0"/>
              </a:rPr>
              <a:t>00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FF4D664-0F40-2896-ECBD-2299E0A247BA}"/>
              </a:ext>
            </a:extLst>
          </p:cNvPr>
          <p:cNvSpPr/>
          <p:nvPr/>
        </p:nvSpPr>
        <p:spPr>
          <a:xfrm>
            <a:off x="15058447" y="27945932"/>
            <a:ext cx="28133141" cy="1440000"/>
          </a:xfrm>
          <a:prstGeom prst="rect">
            <a:avLst/>
          </a:prstGeom>
          <a:solidFill>
            <a:srgbClr val="9AD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latin typeface="Source Sans Pro Black" panose="020B0803030403020204" pitchFamily="34" charset="0"/>
              </a:rPr>
              <a:t>Take home message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75B699-33B3-08A1-6ADF-9E50B1136BE7}"/>
              </a:ext>
            </a:extLst>
          </p:cNvPr>
          <p:cNvSpPr txBox="1"/>
          <p:nvPr/>
        </p:nvSpPr>
        <p:spPr>
          <a:xfrm>
            <a:off x="34112043" y="5820446"/>
            <a:ext cx="900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440099"/>
                </a:solidFill>
                <a:latin typeface="Source Sans Pro Black" panose="020B0803030403020204" pitchFamily="34" charset="0"/>
              </a:rPr>
              <a:t>Attempt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Cross-sectional study of processing speed in non-video game (NVG) and CS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Large scale and shortened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C0B5347-4B9B-803C-D657-DC4B8248937A}"/>
              </a:ext>
            </a:extLst>
          </p:cNvPr>
          <p:cNvSpPr/>
          <p:nvPr/>
        </p:nvSpPr>
        <p:spPr>
          <a:xfrm flipH="1">
            <a:off x="14392722" y="4325131"/>
            <a:ext cx="72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Source Sans Pro" panose="020B0503030403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EE48629-D1E7-E069-AA87-65C593628FAC}"/>
              </a:ext>
            </a:extLst>
          </p:cNvPr>
          <p:cNvSpPr txBox="1"/>
          <p:nvPr/>
        </p:nvSpPr>
        <p:spPr>
          <a:xfrm>
            <a:off x="24572582" y="5821642"/>
            <a:ext cx="9000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440099"/>
                </a:solidFill>
                <a:latin typeface="Source Sans Pro Black" panose="020B0803030403020204" pitchFamily="34" charset="0"/>
              </a:rPr>
              <a:t>Attempt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Cross-sectional study of processing speed in non-video game (NVG) and CS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Taks and CS expertise questionnaire whilst at LAN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N = XX, after filtering for erroneous questionnaire entries,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= XX.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Lesson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: in-person gaming events are not ideal for data collection, make the task and questionnaire shorter. Just advertise research there. 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B2C5B3C-2E6E-D5BA-733B-CEA08458ECCB}"/>
              </a:ext>
            </a:extLst>
          </p:cNvPr>
          <p:cNvGrpSpPr/>
          <p:nvPr/>
        </p:nvGrpSpPr>
        <p:grpSpPr>
          <a:xfrm>
            <a:off x="15321656" y="10678320"/>
            <a:ext cx="8460539" cy="5244584"/>
            <a:chOff x="45942404" y="8381113"/>
            <a:chExt cx="11641078" cy="6246607"/>
          </a:xfrm>
        </p:grpSpPr>
        <p:pic>
          <p:nvPicPr>
            <p:cNvPr id="123" name="Picture 36">
              <a:extLst>
                <a:ext uri="{FF2B5EF4-FFF2-40B4-BE49-F238E27FC236}">
                  <a16:creationId xmlns:a16="http://schemas.microsoft.com/office/drawing/2014/main" id="{32F7DD39-C98F-E621-5DD7-21897A256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315934" y="12427610"/>
              <a:ext cx="1800000" cy="180000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41C76E9B-9659-1B99-B8C7-85230EB7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667126" y="8778195"/>
              <a:ext cx="1800000" cy="18000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60C4D7E6-9728-5EB9-B5EB-3DB21D8A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484983" y="8781284"/>
              <a:ext cx="1800000" cy="18000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612D9B9-0AF5-587F-6929-A5A6ABA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131953" y="8772140"/>
              <a:ext cx="1800000" cy="18000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6048B990-A05E-94EB-CD20-454F1162E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781644" y="8781223"/>
              <a:ext cx="1800000" cy="1800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28898BB2-3B91-2F87-D8A2-CB06EB19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947972" y="8781223"/>
              <a:ext cx="1800000" cy="1800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D0D31E6-A32B-52C7-9A0A-46CA6E13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315934" y="8781223"/>
              <a:ext cx="1800000" cy="180000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8130C1CB-37F3-6752-FC67-FF3F39D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8494354" y="10608594"/>
              <a:ext cx="1800000" cy="1828252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F3BC5C08-6B3B-1E19-F616-B8CCD046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6668964" y="10612479"/>
              <a:ext cx="1800000" cy="1822197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FB8A7CC3-AE43-0694-12BB-FAC87C6C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0315934" y="10608594"/>
              <a:ext cx="1800000" cy="1822197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CB5B558-BBEA-113C-A61E-70ED5341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131239" y="10607294"/>
              <a:ext cx="1800000" cy="1822197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A30EA85-0057-4D6C-0B41-53E1E23F3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5783482" y="10605413"/>
              <a:ext cx="1800000" cy="1822197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39D89ED-3C30-7813-E6C3-6BB13C806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3949107" y="10605566"/>
              <a:ext cx="1800000" cy="1822197"/>
            </a:xfrm>
            <a:prstGeom prst="rect">
              <a:avLst/>
            </a:prstGeom>
          </p:spPr>
        </p:pic>
        <p:sp>
          <p:nvSpPr>
            <p:cNvPr id="136" name="TextBox 30">
              <a:extLst>
                <a:ext uri="{FF2B5EF4-FFF2-40B4-BE49-F238E27FC236}">
                  <a16:creationId xmlns:a16="http://schemas.microsoft.com/office/drawing/2014/main" id="{B6994E01-0B65-35C9-A855-793BCA09E8AD}"/>
                </a:ext>
              </a:extLst>
            </p:cNvPr>
            <p:cNvSpPr txBox="1"/>
            <p:nvPr/>
          </p:nvSpPr>
          <p:spPr>
            <a:xfrm>
              <a:off x="47201553" y="8381113"/>
              <a:ext cx="928016" cy="40011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000" b="0" i="1" u="none" strike="noStrike" kern="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200ms</a:t>
              </a:r>
              <a:endParaRPr lang="en-GB" sz="20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7" name="TextBox 30">
              <a:extLst>
                <a:ext uri="{FF2B5EF4-FFF2-40B4-BE49-F238E27FC236}">
                  <a16:creationId xmlns:a16="http://schemas.microsoft.com/office/drawing/2014/main" id="{C01F97D7-EB3C-0DAE-D9DC-D6C4E4339857}"/>
                </a:ext>
              </a:extLst>
            </p:cNvPr>
            <p:cNvSpPr txBox="1"/>
            <p:nvPr/>
          </p:nvSpPr>
          <p:spPr>
            <a:xfrm>
              <a:off x="48996757" y="8381113"/>
              <a:ext cx="928016" cy="40011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000" b="0" i="1" u="none" strike="noStrike" kern="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200ms</a:t>
              </a:r>
              <a:endParaRPr lang="en-GB" sz="20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8" name="TextBox 30">
              <a:extLst>
                <a:ext uri="{FF2B5EF4-FFF2-40B4-BE49-F238E27FC236}">
                  <a16:creationId xmlns:a16="http://schemas.microsoft.com/office/drawing/2014/main" id="{E9819EEA-413D-BF3A-EFCC-DB5D0AF3C85C}"/>
                </a:ext>
              </a:extLst>
            </p:cNvPr>
            <p:cNvSpPr txBox="1"/>
            <p:nvPr/>
          </p:nvSpPr>
          <p:spPr>
            <a:xfrm>
              <a:off x="50867111" y="8411665"/>
              <a:ext cx="928016" cy="40011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000" b="0" i="1" u="none" strike="noStrike" kern="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200ms</a:t>
              </a:r>
              <a:endParaRPr lang="en-GB" sz="20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9" name="TextBox 30">
              <a:extLst>
                <a:ext uri="{FF2B5EF4-FFF2-40B4-BE49-F238E27FC236}">
                  <a16:creationId xmlns:a16="http://schemas.microsoft.com/office/drawing/2014/main" id="{6EA8DA8E-DAAE-8E52-0C88-6F93A284DE20}"/>
                </a:ext>
              </a:extLst>
            </p:cNvPr>
            <p:cNvSpPr txBox="1"/>
            <p:nvPr/>
          </p:nvSpPr>
          <p:spPr>
            <a:xfrm>
              <a:off x="52600548" y="8381113"/>
              <a:ext cx="928016" cy="40011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000" b="0" i="1" u="none" strike="noStrike" kern="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200ms</a:t>
              </a:r>
              <a:endParaRPr lang="en-GB" sz="20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0" name="TextBox 30">
              <a:extLst>
                <a:ext uri="{FF2B5EF4-FFF2-40B4-BE49-F238E27FC236}">
                  <a16:creationId xmlns:a16="http://schemas.microsoft.com/office/drawing/2014/main" id="{60459A02-DA78-929B-48F0-6425FE3C249B}"/>
                </a:ext>
              </a:extLst>
            </p:cNvPr>
            <p:cNvSpPr txBox="1"/>
            <p:nvPr/>
          </p:nvSpPr>
          <p:spPr>
            <a:xfrm>
              <a:off x="54392790" y="8411665"/>
              <a:ext cx="928016" cy="40011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000" b="0" i="1" u="none" strike="noStrike" kern="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200ms</a:t>
              </a:r>
              <a:endParaRPr lang="en-GB" sz="20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1" name="TextBox 30">
              <a:extLst>
                <a:ext uri="{FF2B5EF4-FFF2-40B4-BE49-F238E27FC236}">
                  <a16:creationId xmlns:a16="http://schemas.microsoft.com/office/drawing/2014/main" id="{F2193A94-71B1-974A-17CD-E3F659DB92CD}"/>
                </a:ext>
              </a:extLst>
            </p:cNvPr>
            <p:cNvSpPr txBox="1"/>
            <p:nvPr/>
          </p:nvSpPr>
          <p:spPr>
            <a:xfrm>
              <a:off x="56204339" y="8411665"/>
              <a:ext cx="928016" cy="40011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000" b="0" i="1" u="none" strike="noStrike" kern="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200ms</a:t>
              </a:r>
              <a:endParaRPr lang="en-GB" sz="20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2" name="TextBox 30">
              <a:extLst>
                <a:ext uri="{FF2B5EF4-FFF2-40B4-BE49-F238E27FC236}">
                  <a16:creationId xmlns:a16="http://schemas.microsoft.com/office/drawing/2014/main" id="{BD85E829-9B59-3292-24F4-BC52480030D9}"/>
                </a:ext>
              </a:extLst>
            </p:cNvPr>
            <p:cNvSpPr txBox="1"/>
            <p:nvPr/>
          </p:nvSpPr>
          <p:spPr>
            <a:xfrm>
              <a:off x="50655761" y="14227610"/>
              <a:ext cx="1120346" cy="40011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000" i="1" kern="0" dirty="0">
                  <a:solidFill>
                    <a:srgbClr val="000000"/>
                  </a:solidFill>
                  <a:latin typeface="Calibri"/>
                </a:rPr>
                <a:t>15</a:t>
              </a:r>
              <a:r>
                <a:rPr lang="en-GB" sz="2000" b="0" i="1" u="none" strike="noStrike" kern="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00ms</a:t>
              </a:r>
              <a:endParaRPr lang="en-GB" sz="20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3" name="TextBox 30">
              <a:extLst>
                <a:ext uri="{FF2B5EF4-FFF2-40B4-BE49-F238E27FC236}">
                  <a16:creationId xmlns:a16="http://schemas.microsoft.com/office/drawing/2014/main" id="{6D52B12A-A20B-FE92-9A5B-306743D29FDC}"/>
                </a:ext>
              </a:extLst>
            </p:cNvPr>
            <p:cNvSpPr txBox="1"/>
            <p:nvPr/>
          </p:nvSpPr>
          <p:spPr>
            <a:xfrm rot="16200000">
              <a:off x="45396347" y="9318197"/>
              <a:ext cx="1800000" cy="70788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000" i="1" kern="0" dirty="0">
                  <a:solidFill>
                    <a:srgbClr val="000000"/>
                  </a:solidFill>
                  <a:latin typeface="Calibri"/>
                </a:rPr>
                <a:t>Presentation Phase</a:t>
              </a:r>
              <a:endParaRPr lang="en-GB" sz="20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4" name="TextBox 30">
              <a:extLst>
                <a:ext uri="{FF2B5EF4-FFF2-40B4-BE49-F238E27FC236}">
                  <a16:creationId xmlns:a16="http://schemas.microsoft.com/office/drawing/2014/main" id="{3396FA93-96F0-820A-3885-2F7C02F55927}"/>
                </a:ext>
              </a:extLst>
            </p:cNvPr>
            <p:cNvSpPr txBox="1"/>
            <p:nvPr/>
          </p:nvSpPr>
          <p:spPr>
            <a:xfrm rot="16200000">
              <a:off x="45596402" y="11323522"/>
              <a:ext cx="1800000" cy="40011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000" b="0" i="1" u="none" strike="noStrike" kern="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Recall Phase</a:t>
              </a:r>
              <a:endParaRPr lang="en-GB" sz="20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5" name="TextBox 30">
              <a:extLst>
                <a:ext uri="{FF2B5EF4-FFF2-40B4-BE49-F238E27FC236}">
                  <a16:creationId xmlns:a16="http://schemas.microsoft.com/office/drawing/2014/main" id="{4949F5CF-EC92-19CB-B8A3-777C10308A60}"/>
                </a:ext>
              </a:extLst>
            </p:cNvPr>
            <p:cNvSpPr txBox="1"/>
            <p:nvPr/>
          </p:nvSpPr>
          <p:spPr>
            <a:xfrm rot="16200000">
              <a:off x="49075160" y="12955693"/>
              <a:ext cx="1800000" cy="70788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000" b="0" i="1" u="none" strike="noStrike" kern="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Feedback Phase</a:t>
              </a:r>
              <a:endParaRPr lang="en-GB" sz="20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aphicFrame>
        <p:nvGraphicFramePr>
          <p:cNvPr id="147" name="Chart 146">
            <a:extLst>
              <a:ext uri="{FF2B5EF4-FFF2-40B4-BE49-F238E27FC236}">
                <a16:creationId xmlns:a16="http://schemas.microsoft.com/office/drawing/2014/main" id="{7A8B09D5-4BC0-89A8-B698-0BFB74746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95441"/>
              </p:ext>
            </p:extLst>
          </p:nvPr>
        </p:nvGraphicFramePr>
        <p:xfrm>
          <a:off x="24572582" y="15106755"/>
          <a:ext cx="9000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pic>
        <p:nvPicPr>
          <p:cNvPr id="153" name="Picture 15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CFCC1F2-143A-4716-0277-88408FCF4D1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0" y="2242264"/>
            <a:ext cx="3889678" cy="1226545"/>
          </a:xfrm>
          <a:prstGeom prst="rect">
            <a:avLst/>
          </a:prstGeom>
        </p:spPr>
      </p:pic>
      <p:pic>
        <p:nvPicPr>
          <p:cNvPr id="155" name="Picture 15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6AF5096-E3CC-BCAF-6AFA-71260B45678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155" y="1965762"/>
            <a:ext cx="4709160" cy="16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419</TotalTime>
  <Words>522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10</cp:revision>
  <dcterms:created xsi:type="dcterms:W3CDTF">2023-10-26T09:03:07Z</dcterms:created>
  <dcterms:modified xsi:type="dcterms:W3CDTF">2023-10-26T16:03:03Z</dcterms:modified>
</cp:coreProperties>
</file>