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2479913" cy="30240288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772FF"/>
    <a:srgbClr val="F5BB00"/>
    <a:srgbClr val="F038FF"/>
    <a:srgbClr val="2CFF2C"/>
    <a:srgbClr val="3672FF"/>
    <a:srgbClr val="F13CFF"/>
    <a:srgbClr val="F5B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830" autoAdjust="0"/>
  </p:normalViewPr>
  <p:slideViewPr>
    <p:cSldViewPr snapToGrid="0">
      <p:cViewPr>
        <p:scale>
          <a:sx n="77" d="100"/>
          <a:sy n="77" d="100"/>
        </p:scale>
        <p:origin x="-100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2810-F836-4683-8208-10964A02D0A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6AFF9D8F-F7EF-497D-8793-60887CBF3B46}">
      <dgm:prSet phldrT="[Text]" custT="1"/>
      <dgm:spPr/>
      <dgm:t>
        <a:bodyPr/>
        <a:lstStyle/>
        <a:p>
          <a:r>
            <a:rPr lang="en-GB" sz="3800" dirty="0"/>
            <a:t>Study 1</a:t>
          </a:r>
        </a:p>
      </dgm:t>
    </dgm:pt>
    <dgm:pt modelId="{7A6A788E-0098-4500-891E-82E3637E53C6}" type="parTrans" cxnId="{F6A3F00C-FB72-4052-A075-EAC8026FA255}">
      <dgm:prSet/>
      <dgm:spPr/>
      <dgm:t>
        <a:bodyPr/>
        <a:lstStyle/>
        <a:p>
          <a:endParaRPr lang="en-GB" sz="3800"/>
        </a:p>
      </dgm:t>
    </dgm:pt>
    <dgm:pt modelId="{9688EC99-06F5-499B-9621-F371268C5E37}" type="sibTrans" cxnId="{F6A3F00C-FB72-4052-A075-EAC8026FA255}">
      <dgm:prSet/>
      <dgm:spPr/>
      <dgm:t>
        <a:bodyPr/>
        <a:lstStyle/>
        <a:p>
          <a:endParaRPr lang="en-GB" sz="3800"/>
        </a:p>
      </dgm:t>
    </dgm:pt>
    <dgm:pt modelId="{1992FFE8-0D86-4169-A84C-C300AC3BE86F}">
      <dgm:prSet phldrT="[Text]" custT="1"/>
      <dgm:spPr/>
      <dgm:t>
        <a:bodyPr/>
        <a:lstStyle/>
        <a:p>
          <a:r>
            <a:rPr lang="en-GB" sz="3800" dirty="0"/>
            <a:t>Study 2</a:t>
          </a:r>
        </a:p>
      </dgm:t>
    </dgm:pt>
    <dgm:pt modelId="{34381CDE-7611-478B-B178-581DF209543B}" type="parTrans" cxnId="{98C95784-917D-4352-B813-574EC9FD7BE9}">
      <dgm:prSet/>
      <dgm:spPr/>
      <dgm:t>
        <a:bodyPr/>
        <a:lstStyle/>
        <a:p>
          <a:endParaRPr lang="en-GB" sz="3800"/>
        </a:p>
      </dgm:t>
    </dgm:pt>
    <dgm:pt modelId="{1218160C-E6A1-456F-A39C-430ABC5D0D3E}" type="sibTrans" cxnId="{98C95784-917D-4352-B813-574EC9FD7BE9}">
      <dgm:prSet/>
      <dgm:spPr/>
      <dgm:t>
        <a:bodyPr/>
        <a:lstStyle/>
        <a:p>
          <a:endParaRPr lang="en-GB" sz="3800"/>
        </a:p>
      </dgm:t>
    </dgm:pt>
    <dgm:pt modelId="{0A942608-F230-4F64-B557-9576A14C0239}">
      <dgm:prSet custT="1"/>
      <dgm:spPr/>
      <dgm:t>
        <a:bodyPr/>
        <a:lstStyle/>
        <a:p>
          <a:r>
            <a:rPr lang="en-GB" sz="3800" dirty="0"/>
            <a:t>Interviews with casual, expert and professional </a:t>
          </a:r>
          <a:r>
            <a:rPr lang="en-GB" sz="3800" b="1" dirty="0">
              <a:solidFill>
                <a:schemeClr val="accent1"/>
              </a:solidFill>
            </a:rPr>
            <a:t>Counter-Strike (CS) </a:t>
          </a:r>
          <a:r>
            <a:rPr lang="en-GB" sz="3800" dirty="0"/>
            <a:t>players (</a:t>
          </a:r>
          <a:r>
            <a:rPr lang="en-GB" sz="3800" i="1" dirty="0"/>
            <a:t>N</a:t>
          </a:r>
          <a:r>
            <a:rPr lang="en-GB" sz="3800" dirty="0"/>
            <a:t>=3) to establish measures of expertise.</a:t>
          </a:r>
        </a:p>
      </dgm:t>
    </dgm:pt>
    <dgm:pt modelId="{CB4792FF-F69B-4C00-9C88-AD0822BF2A83}" type="parTrans" cxnId="{2BF61007-E001-430C-9BB8-817D793F5DAD}">
      <dgm:prSet/>
      <dgm:spPr/>
      <dgm:t>
        <a:bodyPr/>
        <a:lstStyle/>
        <a:p>
          <a:endParaRPr lang="en-GB" sz="3800"/>
        </a:p>
      </dgm:t>
    </dgm:pt>
    <dgm:pt modelId="{FFA2846C-6406-47F0-B50F-9D56CE40B631}" type="sibTrans" cxnId="{2BF61007-E001-430C-9BB8-817D793F5DAD}">
      <dgm:prSet/>
      <dgm:spPr/>
      <dgm:t>
        <a:bodyPr/>
        <a:lstStyle/>
        <a:p>
          <a:endParaRPr lang="en-GB" sz="3800"/>
        </a:p>
      </dgm:t>
    </dgm:pt>
    <dgm:pt modelId="{1C9641ED-252C-4834-982F-2B76D4EB0469}">
      <dgm:prSet custT="1"/>
      <dgm:spPr/>
      <dgm:t>
        <a:bodyPr/>
        <a:lstStyle/>
        <a:p>
          <a:r>
            <a:rPr lang="en-GB" sz="3800" b="1" dirty="0"/>
            <a:t>1. Questionnaire: </a:t>
          </a:r>
          <a:r>
            <a:rPr lang="en-GB" sz="3800" dirty="0"/>
            <a:t>measured CS expertise.</a:t>
          </a:r>
        </a:p>
      </dgm:t>
    </dgm:pt>
    <dgm:pt modelId="{6692CDF9-D0E3-4224-BB27-293F5CB9E3CC}" type="parTrans" cxnId="{937745D8-A7AB-4563-9593-FE4AD726E188}">
      <dgm:prSet/>
      <dgm:spPr/>
      <dgm:t>
        <a:bodyPr/>
        <a:lstStyle/>
        <a:p>
          <a:endParaRPr lang="en-GB" sz="3800"/>
        </a:p>
      </dgm:t>
    </dgm:pt>
    <dgm:pt modelId="{B14E7571-7403-4C01-9F14-7F4E0189A697}" type="sibTrans" cxnId="{937745D8-A7AB-4563-9593-FE4AD726E188}">
      <dgm:prSet/>
      <dgm:spPr/>
      <dgm:t>
        <a:bodyPr/>
        <a:lstStyle/>
        <a:p>
          <a:endParaRPr lang="en-GB" sz="3800"/>
        </a:p>
      </dgm:t>
    </dgm:pt>
    <dgm:pt modelId="{65E18FE9-CAB6-4123-9B15-0612912A37AB}">
      <dgm:prSet custT="1"/>
      <dgm:spPr/>
      <dgm:t>
        <a:bodyPr/>
        <a:lstStyle/>
        <a:p>
          <a:r>
            <a:rPr lang="en-GB" sz="3800" dirty="0"/>
            <a:t>Study 2</a:t>
          </a:r>
        </a:p>
      </dgm:t>
    </dgm:pt>
    <dgm:pt modelId="{B15145DA-199E-412D-A5E7-FAA687CD93E1}" type="parTrans" cxnId="{F5BAB8E3-E0AA-4B22-9274-7BA6B1ED6D88}">
      <dgm:prSet/>
      <dgm:spPr/>
      <dgm:t>
        <a:bodyPr/>
        <a:lstStyle/>
        <a:p>
          <a:endParaRPr lang="en-GB" sz="3800"/>
        </a:p>
      </dgm:t>
    </dgm:pt>
    <dgm:pt modelId="{45E0E91E-BD86-4AEA-B297-1439D07ADF36}" type="sibTrans" cxnId="{F5BAB8E3-E0AA-4B22-9274-7BA6B1ED6D88}">
      <dgm:prSet/>
      <dgm:spPr/>
      <dgm:t>
        <a:bodyPr/>
        <a:lstStyle/>
        <a:p>
          <a:endParaRPr lang="en-GB" sz="3800"/>
        </a:p>
      </dgm:t>
    </dgm:pt>
    <dgm:pt modelId="{7C9F1DD6-810A-477F-9118-9E307FC1E741}">
      <dgm:prSet custT="1"/>
      <dgm:spPr/>
      <dgm:t>
        <a:bodyPr/>
        <a:lstStyle/>
        <a:p>
          <a:r>
            <a:rPr lang="en-GB" sz="3800" b="1" dirty="0"/>
            <a:t>2. Choice RT task: </a:t>
          </a:r>
          <a:r>
            <a:rPr lang="en-GB" sz="3800" dirty="0"/>
            <a:t>decide if a shape is round or spiky, or whether it is green or blue. </a:t>
          </a:r>
        </a:p>
      </dgm:t>
    </dgm:pt>
    <dgm:pt modelId="{B9A90C9B-4302-417C-95E2-A962A56B1172}" type="parTrans" cxnId="{783E410B-9256-45E4-8F4E-61A7255F3554}">
      <dgm:prSet/>
      <dgm:spPr/>
      <dgm:t>
        <a:bodyPr/>
        <a:lstStyle/>
        <a:p>
          <a:endParaRPr lang="en-GB" sz="3800"/>
        </a:p>
      </dgm:t>
    </dgm:pt>
    <dgm:pt modelId="{72BB5722-7542-4BDE-9819-3108506D4EE7}" type="sibTrans" cxnId="{783E410B-9256-45E4-8F4E-61A7255F3554}">
      <dgm:prSet/>
      <dgm:spPr/>
      <dgm:t>
        <a:bodyPr/>
        <a:lstStyle/>
        <a:p>
          <a:endParaRPr lang="en-GB" sz="3800"/>
        </a:p>
      </dgm:t>
    </dgm:pt>
    <dgm:pt modelId="{FCAD1605-4FC2-47C9-A4E3-C6E38A69D29C}">
      <dgm:prSet custT="1"/>
      <dgm:spPr/>
      <dgm:t>
        <a:bodyPr/>
        <a:lstStyle/>
        <a:p>
          <a:r>
            <a:rPr lang="en-GB" sz="3800" dirty="0"/>
            <a:t>Interview questions informed by the Questionnaire from Study 2.</a:t>
          </a:r>
        </a:p>
      </dgm:t>
    </dgm:pt>
    <dgm:pt modelId="{9AA7A1E1-904A-44FE-9388-7BEDDAC7BD39}" type="parTrans" cxnId="{BE0EBC5C-1A68-4693-BBB5-8A51773DA15F}">
      <dgm:prSet/>
      <dgm:spPr/>
      <dgm:t>
        <a:bodyPr/>
        <a:lstStyle/>
        <a:p>
          <a:endParaRPr lang="en-GB" sz="3800"/>
        </a:p>
      </dgm:t>
    </dgm:pt>
    <dgm:pt modelId="{5AE4CA7C-B03F-4350-A548-B2567EFECBF9}" type="sibTrans" cxnId="{BE0EBC5C-1A68-4693-BBB5-8A51773DA15F}">
      <dgm:prSet/>
      <dgm:spPr/>
      <dgm:t>
        <a:bodyPr/>
        <a:lstStyle/>
        <a:p>
          <a:endParaRPr lang="en-GB" sz="3800"/>
        </a:p>
      </dgm:t>
    </dgm:pt>
    <dgm:pt modelId="{2353167E-A82F-4B10-BA6B-A4DE97FAAD62}">
      <dgm:prSet custT="1"/>
      <dgm:spPr/>
      <dgm:t>
        <a:bodyPr/>
        <a:lstStyle/>
        <a:p>
          <a:r>
            <a:rPr lang="en-GB" sz="3800" dirty="0"/>
            <a:t>Online cross-sectional study with habitual and professional CS players (</a:t>
          </a:r>
          <a:r>
            <a:rPr lang="en-GB" sz="3800" i="1" dirty="0"/>
            <a:t>N</a:t>
          </a:r>
          <a:r>
            <a:rPr lang="en-GB" sz="3800" dirty="0"/>
            <a:t>=273).</a:t>
          </a:r>
        </a:p>
      </dgm:t>
    </dgm:pt>
    <dgm:pt modelId="{5634F7D0-18E2-494F-9864-8F5595C27412}" type="parTrans" cxnId="{5786B5AF-D441-4219-80D2-DA94C0F7A2A9}">
      <dgm:prSet/>
      <dgm:spPr/>
      <dgm:t>
        <a:bodyPr/>
        <a:lstStyle/>
        <a:p>
          <a:endParaRPr lang="en-GB" sz="3800"/>
        </a:p>
      </dgm:t>
    </dgm:pt>
    <dgm:pt modelId="{A2506B80-B244-4888-B3BA-CBB5412588F9}" type="sibTrans" cxnId="{5786B5AF-D441-4219-80D2-DA94C0F7A2A9}">
      <dgm:prSet/>
      <dgm:spPr/>
      <dgm:t>
        <a:bodyPr/>
        <a:lstStyle/>
        <a:p>
          <a:endParaRPr lang="en-GB" sz="3800"/>
        </a:p>
      </dgm:t>
    </dgm:pt>
    <dgm:pt modelId="{F682A252-D4F3-48D6-B8BC-9D56F8924D77}">
      <dgm:prSet custT="1"/>
      <dgm:spPr/>
      <dgm:t>
        <a:bodyPr/>
        <a:lstStyle/>
        <a:p>
          <a:r>
            <a:rPr lang="en-GB" sz="3800" dirty="0"/>
            <a:t>Measured RT distribution and accuracy.</a:t>
          </a:r>
        </a:p>
      </dgm:t>
    </dgm:pt>
    <dgm:pt modelId="{B052439B-4E00-4A4C-BEAE-910A0765478C}" type="parTrans" cxnId="{62094472-5486-40FC-A1A7-62154CE9EA61}">
      <dgm:prSet/>
      <dgm:spPr/>
      <dgm:t>
        <a:bodyPr/>
        <a:lstStyle/>
        <a:p>
          <a:endParaRPr lang="en-GB" sz="3800"/>
        </a:p>
      </dgm:t>
    </dgm:pt>
    <dgm:pt modelId="{528BB178-7CC1-41B8-8136-9C8CDA8D373A}" type="sibTrans" cxnId="{62094472-5486-40FC-A1A7-62154CE9EA61}">
      <dgm:prSet/>
      <dgm:spPr/>
      <dgm:t>
        <a:bodyPr/>
        <a:lstStyle/>
        <a:p>
          <a:endParaRPr lang="en-GB" sz="3800"/>
        </a:p>
      </dgm:t>
    </dgm:pt>
    <dgm:pt modelId="{16652EE8-C1AC-4B9C-8E74-5F8DBB121B06}">
      <dgm:prSet custT="1"/>
      <dgm:spPr/>
      <dgm:t>
        <a:bodyPr/>
        <a:lstStyle/>
        <a:p>
          <a:r>
            <a:rPr lang="en-GB" sz="3800" dirty="0"/>
            <a:t>Total hours playtime, weekly hours playtime, self-rated expertise, current ranking, tournament participation, role.</a:t>
          </a:r>
        </a:p>
      </dgm:t>
    </dgm:pt>
    <dgm:pt modelId="{87C5548A-0674-472C-B248-F6A249035C56}" type="sibTrans" cxnId="{E102D689-DF3C-4467-846C-DDC72D9182E5}">
      <dgm:prSet/>
      <dgm:spPr/>
      <dgm:t>
        <a:bodyPr/>
        <a:lstStyle/>
        <a:p>
          <a:endParaRPr lang="en-GB" sz="3800"/>
        </a:p>
      </dgm:t>
    </dgm:pt>
    <dgm:pt modelId="{9129A7F1-1FE5-4D5F-B10C-126561D37548}" type="parTrans" cxnId="{E102D689-DF3C-4467-846C-DDC72D9182E5}">
      <dgm:prSet/>
      <dgm:spPr/>
      <dgm:t>
        <a:bodyPr/>
        <a:lstStyle/>
        <a:p>
          <a:endParaRPr lang="en-GB" sz="3800"/>
        </a:p>
      </dgm:t>
    </dgm:pt>
    <dgm:pt modelId="{15719F4D-6029-4752-9546-544EAF9A4DE6}" type="pres">
      <dgm:prSet presAssocID="{E34E2810-F836-4683-8208-10964A02D0A5}" presName="linearFlow" presStyleCnt="0">
        <dgm:presLayoutVars>
          <dgm:dir/>
          <dgm:animLvl val="lvl"/>
          <dgm:resizeHandles val="exact"/>
        </dgm:presLayoutVars>
      </dgm:prSet>
      <dgm:spPr/>
    </dgm:pt>
    <dgm:pt modelId="{DB3221E8-9BD3-4014-8C06-45FB9349D483}" type="pres">
      <dgm:prSet presAssocID="{6AFF9D8F-F7EF-497D-8793-60887CBF3B46}" presName="composite" presStyleCnt="0"/>
      <dgm:spPr/>
    </dgm:pt>
    <dgm:pt modelId="{FD9B7CD9-8827-4790-824D-583F73BD98CD}" type="pres">
      <dgm:prSet presAssocID="{6AFF9D8F-F7EF-497D-8793-60887CBF3B46}" presName="parentText" presStyleLbl="alignNode1" presStyleIdx="0" presStyleCnt="3" custLinFactNeighborX="-961" custLinFactNeighborY="-14397">
        <dgm:presLayoutVars>
          <dgm:chMax val="1"/>
          <dgm:bulletEnabled val="1"/>
        </dgm:presLayoutVars>
      </dgm:prSet>
      <dgm:spPr/>
    </dgm:pt>
    <dgm:pt modelId="{0E0378DF-BABA-475E-968D-1168274E65C0}" type="pres">
      <dgm:prSet presAssocID="{6AFF9D8F-F7EF-497D-8793-60887CBF3B46}" presName="descendantText" presStyleLbl="alignAcc1" presStyleIdx="0" presStyleCnt="3" custScaleY="142352">
        <dgm:presLayoutVars>
          <dgm:bulletEnabled val="1"/>
        </dgm:presLayoutVars>
      </dgm:prSet>
      <dgm:spPr/>
    </dgm:pt>
    <dgm:pt modelId="{79755F8C-6A8D-472F-892B-C9FFE8B3D543}" type="pres">
      <dgm:prSet presAssocID="{9688EC99-06F5-499B-9621-F371268C5E37}" presName="sp" presStyleCnt="0"/>
      <dgm:spPr/>
    </dgm:pt>
    <dgm:pt modelId="{353B8F4E-59A9-487D-98CC-B6CAA5C6B8BF}" type="pres">
      <dgm:prSet presAssocID="{1992FFE8-0D86-4169-A84C-C300AC3BE86F}" presName="composite" presStyleCnt="0"/>
      <dgm:spPr/>
    </dgm:pt>
    <dgm:pt modelId="{F656E275-32E1-4B1F-BA54-D84991FAB722}" type="pres">
      <dgm:prSet presAssocID="{1992FFE8-0D86-4169-A84C-C300AC3BE86F}" presName="parentText" presStyleLbl="alignNode1" presStyleIdx="1" presStyleCnt="3" custLinFactNeighborX="-215" custLinFactNeighborY="-28526">
        <dgm:presLayoutVars>
          <dgm:chMax val="1"/>
          <dgm:bulletEnabled val="1"/>
        </dgm:presLayoutVars>
      </dgm:prSet>
      <dgm:spPr/>
    </dgm:pt>
    <dgm:pt modelId="{74939F88-49FF-4336-88ED-D52BE7FE8A61}" type="pres">
      <dgm:prSet presAssocID="{1992FFE8-0D86-4169-A84C-C300AC3BE86F}" presName="descendantText" presStyleLbl="alignAcc1" presStyleIdx="1" presStyleCnt="3" custScaleY="188880">
        <dgm:presLayoutVars>
          <dgm:bulletEnabled val="1"/>
        </dgm:presLayoutVars>
      </dgm:prSet>
      <dgm:spPr/>
    </dgm:pt>
    <dgm:pt modelId="{0D5825E7-52F6-4C72-8807-4589FC2CE568}" type="pres">
      <dgm:prSet presAssocID="{1218160C-E6A1-456F-A39C-430ABC5D0D3E}" presName="sp" presStyleCnt="0"/>
      <dgm:spPr/>
    </dgm:pt>
    <dgm:pt modelId="{FCCAD04F-8ED2-4E03-9D64-B70DC2F4500A}" type="pres">
      <dgm:prSet presAssocID="{65E18FE9-CAB6-4123-9B15-0612912A37AB}" presName="composite" presStyleCnt="0"/>
      <dgm:spPr/>
    </dgm:pt>
    <dgm:pt modelId="{C74F94E3-A2FC-42BA-94DB-713EE6264584}" type="pres">
      <dgm:prSet presAssocID="{65E18FE9-CAB6-4123-9B15-0612912A37AB}" presName="parentText" presStyleLbl="alignNode1" presStyleIdx="2" presStyleCnt="3" custLinFactNeighborX="1145" custLinFactNeighborY="7668">
        <dgm:presLayoutVars>
          <dgm:chMax val="1"/>
          <dgm:bulletEnabled val="1"/>
        </dgm:presLayoutVars>
      </dgm:prSet>
      <dgm:spPr/>
    </dgm:pt>
    <dgm:pt modelId="{2CC57F8E-B942-465A-B917-AE43F41FB2AA}" type="pres">
      <dgm:prSet presAssocID="{65E18FE9-CAB6-4123-9B15-0612912A37AB}" presName="descendantText" presStyleLbl="alignAcc1" presStyleIdx="2" presStyleCnt="3" custScaleY="97883" custLinFactNeighborX="390" custLinFactNeighborY="19225">
        <dgm:presLayoutVars>
          <dgm:bulletEnabled val="1"/>
        </dgm:presLayoutVars>
      </dgm:prSet>
      <dgm:spPr/>
    </dgm:pt>
  </dgm:ptLst>
  <dgm:cxnLst>
    <dgm:cxn modelId="{2BF61007-E001-430C-9BB8-817D793F5DAD}" srcId="{6AFF9D8F-F7EF-497D-8793-60887CBF3B46}" destId="{0A942608-F230-4F64-B557-9576A14C0239}" srcOrd="0" destOrd="0" parTransId="{CB4792FF-F69B-4C00-9C88-AD0822BF2A83}" sibTransId="{FFA2846C-6406-47F0-B50F-9D56CE40B631}"/>
    <dgm:cxn modelId="{783E410B-9256-45E4-8F4E-61A7255F3554}" srcId="{65E18FE9-CAB6-4123-9B15-0612912A37AB}" destId="{7C9F1DD6-810A-477F-9118-9E307FC1E741}" srcOrd="0" destOrd="0" parTransId="{B9A90C9B-4302-417C-95E2-A962A56B1172}" sibTransId="{72BB5722-7542-4BDE-9819-3108506D4EE7}"/>
    <dgm:cxn modelId="{F6A3F00C-FB72-4052-A075-EAC8026FA255}" srcId="{E34E2810-F836-4683-8208-10964A02D0A5}" destId="{6AFF9D8F-F7EF-497D-8793-60887CBF3B46}" srcOrd="0" destOrd="0" parTransId="{7A6A788E-0098-4500-891E-82E3637E53C6}" sibTransId="{9688EC99-06F5-499B-9621-F371268C5E37}"/>
    <dgm:cxn modelId="{2DDDBF25-30EB-4A54-8A85-7D69BD87F9FD}" type="presOf" srcId="{0A942608-F230-4F64-B557-9576A14C0239}" destId="{0E0378DF-BABA-475E-968D-1168274E65C0}" srcOrd="0" destOrd="0" presId="urn:microsoft.com/office/officeart/2005/8/layout/chevron2"/>
    <dgm:cxn modelId="{76D6272A-7A70-4EDD-8693-5C21266952CB}" type="presOf" srcId="{2353167E-A82F-4B10-BA6B-A4DE97FAAD62}" destId="{74939F88-49FF-4336-88ED-D52BE7FE8A61}" srcOrd="0" destOrd="0" presId="urn:microsoft.com/office/officeart/2005/8/layout/chevron2"/>
    <dgm:cxn modelId="{479E202B-C9C9-4DBE-98F6-7EA1B93C5A55}" type="presOf" srcId="{E34E2810-F836-4683-8208-10964A02D0A5}" destId="{15719F4D-6029-4752-9546-544EAF9A4DE6}" srcOrd="0" destOrd="0" presId="urn:microsoft.com/office/officeart/2005/8/layout/chevron2"/>
    <dgm:cxn modelId="{BE0EBC5C-1A68-4693-BBB5-8A51773DA15F}" srcId="{6AFF9D8F-F7EF-497D-8793-60887CBF3B46}" destId="{FCAD1605-4FC2-47C9-A4E3-C6E38A69D29C}" srcOrd="1" destOrd="0" parTransId="{9AA7A1E1-904A-44FE-9388-7BEDDAC7BD39}" sibTransId="{5AE4CA7C-B03F-4350-A548-B2567EFECBF9}"/>
    <dgm:cxn modelId="{693EC841-9DAF-43E9-A88F-4BD639A8411B}" type="presOf" srcId="{F682A252-D4F3-48D6-B8BC-9D56F8924D77}" destId="{2CC57F8E-B942-465A-B917-AE43F41FB2AA}" srcOrd="0" destOrd="1" presId="urn:microsoft.com/office/officeart/2005/8/layout/chevron2"/>
    <dgm:cxn modelId="{18AF3C6E-202C-4A95-A933-BDAF1AB9D223}" type="presOf" srcId="{1C9641ED-252C-4834-982F-2B76D4EB0469}" destId="{74939F88-49FF-4336-88ED-D52BE7FE8A61}" srcOrd="0" destOrd="1" presId="urn:microsoft.com/office/officeart/2005/8/layout/chevron2"/>
    <dgm:cxn modelId="{AAA42C71-6083-4EEC-8600-BBBEF9116A21}" type="presOf" srcId="{1992FFE8-0D86-4169-A84C-C300AC3BE86F}" destId="{F656E275-32E1-4B1F-BA54-D84991FAB722}" srcOrd="0" destOrd="0" presId="urn:microsoft.com/office/officeart/2005/8/layout/chevron2"/>
    <dgm:cxn modelId="{62094472-5486-40FC-A1A7-62154CE9EA61}" srcId="{65E18FE9-CAB6-4123-9B15-0612912A37AB}" destId="{F682A252-D4F3-48D6-B8BC-9D56F8924D77}" srcOrd="1" destOrd="0" parTransId="{B052439B-4E00-4A4C-BEAE-910A0765478C}" sibTransId="{528BB178-7CC1-41B8-8136-9C8CDA8D373A}"/>
    <dgm:cxn modelId="{98C95784-917D-4352-B813-574EC9FD7BE9}" srcId="{E34E2810-F836-4683-8208-10964A02D0A5}" destId="{1992FFE8-0D86-4169-A84C-C300AC3BE86F}" srcOrd="1" destOrd="0" parTransId="{34381CDE-7611-478B-B178-581DF209543B}" sibTransId="{1218160C-E6A1-456F-A39C-430ABC5D0D3E}"/>
    <dgm:cxn modelId="{E102D689-DF3C-4467-846C-DDC72D9182E5}" srcId="{1992FFE8-0D86-4169-A84C-C300AC3BE86F}" destId="{16652EE8-C1AC-4B9C-8E74-5F8DBB121B06}" srcOrd="2" destOrd="0" parTransId="{9129A7F1-1FE5-4D5F-B10C-126561D37548}" sibTransId="{87C5548A-0674-472C-B248-F6A249035C56}"/>
    <dgm:cxn modelId="{E71AAA95-7618-48BB-AE6E-7E335F4EF358}" type="presOf" srcId="{FCAD1605-4FC2-47C9-A4E3-C6E38A69D29C}" destId="{0E0378DF-BABA-475E-968D-1168274E65C0}" srcOrd="0" destOrd="1" presId="urn:microsoft.com/office/officeart/2005/8/layout/chevron2"/>
    <dgm:cxn modelId="{D15CA69B-D532-42F6-9750-0D4A99A520DA}" type="presOf" srcId="{65E18FE9-CAB6-4123-9B15-0612912A37AB}" destId="{C74F94E3-A2FC-42BA-94DB-713EE6264584}" srcOrd="0" destOrd="0" presId="urn:microsoft.com/office/officeart/2005/8/layout/chevron2"/>
    <dgm:cxn modelId="{6EC56C9C-296E-403E-AF55-A1139DAEC189}" type="presOf" srcId="{6AFF9D8F-F7EF-497D-8793-60887CBF3B46}" destId="{FD9B7CD9-8827-4790-824D-583F73BD98CD}" srcOrd="0" destOrd="0" presId="urn:microsoft.com/office/officeart/2005/8/layout/chevron2"/>
    <dgm:cxn modelId="{5786B5AF-D441-4219-80D2-DA94C0F7A2A9}" srcId="{1992FFE8-0D86-4169-A84C-C300AC3BE86F}" destId="{2353167E-A82F-4B10-BA6B-A4DE97FAAD62}" srcOrd="0" destOrd="0" parTransId="{5634F7D0-18E2-494F-9864-8F5595C27412}" sibTransId="{A2506B80-B244-4888-B3BA-CBB5412588F9}"/>
    <dgm:cxn modelId="{3BED35D2-1F0D-4CBE-8674-8F687D146072}" type="presOf" srcId="{7C9F1DD6-810A-477F-9118-9E307FC1E741}" destId="{2CC57F8E-B942-465A-B917-AE43F41FB2AA}" srcOrd="0" destOrd="0" presId="urn:microsoft.com/office/officeart/2005/8/layout/chevron2"/>
    <dgm:cxn modelId="{B32D6BD4-19C5-453F-AC77-D343DBA65FB8}" type="presOf" srcId="{16652EE8-C1AC-4B9C-8E74-5F8DBB121B06}" destId="{74939F88-49FF-4336-88ED-D52BE7FE8A61}" srcOrd="0" destOrd="2" presId="urn:microsoft.com/office/officeart/2005/8/layout/chevron2"/>
    <dgm:cxn modelId="{937745D8-A7AB-4563-9593-FE4AD726E188}" srcId="{1992FFE8-0D86-4169-A84C-C300AC3BE86F}" destId="{1C9641ED-252C-4834-982F-2B76D4EB0469}" srcOrd="1" destOrd="0" parTransId="{6692CDF9-D0E3-4224-BB27-293F5CB9E3CC}" sibTransId="{B14E7571-7403-4C01-9F14-7F4E0189A697}"/>
    <dgm:cxn modelId="{F5BAB8E3-E0AA-4B22-9274-7BA6B1ED6D88}" srcId="{E34E2810-F836-4683-8208-10964A02D0A5}" destId="{65E18FE9-CAB6-4123-9B15-0612912A37AB}" srcOrd="2" destOrd="0" parTransId="{B15145DA-199E-412D-A5E7-FAA687CD93E1}" sibTransId="{45E0E91E-BD86-4AEA-B297-1439D07ADF36}"/>
    <dgm:cxn modelId="{81C7D834-BFD7-49CB-A05D-DB425322F650}" type="presParOf" srcId="{15719F4D-6029-4752-9546-544EAF9A4DE6}" destId="{DB3221E8-9BD3-4014-8C06-45FB9349D483}" srcOrd="0" destOrd="0" presId="urn:microsoft.com/office/officeart/2005/8/layout/chevron2"/>
    <dgm:cxn modelId="{4B25CD31-6790-4DBF-97F3-F01F1F19D7E3}" type="presParOf" srcId="{DB3221E8-9BD3-4014-8C06-45FB9349D483}" destId="{FD9B7CD9-8827-4790-824D-583F73BD98CD}" srcOrd="0" destOrd="0" presId="urn:microsoft.com/office/officeart/2005/8/layout/chevron2"/>
    <dgm:cxn modelId="{0E0CA418-B19C-4E82-859C-008E59817DD5}" type="presParOf" srcId="{DB3221E8-9BD3-4014-8C06-45FB9349D483}" destId="{0E0378DF-BABA-475E-968D-1168274E65C0}" srcOrd="1" destOrd="0" presId="urn:microsoft.com/office/officeart/2005/8/layout/chevron2"/>
    <dgm:cxn modelId="{7DA2E730-27FA-4C15-B7E6-C4EAE17AE911}" type="presParOf" srcId="{15719F4D-6029-4752-9546-544EAF9A4DE6}" destId="{79755F8C-6A8D-472F-892B-C9FFE8B3D543}" srcOrd="1" destOrd="0" presId="urn:microsoft.com/office/officeart/2005/8/layout/chevron2"/>
    <dgm:cxn modelId="{F3A14D18-E87F-4726-81D4-4C09D575BF39}" type="presParOf" srcId="{15719F4D-6029-4752-9546-544EAF9A4DE6}" destId="{353B8F4E-59A9-487D-98CC-B6CAA5C6B8BF}" srcOrd="2" destOrd="0" presId="urn:microsoft.com/office/officeart/2005/8/layout/chevron2"/>
    <dgm:cxn modelId="{F8AB7F34-FE72-4D25-A2D4-E0CE66B3A33C}" type="presParOf" srcId="{353B8F4E-59A9-487D-98CC-B6CAA5C6B8BF}" destId="{F656E275-32E1-4B1F-BA54-D84991FAB722}" srcOrd="0" destOrd="0" presId="urn:microsoft.com/office/officeart/2005/8/layout/chevron2"/>
    <dgm:cxn modelId="{71B50EFE-2CFC-4FA6-B6CA-AE0BC4CC7300}" type="presParOf" srcId="{353B8F4E-59A9-487D-98CC-B6CAA5C6B8BF}" destId="{74939F88-49FF-4336-88ED-D52BE7FE8A61}" srcOrd="1" destOrd="0" presId="urn:microsoft.com/office/officeart/2005/8/layout/chevron2"/>
    <dgm:cxn modelId="{BA04F58C-5CB3-4A75-AF23-30ADE9CAEEE3}" type="presParOf" srcId="{15719F4D-6029-4752-9546-544EAF9A4DE6}" destId="{0D5825E7-52F6-4C72-8807-4589FC2CE568}" srcOrd="3" destOrd="0" presId="urn:microsoft.com/office/officeart/2005/8/layout/chevron2"/>
    <dgm:cxn modelId="{9C6FF386-5595-4293-B8D6-E26C1BC732F4}" type="presParOf" srcId="{15719F4D-6029-4752-9546-544EAF9A4DE6}" destId="{FCCAD04F-8ED2-4E03-9D64-B70DC2F4500A}" srcOrd="4" destOrd="0" presId="urn:microsoft.com/office/officeart/2005/8/layout/chevron2"/>
    <dgm:cxn modelId="{80586991-B552-4C80-8938-8A9C832F150C}" type="presParOf" srcId="{FCCAD04F-8ED2-4E03-9D64-B70DC2F4500A}" destId="{C74F94E3-A2FC-42BA-94DB-713EE6264584}" srcOrd="0" destOrd="0" presId="urn:microsoft.com/office/officeart/2005/8/layout/chevron2"/>
    <dgm:cxn modelId="{72EA7C66-DBEB-47E9-99BE-9D84DC5DF3A4}" type="presParOf" srcId="{FCCAD04F-8ED2-4E03-9D64-B70DC2F4500A}" destId="{2CC57F8E-B942-465A-B917-AE43F41FB2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B7CD9-8827-4790-824D-583F73BD98CD}">
      <dsp:nvSpPr>
        <dsp:cNvPr id="0" name=""/>
        <dsp:cNvSpPr/>
      </dsp:nvSpPr>
      <dsp:spPr>
        <a:xfrm rot="5400000">
          <a:off x="-281383" y="281383"/>
          <a:ext cx="1875887" cy="1313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Study 1</a:t>
          </a:r>
        </a:p>
      </dsp:txBody>
      <dsp:txXfrm rot="-5400000">
        <a:off x="1" y="656561"/>
        <a:ext cx="1313121" cy="562766"/>
      </dsp:txXfrm>
    </dsp:sp>
    <dsp:sp modelId="{0E0378DF-BABA-475E-968D-1168274E65C0}">
      <dsp:nvSpPr>
        <dsp:cNvPr id="0" name=""/>
        <dsp:cNvSpPr/>
      </dsp:nvSpPr>
      <dsp:spPr>
        <a:xfrm rot="5400000">
          <a:off x="10261645" y="-8941203"/>
          <a:ext cx="1736648" cy="19633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 dirty="0"/>
            <a:t>Interviews with casual, expert and professional </a:t>
          </a:r>
          <a:r>
            <a:rPr lang="en-GB" sz="3800" b="1" kern="1200" dirty="0">
              <a:solidFill>
                <a:schemeClr val="accent1"/>
              </a:solidFill>
            </a:rPr>
            <a:t>Counter-Strike (CS) </a:t>
          </a:r>
          <a:r>
            <a:rPr lang="en-GB" sz="3800" kern="1200" dirty="0"/>
            <a:t>players (</a:t>
          </a:r>
          <a:r>
            <a:rPr lang="en-GB" sz="3800" i="1" kern="1200" dirty="0"/>
            <a:t>N</a:t>
          </a:r>
          <a:r>
            <a:rPr lang="en-GB" sz="3800" kern="1200" dirty="0"/>
            <a:t>=3) to establish measures of expertise.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 dirty="0"/>
            <a:t>Interview questions informed by the Questionnaire from Study 2.</a:t>
          </a:r>
        </a:p>
      </dsp:txBody>
      <dsp:txXfrm rot="-5400000">
        <a:off x="1313121" y="92097"/>
        <a:ext cx="19548920" cy="1567096"/>
      </dsp:txXfrm>
    </dsp:sp>
    <dsp:sp modelId="{F656E275-32E1-4B1F-BA54-D84991FAB722}">
      <dsp:nvSpPr>
        <dsp:cNvPr id="0" name=""/>
        <dsp:cNvSpPr/>
      </dsp:nvSpPr>
      <dsp:spPr>
        <a:xfrm rot="5400000">
          <a:off x="-281383" y="2265322"/>
          <a:ext cx="1875887" cy="1313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Study 2</a:t>
          </a:r>
        </a:p>
      </dsp:txBody>
      <dsp:txXfrm rot="-5400000">
        <a:off x="1" y="2640500"/>
        <a:ext cx="1313121" cy="562766"/>
      </dsp:txXfrm>
    </dsp:sp>
    <dsp:sp modelId="{74939F88-49FF-4336-88ED-D52BE7FE8A61}">
      <dsp:nvSpPr>
        <dsp:cNvPr id="0" name=""/>
        <dsp:cNvSpPr/>
      </dsp:nvSpPr>
      <dsp:spPr>
        <a:xfrm rot="5400000">
          <a:off x="9978437" y="-6688130"/>
          <a:ext cx="2303064" cy="19633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 dirty="0"/>
            <a:t>Online cross-sectional study with habitual and professional CS players (</a:t>
          </a:r>
          <a:r>
            <a:rPr lang="en-GB" sz="3800" i="1" kern="1200" dirty="0"/>
            <a:t>N</a:t>
          </a:r>
          <a:r>
            <a:rPr lang="en-GB" sz="3800" kern="1200" dirty="0"/>
            <a:t>=273).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b="1" kern="1200" dirty="0"/>
            <a:t>1. Questionnaire: </a:t>
          </a:r>
          <a:r>
            <a:rPr lang="en-GB" sz="3800" kern="1200" dirty="0"/>
            <a:t>measured CS expertise.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 dirty="0"/>
            <a:t>Total hours playtime, weekly hours playtime, self-rated expertise, current ranking, tournament participation, role.</a:t>
          </a:r>
        </a:p>
      </dsp:txBody>
      <dsp:txXfrm rot="-5400000">
        <a:off x="1313121" y="2089612"/>
        <a:ext cx="19521270" cy="2078212"/>
      </dsp:txXfrm>
    </dsp:sp>
    <dsp:sp modelId="{C74F94E3-A2FC-42BA-94DB-713EE6264584}">
      <dsp:nvSpPr>
        <dsp:cNvPr id="0" name=""/>
        <dsp:cNvSpPr/>
      </dsp:nvSpPr>
      <dsp:spPr>
        <a:xfrm rot="5400000">
          <a:off x="-266347" y="4519283"/>
          <a:ext cx="1875887" cy="1313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Study 2</a:t>
          </a:r>
        </a:p>
      </dsp:txBody>
      <dsp:txXfrm rot="-5400000">
        <a:off x="15037" y="4894461"/>
        <a:ext cx="1313121" cy="562766"/>
      </dsp:txXfrm>
    </dsp:sp>
    <dsp:sp modelId="{2CC57F8E-B942-465A-B917-AE43F41FB2AA}">
      <dsp:nvSpPr>
        <dsp:cNvPr id="0" name=""/>
        <dsp:cNvSpPr/>
      </dsp:nvSpPr>
      <dsp:spPr>
        <a:xfrm rot="5400000">
          <a:off x="10533212" y="-4742189"/>
          <a:ext cx="1193513" cy="196336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b="1" kern="1200" dirty="0"/>
            <a:t>2. Choice RT task: </a:t>
          </a:r>
          <a:r>
            <a:rPr lang="en-GB" sz="3800" kern="1200" dirty="0"/>
            <a:t>decide if a shape is round or spiky, or whether it is green or blue. 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800" kern="1200" dirty="0"/>
            <a:t>Measured RT distribution and accuracy.</a:t>
          </a:r>
        </a:p>
      </dsp:txBody>
      <dsp:txXfrm rot="-5400000">
        <a:off x="1313121" y="4536165"/>
        <a:ext cx="19575433" cy="1076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77CA-239B-4DA5-A847-1E91A9CDCA7B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52800" y="849313"/>
            <a:ext cx="32226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220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4271" y="6456220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3B93-1D77-42B7-9266-7F45064EA8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3B93-1D77-42B7-9266-7F45064EA8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04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5994" y="4949049"/>
            <a:ext cx="36107926" cy="10528100"/>
          </a:xfrm>
        </p:spPr>
        <p:txBody>
          <a:bodyPr anchor="b"/>
          <a:lstStyle>
            <a:lvl1pPr algn="ctr">
              <a:defRPr sz="2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989" y="15883154"/>
            <a:ext cx="31859935" cy="7301067"/>
          </a:xfrm>
        </p:spPr>
        <p:txBody>
          <a:bodyPr/>
          <a:lstStyle>
            <a:lvl1pPr marL="0" indent="0" algn="ctr">
              <a:buNone/>
              <a:defRPr sz="10583"/>
            </a:lvl1pPr>
            <a:lvl2pPr marL="2016023" indent="0" algn="ctr">
              <a:buNone/>
              <a:defRPr sz="8819"/>
            </a:lvl2pPr>
            <a:lvl3pPr marL="4032047" indent="0" algn="ctr">
              <a:buNone/>
              <a:defRPr sz="7937"/>
            </a:lvl3pPr>
            <a:lvl4pPr marL="6048070" indent="0" algn="ctr">
              <a:buNone/>
              <a:defRPr sz="7055"/>
            </a:lvl4pPr>
            <a:lvl5pPr marL="8064094" indent="0" algn="ctr">
              <a:buNone/>
              <a:defRPr sz="7055"/>
            </a:lvl5pPr>
            <a:lvl6pPr marL="10080117" indent="0" algn="ctr">
              <a:buNone/>
              <a:defRPr sz="7055"/>
            </a:lvl6pPr>
            <a:lvl7pPr marL="12096140" indent="0" algn="ctr">
              <a:buNone/>
              <a:defRPr sz="7055"/>
            </a:lvl7pPr>
            <a:lvl8pPr marL="14112164" indent="0" algn="ctr">
              <a:buNone/>
              <a:defRPr sz="7055"/>
            </a:lvl8pPr>
            <a:lvl9pPr marL="16128187" indent="0" algn="ctr">
              <a:buNone/>
              <a:defRPr sz="70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6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399690" y="1610015"/>
            <a:ext cx="9159731" cy="256272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20496" y="1610015"/>
            <a:ext cx="26948195" cy="256272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7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8371" y="7539080"/>
            <a:ext cx="36638925" cy="12579118"/>
          </a:xfrm>
        </p:spPr>
        <p:txBody>
          <a:bodyPr anchor="b"/>
          <a:lstStyle>
            <a:lvl1pPr>
              <a:defRPr sz="26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8371" y="20237201"/>
            <a:ext cx="36638925" cy="6615061"/>
          </a:xfrm>
        </p:spPr>
        <p:txBody>
          <a:bodyPr/>
          <a:lstStyle>
            <a:lvl1pPr marL="0" indent="0">
              <a:buNone/>
              <a:defRPr sz="10583">
                <a:solidFill>
                  <a:schemeClr val="tx1"/>
                </a:solidFill>
              </a:defRPr>
            </a:lvl1pPr>
            <a:lvl2pPr marL="2016023" indent="0">
              <a:buNone/>
              <a:defRPr sz="8819">
                <a:solidFill>
                  <a:schemeClr val="tx1">
                    <a:tint val="75000"/>
                  </a:schemeClr>
                </a:solidFill>
              </a:defRPr>
            </a:lvl2pPr>
            <a:lvl3pPr marL="4032047" indent="0">
              <a:buNone/>
              <a:defRPr sz="7937">
                <a:solidFill>
                  <a:schemeClr val="tx1">
                    <a:tint val="75000"/>
                  </a:schemeClr>
                </a:solidFill>
              </a:defRPr>
            </a:lvl3pPr>
            <a:lvl4pPr marL="604807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4pPr>
            <a:lvl5pPr marL="806409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5pPr>
            <a:lvl6pPr marL="1008011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6pPr>
            <a:lvl7pPr marL="12096140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7pPr>
            <a:lvl8pPr marL="14112164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8pPr>
            <a:lvl9pPr marL="16128187" indent="0">
              <a:buNone/>
              <a:defRPr sz="7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1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0494" y="8050077"/>
            <a:ext cx="18053963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5456" y="8050077"/>
            <a:ext cx="18053963" cy="1918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4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1610022"/>
            <a:ext cx="36638925" cy="58450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6031" y="7413073"/>
            <a:ext cx="17970992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26031" y="11046105"/>
            <a:ext cx="17970992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505458" y="7413073"/>
            <a:ext cx="18059496" cy="3633032"/>
          </a:xfrm>
        </p:spPr>
        <p:txBody>
          <a:bodyPr anchor="b"/>
          <a:lstStyle>
            <a:lvl1pPr marL="0" indent="0">
              <a:buNone/>
              <a:defRPr sz="10583" b="1"/>
            </a:lvl1pPr>
            <a:lvl2pPr marL="2016023" indent="0">
              <a:buNone/>
              <a:defRPr sz="8819" b="1"/>
            </a:lvl2pPr>
            <a:lvl3pPr marL="4032047" indent="0">
              <a:buNone/>
              <a:defRPr sz="7937" b="1"/>
            </a:lvl3pPr>
            <a:lvl4pPr marL="6048070" indent="0">
              <a:buNone/>
              <a:defRPr sz="7055" b="1"/>
            </a:lvl4pPr>
            <a:lvl5pPr marL="8064094" indent="0">
              <a:buNone/>
              <a:defRPr sz="7055" b="1"/>
            </a:lvl5pPr>
            <a:lvl6pPr marL="10080117" indent="0">
              <a:buNone/>
              <a:defRPr sz="7055" b="1"/>
            </a:lvl6pPr>
            <a:lvl7pPr marL="12096140" indent="0">
              <a:buNone/>
              <a:defRPr sz="7055" b="1"/>
            </a:lvl7pPr>
            <a:lvl8pPr marL="14112164" indent="0">
              <a:buNone/>
              <a:defRPr sz="7055" b="1"/>
            </a:lvl8pPr>
            <a:lvl9pPr marL="16128187" indent="0">
              <a:buNone/>
              <a:defRPr sz="70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505458" y="11046105"/>
            <a:ext cx="18059496" cy="16247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6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3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16019"/>
            <a:ext cx="13700878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9496" y="4354048"/>
            <a:ext cx="21505456" cy="21490205"/>
          </a:xfrm>
        </p:spPr>
        <p:txBody>
          <a:bodyPr/>
          <a:lstStyle>
            <a:lvl1pPr>
              <a:defRPr sz="14110"/>
            </a:lvl1pPr>
            <a:lvl2pPr>
              <a:defRPr sz="12347"/>
            </a:lvl2pPr>
            <a:lvl3pPr>
              <a:defRPr sz="10583"/>
            </a:lvl3pPr>
            <a:lvl4pPr>
              <a:defRPr sz="8819"/>
            </a:lvl4pPr>
            <a:lvl5pPr>
              <a:defRPr sz="8819"/>
            </a:lvl5pPr>
            <a:lvl6pPr>
              <a:defRPr sz="8819"/>
            </a:lvl6pPr>
            <a:lvl7pPr>
              <a:defRPr sz="8819"/>
            </a:lvl7pPr>
            <a:lvl8pPr>
              <a:defRPr sz="8819"/>
            </a:lvl8pPr>
            <a:lvl9pPr>
              <a:defRPr sz="88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072087"/>
            <a:ext cx="13700878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27" y="2016019"/>
            <a:ext cx="13700878" cy="7056067"/>
          </a:xfrm>
        </p:spPr>
        <p:txBody>
          <a:bodyPr anchor="b"/>
          <a:lstStyle>
            <a:lvl1pPr>
              <a:defRPr sz="14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59496" y="4354048"/>
            <a:ext cx="21505456" cy="21490205"/>
          </a:xfrm>
        </p:spPr>
        <p:txBody>
          <a:bodyPr anchor="t"/>
          <a:lstStyle>
            <a:lvl1pPr marL="0" indent="0">
              <a:buNone/>
              <a:defRPr sz="14110"/>
            </a:lvl1pPr>
            <a:lvl2pPr marL="2016023" indent="0">
              <a:buNone/>
              <a:defRPr sz="12347"/>
            </a:lvl2pPr>
            <a:lvl3pPr marL="4032047" indent="0">
              <a:buNone/>
              <a:defRPr sz="10583"/>
            </a:lvl3pPr>
            <a:lvl4pPr marL="6048070" indent="0">
              <a:buNone/>
              <a:defRPr sz="8819"/>
            </a:lvl4pPr>
            <a:lvl5pPr marL="8064094" indent="0">
              <a:buNone/>
              <a:defRPr sz="8819"/>
            </a:lvl5pPr>
            <a:lvl6pPr marL="10080117" indent="0">
              <a:buNone/>
              <a:defRPr sz="8819"/>
            </a:lvl6pPr>
            <a:lvl7pPr marL="12096140" indent="0">
              <a:buNone/>
              <a:defRPr sz="8819"/>
            </a:lvl7pPr>
            <a:lvl8pPr marL="14112164" indent="0">
              <a:buNone/>
              <a:defRPr sz="8819"/>
            </a:lvl8pPr>
            <a:lvl9pPr marL="16128187" indent="0">
              <a:buNone/>
              <a:defRPr sz="88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26027" y="9072087"/>
            <a:ext cx="13700878" cy="16807162"/>
          </a:xfrm>
        </p:spPr>
        <p:txBody>
          <a:bodyPr/>
          <a:lstStyle>
            <a:lvl1pPr marL="0" indent="0">
              <a:buNone/>
              <a:defRPr sz="7055"/>
            </a:lvl1pPr>
            <a:lvl2pPr marL="2016023" indent="0">
              <a:buNone/>
              <a:defRPr sz="6173"/>
            </a:lvl2pPr>
            <a:lvl3pPr marL="4032047" indent="0">
              <a:buNone/>
              <a:defRPr sz="5291"/>
            </a:lvl3pPr>
            <a:lvl4pPr marL="6048070" indent="0">
              <a:buNone/>
              <a:defRPr sz="4410"/>
            </a:lvl4pPr>
            <a:lvl5pPr marL="8064094" indent="0">
              <a:buNone/>
              <a:defRPr sz="4410"/>
            </a:lvl5pPr>
            <a:lvl6pPr marL="10080117" indent="0">
              <a:buNone/>
              <a:defRPr sz="4410"/>
            </a:lvl6pPr>
            <a:lvl7pPr marL="12096140" indent="0">
              <a:buNone/>
              <a:defRPr sz="4410"/>
            </a:lvl7pPr>
            <a:lvl8pPr marL="14112164" indent="0">
              <a:buNone/>
              <a:defRPr sz="4410"/>
            </a:lvl8pPr>
            <a:lvl9pPr marL="16128187" indent="0">
              <a:buNone/>
              <a:defRPr sz="4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20494" y="1610022"/>
            <a:ext cx="36638925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94" y="8050077"/>
            <a:ext cx="36638925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494" y="28028274"/>
            <a:ext cx="955798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B614-C131-4691-8A8D-8A793B4B9AF5}" type="datetimeFigureOut">
              <a:rPr lang="en-GB" smtClean="0"/>
              <a:t>10/11/2022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071471" y="28028274"/>
            <a:ext cx="14336971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001439" y="28028274"/>
            <a:ext cx="955798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0D2F-AE48-410E-83A8-706274D22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05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2047" rtl="0" eaLnBrk="1" latinLnBrk="0" hangingPunct="1">
        <a:lnSpc>
          <a:spcPct val="90000"/>
        </a:lnSpc>
        <a:spcBef>
          <a:spcPct val="0"/>
        </a:spcBef>
        <a:buNone/>
        <a:defRPr sz="19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8012" indent="-1008012" algn="l" defTabSz="4032047" rtl="0" eaLnBrk="1" latinLnBrk="0" hangingPunct="1">
        <a:lnSpc>
          <a:spcPct val="90000"/>
        </a:lnSpc>
        <a:spcBef>
          <a:spcPts val="4410"/>
        </a:spcBef>
        <a:buFont typeface="Arial" panose="020B0604020202020204" pitchFamily="34" charset="0"/>
        <a:buChar char="•"/>
        <a:defRPr sz="12347" kern="1200">
          <a:solidFill>
            <a:schemeClr val="tx1"/>
          </a:solidFill>
          <a:latin typeface="+mn-lt"/>
          <a:ea typeface="+mn-ea"/>
          <a:cs typeface="+mn-cs"/>
        </a:defRPr>
      </a:lvl1pPr>
      <a:lvl2pPr marL="302403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2pPr>
      <a:lvl3pPr marL="504005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3pPr>
      <a:lvl4pPr marL="705608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9072105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108812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3104152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5120176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7136199" indent="-1008012" algn="l" defTabSz="4032047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2016023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403204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3pPr>
      <a:lvl4pPr marL="604807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4pPr>
      <a:lvl5pPr marL="806409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5pPr>
      <a:lvl6pPr marL="1008011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6pPr>
      <a:lvl7pPr marL="12096140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7pPr>
      <a:lvl8pPr marL="14112164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8pPr>
      <a:lvl9pPr marL="16128187" algn="l" defTabSz="4032047" rtl="0" eaLnBrk="1" latinLnBrk="0" hangingPunct="1">
        <a:defRPr sz="7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diagramData" Target="../diagrams/data1.xml"/><Relationship Id="rId21" Type="http://schemas.openxmlformats.org/officeDocument/2006/relationships/image" Target="../media/image12.png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11CA6A-D82B-50F2-79A5-54D0F0B2E374}"/>
              </a:ext>
            </a:extLst>
          </p:cNvPr>
          <p:cNvSpPr txBox="1"/>
          <p:nvPr/>
        </p:nvSpPr>
        <p:spPr>
          <a:xfrm>
            <a:off x="374406" y="327366"/>
            <a:ext cx="41760000" cy="344709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Correlates of Action Video Gaming: A Cross-sectional Study </a:t>
            </a:r>
          </a:p>
          <a:p>
            <a:pPr algn="ctr"/>
            <a:r>
              <a:rPr lang="en-GB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Habitual and Professional Counter-Strike Players</a:t>
            </a:r>
          </a:p>
          <a:p>
            <a:pPr algn="ctr"/>
            <a:r>
              <a:rPr lang="en-GB" sz="5000" dirty="0">
                <a:latin typeface="Arial" panose="020B0604020202020204" pitchFamily="34" charset="0"/>
                <a:cs typeface="Arial" panose="020B0604020202020204" pitchFamily="34" charset="0"/>
              </a:rPr>
              <a:t>Eleanor R. A. Hyde and Dr Claudia C. von Bastian</a:t>
            </a:r>
          </a:p>
          <a:p>
            <a:pPr algn="ctr"/>
            <a:r>
              <a:rPr lang="en-GB" sz="4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University of Sheffield, UK.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26AAD-A7F6-A860-5BE8-263970854D5E}"/>
              </a:ext>
            </a:extLst>
          </p:cNvPr>
          <p:cNvSpPr txBox="1"/>
          <p:nvPr/>
        </p:nvSpPr>
        <p:spPr>
          <a:xfrm>
            <a:off x="371132" y="5032434"/>
            <a:ext cx="10260000" cy="13018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802835" indent="-802835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Playing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Action Video Games (AVGs)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has been shown to have the potential to enhance information processing, especially in highly skilled AVG players who have experienced hundreds of hours of gameplay.</a:t>
            </a:r>
          </a:p>
          <a:p>
            <a:pPr marL="802835" indent="-802835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However, AVG training studies yield mixed results. </a:t>
            </a:r>
            <a:r>
              <a:rPr lang="en-GB" sz="4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Previous research</a:t>
            </a:r>
            <a:r>
              <a:rPr lang="en-GB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4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has found AVG training to decrease reaction times (RTs) whilst others</a:t>
            </a:r>
            <a:r>
              <a:rPr lang="en-GB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4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found no such effect.</a:t>
            </a:r>
            <a:endParaRPr lang="en-GB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835" indent="-802835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By decomposing RTs using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drift-diffusion model (DDM), </a:t>
            </a:r>
            <a:r>
              <a:rPr lang="en-GB" sz="4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researchers</a:t>
            </a:r>
            <a:r>
              <a:rPr lang="en-GB" sz="4000" kern="12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GB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found AVG training to improve drift rates whilst </a:t>
            </a:r>
            <a:r>
              <a:rPr lang="en-GB" sz="4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others</a:t>
            </a:r>
            <a:r>
              <a:rPr lang="en-GB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found AVG training to increase boundary separations. </a:t>
            </a:r>
          </a:p>
          <a:p>
            <a:pPr marL="802835" indent="-802835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These mixed results may be due to some methodological limitations such as short training periods, small samples and practice effects that the present study attempts to address.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0796A-B1FD-2D0E-B6B8-DBD9D0C5340B}"/>
              </a:ext>
            </a:extLst>
          </p:cNvPr>
          <p:cNvSpPr txBox="1"/>
          <p:nvPr/>
        </p:nvSpPr>
        <p:spPr>
          <a:xfrm>
            <a:off x="21604283" y="23452726"/>
            <a:ext cx="20520000" cy="37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642268" indent="-642268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players with the highest level of expertise showed faster overall processing speed in a Choice RT task. DDM suggests these differences are mainly due to their faster</a:t>
            </a:r>
            <a:r>
              <a:rPr lang="en-GB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non-decision times </a:t>
            </a:r>
            <a:r>
              <a:rPr lang="en-GB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(although non-significant) higher</a:t>
            </a:r>
            <a:r>
              <a:rPr lang="en-GB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drift rates.</a:t>
            </a:r>
          </a:p>
          <a:p>
            <a:pPr marL="642268" indent="-642268">
              <a:buClr>
                <a:schemeClr val="accent1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results support findings from previous literature. However, further intervention research is necessary to causally determine the relationship between AVG play, processing speed and decision-making.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F9305-FFB9-BC75-7FD2-333C22319955}"/>
              </a:ext>
            </a:extLst>
          </p:cNvPr>
          <p:cNvSpPr txBox="1"/>
          <p:nvPr/>
        </p:nvSpPr>
        <p:spPr>
          <a:xfrm>
            <a:off x="371132" y="4319399"/>
            <a:ext cx="10260000" cy="72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280BD-1DFC-17A2-738E-82BB97899033}"/>
              </a:ext>
            </a:extLst>
          </p:cNvPr>
          <p:cNvSpPr txBox="1"/>
          <p:nvPr/>
        </p:nvSpPr>
        <p:spPr>
          <a:xfrm>
            <a:off x="21601706" y="4319278"/>
            <a:ext cx="20520000" cy="72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ACFC2D-52AB-4B12-B757-07A14877E133}"/>
              </a:ext>
            </a:extLst>
          </p:cNvPr>
          <p:cNvSpPr txBox="1"/>
          <p:nvPr/>
        </p:nvSpPr>
        <p:spPr>
          <a:xfrm>
            <a:off x="21631177" y="27467903"/>
            <a:ext cx="2052000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500" dirty="0"/>
              <a:t>1. Dye, M. W. G., Green, C. S., &amp; Bavelier, D. (2009). Increasing speed of processing with Action Video Games. Current Directions in Psychological Science, 18(6), 321–326. doi:10.1111/j.1467-8721.2009.01660</a:t>
            </a:r>
          </a:p>
          <a:p>
            <a:r>
              <a:rPr lang="en-GB" sz="2500" dirty="0"/>
              <a:t>2. Green, C. S., </a:t>
            </a:r>
            <a:r>
              <a:rPr lang="en-GB" sz="2500" dirty="0" err="1"/>
              <a:t>Pouget</a:t>
            </a:r>
            <a:r>
              <a:rPr lang="en-GB" sz="2500" dirty="0"/>
              <a:t>, A., Bavelier, D. (2010). Improved probabilistic inference as a general learning mechanism with action video games. Current Biology, 20(17), 1573–1579. doi:10.1016/j.cub.2010.07.040</a:t>
            </a:r>
          </a:p>
          <a:p>
            <a:r>
              <a:rPr lang="en-GB" sz="2500" dirty="0"/>
              <a:t>3. Van Ravenzwaaij, D., </a:t>
            </a:r>
            <a:r>
              <a:rPr lang="en-GB" sz="2500" dirty="0" err="1"/>
              <a:t>Boekel</a:t>
            </a:r>
            <a:r>
              <a:rPr lang="en-GB" sz="2500" dirty="0"/>
              <a:t>, W., </a:t>
            </a:r>
            <a:r>
              <a:rPr lang="en-GB" sz="2500" dirty="0" err="1"/>
              <a:t>Forstmann</a:t>
            </a:r>
            <a:r>
              <a:rPr lang="en-GB" sz="2500" dirty="0"/>
              <a:t>, B. U., Ratcliff, R., &amp; </a:t>
            </a:r>
            <a:r>
              <a:rPr lang="en-GB" sz="2500" dirty="0" err="1"/>
              <a:t>Wagenmakers</a:t>
            </a:r>
            <a:r>
              <a:rPr lang="en-GB" sz="2500" dirty="0"/>
              <a:t>, E. J. (2014). Action video games do not improve the speed of information processing in simple perceptual tasks. Journal of Experimental Psychology: General, 143(5), 1794–1805. doi:10.1037/a0036923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F0FEFB7-3454-4579-B98A-B44B8E649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75007"/>
              </p:ext>
            </p:extLst>
          </p:nvPr>
        </p:nvGraphicFramePr>
        <p:xfrm>
          <a:off x="291702" y="23754772"/>
          <a:ext cx="20946818" cy="611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AAAF99C-A878-89C4-C098-7CE8C0131280}"/>
              </a:ext>
            </a:extLst>
          </p:cNvPr>
          <p:cNvSpPr txBox="1"/>
          <p:nvPr/>
        </p:nvSpPr>
        <p:spPr>
          <a:xfrm>
            <a:off x="293874" y="19081050"/>
            <a:ext cx="1026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802835" marR="0" lvl="0" indent="-802835" algn="l" defTabSz="642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should AVG expertise be measured?</a:t>
            </a:r>
          </a:p>
          <a:p>
            <a:pPr marL="802835" marR="0" lvl="0" indent="-802835" algn="l" defTabSz="642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greater AVG expertise associated with enhanced processing speed and decision-making?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0711BB-F48B-4F71-B2FB-3BED3965852D}"/>
              </a:ext>
            </a:extLst>
          </p:cNvPr>
          <p:cNvGrpSpPr/>
          <p:nvPr/>
        </p:nvGrpSpPr>
        <p:grpSpPr>
          <a:xfrm>
            <a:off x="21618923" y="5904290"/>
            <a:ext cx="9062895" cy="8633631"/>
            <a:chOff x="21454233" y="6161162"/>
            <a:chExt cx="9062895" cy="86336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8EC282-4A02-48FE-8031-F7697020A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454233" y="6802967"/>
              <a:ext cx="9062895" cy="79918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EFAE5C-22BF-4CAD-AD94-E226693156CE}"/>
                </a:ext>
              </a:extLst>
            </p:cNvPr>
            <p:cNvSpPr txBox="1"/>
            <p:nvPr/>
          </p:nvSpPr>
          <p:spPr>
            <a:xfrm>
              <a:off x="21607654" y="6161162"/>
              <a:ext cx="500169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Fig.3. K-means Clusters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E825E2-CFD6-422B-891A-2F388EC4253B}"/>
              </a:ext>
            </a:extLst>
          </p:cNvPr>
          <p:cNvGrpSpPr/>
          <p:nvPr/>
        </p:nvGrpSpPr>
        <p:grpSpPr>
          <a:xfrm>
            <a:off x="10937783" y="5266422"/>
            <a:ext cx="10141725" cy="6852825"/>
            <a:chOff x="10966192" y="5039275"/>
            <a:chExt cx="10141725" cy="68528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D4C43E4-8CA3-64A2-F834-422BD10A8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72710" y="5742024"/>
              <a:ext cx="9935207" cy="615007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449063-2B96-4E59-A5B0-3AB7EA418728}"/>
                </a:ext>
              </a:extLst>
            </p:cNvPr>
            <p:cNvSpPr txBox="1"/>
            <p:nvPr/>
          </p:nvSpPr>
          <p:spPr>
            <a:xfrm>
              <a:off x="10966192" y="5039275"/>
              <a:ext cx="4686622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Fig.1. Choice RT Task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23F1A4-A69F-412D-865E-6E3587CE3943}"/>
              </a:ext>
            </a:extLst>
          </p:cNvPr>
          <p:cNvGrpSpPr/>
          <p:nvPr/>
        </p:nvGrpSpPr>
        <p:grpSpPr>
          <a:xfrm>
            <a:off x="21595661" y="19477123"/>
            <a:ext cx="5931965" cy="3051577"/>
            <a:chOff x="21618923" y="19802686"/>
            <a:chExt cx="5403528" cy="2685425"/>
          </a:xfrm>
        </p:grpSpPr>
        <p:pic>
          <p:nvPicPr>
            <p:cNvPr id="35" name="Picture 34" descr="Qr code&#10;&#10;Description automatically generated">
              <a:extLst>
                <a:ext uri="{FF2B5EF4-FFF2-40B4-BE49-F238E27FC236}">
                  <a16:creationId xmlns:a16="http://schemas.microsoft.com/office/drawing/2014/main" id="{2F0674B2-6D1D-4368-B4D8-1111409AE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7026" y="19802686"/>
              <a:ext cx="2685425" cy="268542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A9ACA8-3318-4480-9E23-F3DA889897B4}"/>
                </a:ext>
              </a:extLst>
            </p:cNvPr>
            <p:cNvSpPr txBox="1"/>
            <p:nvPr/>
          </p:nvSpPr>
          <p:spPr>
            <a:xfrm>
              <a:off x="21618923" y="19924304"/>
              <a:ext cx="2685425" cy="2518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45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 for extra figures and more!</a:t>
              </a:r>
            </a:p>
          </p:txBody>
        </p:sp>
      </p:grpSp>
      <p:pic>
        <p:nvPicPr>
          <p:cNvPr id="1028" name="Picture 4" descr="Counter-Strike: Global Offensive Skins, Counter-Strike: Global...">
            <a:extLst>
              <a:ext uri="{FF2B5EF4-FFF2-40B4-BE49-F238E27FC236}">
                <a16:creationId xmlns:a16="http://schemas.microsoft.com/office/drawing/2014/main" id="{AF2C9648-DA6F-491A-BD99-A6428C91B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 t="29239" r="8568" b="29057"/>
          <a:stretch/>
        </p:blipFill>
        <p:spPr bwMode="auto">
          <a:xfrm>
            <a:off x="35247911" y="148497"/>
            <a:ext cx="6857596" cy="344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4F7B8-30F1-4754-9503-114F0828A2D7}"/>
              </a:ext>
            </a:extLst>
          </p:cNvPr>
          <p:cNvGrpSpPr/>
          <p:nvPr/>
        </p:nvGrpSpPr>
        <p:grpSpPr>
          <a:xfrm>
            <a:off x="10523920" y="12953434"/>
            <a:ext cx="10796543" cy="8922874"/>
            <a:chOff x="10553874" y="12132089"/>
            <a:chExt cx="10796543" cy="8922874"/>
          </a:xfrm>
        </p:grpSpPr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594FD4CF-A425-F389-0549-2D76024441A0}"/>
                </a:ext>
              </a:extLst>
            </p:cNvPr>
            <p:cNvSpPr txBox="1"/>
            <p:nvPr/>
          </p:nvSpPr>
          <p:spPr>
            <a:xfrm>
              <a:off x="10553874" y="19905237"/>
              <a:ext cx="3483153" cy="114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0" dirty="0"/>
                <a:t>Stimulus encoding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EFE71C-1657-4CCB-BA12-5AF335CF7231}"/>
                </a:ext>
              </a:extLst>
            </p:cNvPr>
            <p:cNvGrpSpPr/>
            <p:nvPr/>
          </p:nvGrpSpPr>
          <p:grpSpPr>
            <a:xfrm>
              <a:off x="10985355" y="12132089"/>
              <a:ext cx="10365062" cy="8867817"/>
              <a:chOff x="10827417" y="12275041"/>
              <a:chExt cx="10365062" cy="886781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79BD61-9394-43C5-A3B1-839712607683}"/>
                  </a:ext>
                </a:extLst>
              </p:cNvPr>
              <p:cNvSpPr txBox="1"/>
              <p:nvPr/>
            </p:nvSpPr>
            <p:spPr>
              <a:xfrm>
                <a:off x="11076147" y="12275041"/>
                <a:ext cx="6692794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5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Fig.2. Drift-diffusion model graph</a:t>
                </a:r>
              </a:p>
            </p:txBody>
          </p: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60302F7-3FAB-4F93-E50F-A33509B1BFD7}"/>
                  </a:ext>
                </a:extLst>
              </p:cNvPr>
              <p:cNvCxnSpPr/>
              <p:nvPr/>
            </p:nvCxnSpPr>
            <p:spPr>
              <a:xfrm>
                <a:off x="11157829" y="14337248"/>
                <a:ext cx="9848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29216A1D-792F-2FA7-35D3-27D9AA7BA14B}"/>
                  </a:ext>
                </a:extLst>
              </p:cNvPr>
              <p:cNvCxnSpPr/>
              <p:nvPr/>
            </p:nvCxnSpPr>
            <p:spPr>
              <a:xfrm>
                <a:off x="11157829" y="17937995"/>
                <a:ext cx="98482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1607B7A-2DBF-6AC0-D44C-A7318C27DF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6937" y="14332863"/>
                <a:ext cx="0" cy="36051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74F9923A-E497-AB9B-A961-E0E834E401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50378" y="14332863"/>
                <a:ext cx="0" cy="360513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5C6F33C1-CAB4-997B-F4A4-02F5B24024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5532" r="9983"/>
              <a:stretch/>
            </p:blipFill>
            <p:spPr>
              <a:xfrm>
                <a:off x="12835170" y="15782439"/>
                <a:ext cx="5545537" cy="2181510"/>
              </a:xfrm>
              <a:prstGeom prst="rect">
                <a:avLst/>
              </a:prstGeom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663FED12-BD79-FF7A-9F61-71609FADAC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t="23428"/>
              <a:stretch/>
            </p:blipFill>
            <p:spPr>
              <a:xfrm>
                <a:off x="12835168" y="14332863"/>
                <a:ext cx="5027183" cy="1813553"/>
              </a:xfrm>
              <a:prstGeom prst="rect">
                <a:avLst/>
              </a:prstGeom>
            </p:spPr>
          </p:pic>
          <p:sp>
            <p:nvSpPr>
              <p:cNvPr id="1049" name="TextBox 1048">
                <a:extLst>
                  <a:ext uri="{FF2B5EF4-FFF2-40B4-BE49-F238E27FC236}">
                    <a16:creationId xmlns:a16="http://schemas.microsoft.com/office/drawing/2014/main" id="{F5F1EC64-FEA6-C0EC-C7BD-989F426ED05F}"/>
                  </a:ext>
                </a:extLst>
              </p:cNvPr>
              <p:cNvSpPr txBox="1"/>
              <p:nvPr/>
            </p:nvSpPr>
            <p:spPr>
              <a:xfrm>
                <a:off x="10827417" y="15443093"/>
                <a:ext cx="2178122" cy="114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/>
                  <a:t>Starting point</a:t>
                </a:r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C0FEB335-FCAA-86A9-3EDC-C1192B2A2AF7}"/>
                  </a:ext>
                </a:extLst>
              </p:cNvPr>
              <p:cNvSpPr txBox="1"/>
              <p:nvPr/>
            </p:nvSpPr>
            <p:spPr>
              <a:xfrm>
                <a:off x="16430229" y="13178258"/>
                <a:ext cx="2345029" cy="1080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Correct response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602EA460-AB5B-D537-D590-64BD053D90D5}"/>
                  </a:ext>
                </a:extLst>
              </p:cNvPr>
              <p:cNvSpPr txBox="1"/>
              <p:nvPr/>
            </p:nvSpPr>
            <p:spPr>
              <a:xfrm rot="16200000">
                <a:off x="18427664" y="15449966"/>
                <a:ext cx="3605132" cy="1370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/>
                  <a:t>Boundary Separation</a:t>
                </a:r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86A17767-5D81-2E53-C21B-AC7DE6314F89}"/>
                  </a:ext>
                </a:extLst>
              </p:cNvPr>
              <p:cNvSpPr/>
              <p:nvPr/>
            </p:nvSpPr>
            <p:spPr>
              <a:xfrm>
                <a:off x="12746035" y="16022735"/>
                <a:ext cx="175862" cy="1540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32BD4885-CD80-019B-B657-66CB1B066966}"/>
                  </a:ext>
                </a:extLst>
              </p:cNvPr>
              <p:cNvSpPr/>
              <p:nvPr/>
            </p:nvSpPr>
            <p:spPr>
              <a:xfrm>
                <a:off x="17426882" y="14259897"/>
                <a:ext cx="175862" cy="1540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B4488F45-BF51-203F-6308-CBF8782D9932}"/>
                  </a:ext>
                </a:extLst>
              </p:cNvPr>
              <p:cNvSpPr/>
              <p:nvPr/>
            </p:nvSpPr>
            <p:spPr>
              <a:xfrm>
                <a:off x="18219044" y="17874761"/>
                <a:ext cx="175862" cy="1540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7C528BD5-8E96-1B93-FBAF-BF0DA6C6C635}"/>
                  </a:ext>
                </a:extLst>
              </p:cNvPr>
              <p:cNvSpPr txBox="1"/>
              <p:nvPr/>
            </p:nvSpPr>
            <p:spPr>
              <a:xfrm>
                <a:off x="16502357" y="18025715"/>
                <a:ext cx="2302308" cy="1080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Incorrect response</a:t>
                </a:r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1D6206F2-A984-1C42-0CCB-4275E41BBB48}"/>
                  </a:ext>
                </a:extLst>
              </p:cNvPr>
              <p:cNvSpPr txBox="1"/>
              <p:nvPr/>
            </p:nvSpPr>
            <p:spPr>
              <a:xfrm>
                <a:off x="17602743" y="19975510"/>
                <a:ext cx="35897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/>
                  <a:t>Response execution</a:t>
                </a:r>
              </a:p>
            </p:txBody>
          </p:sp>
          <p:pic>
            <p:nvPicPr>
              <p:cNvPr id="1058" name="Picture 1057">
                <a:extLst>
                  <a:ext uri="{FF2B5EF4-FFF2-40B4-BE49-F238E27FC236}">
                    <a16:creationId xmlns:a16="http://schemas.microsoft.com/office/drawing/2014/main" id="{FF08E409-7459-D94D-4202-38CDF35C2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r="36193"/>
              <a:stretch/>
            </p:blipFill>
            <p:spPr>
              <a:xfrm>
                <a:off x="16268034" y="17963949"/>
                <a:ext cx="4738070" cy="1770408"/>
              </a:xfrm>
              <a:prstGeom prst="rect">
                <a:avLst/>
              </a:prstGeom>
            </p:spPr>
          </p:pic>
          <p:pic>
            <p:nvPicPr>
              <p:cNvPr id="1059" name="Picture 1058">
                <a:extLst>
                  <a:ext uri="{FF2B5EF4-FFF2-40B4-BE49-F238E27FC236}">
                    <a16:creationId xmlns:a16="http://schemas.microsoft.com/office/drawing/2014/main" id="{7D3B3BE3-355C-683A-AE1B-2286228DA1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r="36193"/>
              <a:stretch/>
            </p:blipFill>
            <p:spPr>
              <a:xfrm flipV="1">
                <a:off x="16369817" y="12792850"/>
                <a:ext cx="4645457" cy="1607428"/>
              </a:xfrm>
              <a:prstGeom prst="rect">
                <a:avLst/>
              </a:prstGeom>
            </p:spPr>
          </p:pic>
          <p:sp>
            <p:nvSpPr>
              <p:cNvPr id="1060" name="Left Brace 1059">
                <a:extLst>
                  <a:ext uri="{FF2B5EF4-FFF2-40B4-BE49-F238E27FC236}">
                    <a16:creationId xmlns:a16="http://schemas.microsoft.com/office/drawing/2014/main" id="{26AEAA8B-4F1B-DE46-B7BE-5A4F16335353}"/>
                  </a:ext>
                </a:extLst>
              </p:cNvPr>
              <p:cNvSpPr/>
              <p:nvPr/>
            </p:nvSpPr>
            <p:spPr>
              <a:xfrm rot="16200000">
                <a:off x="11807958" y="19000185"/>
                <a:ext cx="375882" cy="1676137"/>
              </a:xfrm>
              <a:prstGeom prst="leftBrace">
                <a:avLst>
                  <a:gd name="adj1" fmla="val 3101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Left Brace 1060">
                <a:extLst>
                  <a:ext uri="{FF2B5EF4-FFF2-40B4-BE49-F238E27FC236}">
                    <a16:creationId xmlns:a16="http://schemas.microsoft.com/office/drawing/2014/main" id="{8D01F5C2-F42C-41CD-B384-D2FBF3B2293C}"/>
                  </a:ext>
                </a:extLst>
              </p:cNvPr>
              <p:cNvSpPr/>
              <p:nvPr/>
            </p:nvSpPr>
            <p:spPr>
              <a:xfrm rot="16200000">
                <a:off x="19202064" y="18783081"/>
                <a:ext cx="375882" cy="2110345"/>
              </a:xfrm>
              <a:prstGeom prst="leftBrace">
                <a:avLst>
                  <a:gd name="adj1" fmla="val 3101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Left Brace 1061">
                <a:extLst>
                  <a:ext uri="{FF2B5EF4-FFF2-40B4-BE49-F238E27FC236}">
                    <a16:creationId xmlns:a16="http://schemas.microsoft.com/office/drawing/2014/main" id="{783640B6-EA85-9F62-23AE-8937E7EA1AF5}"/>
                  </a:ext>
                </a:extLst>
              </p:cNvPr>
              <p:cNvSpPr/>
              <p:nvPr/>
            </p:nvSpPr>
            <p:spPr>
              <a:xfrm rot="16200000">
                <a:off x="15396458" y="17200323"/>
                <a:ext cx="375882" cy="5275862"/>
              </a:xfrm>
              <a:prstGeom prst="leftBrace">
                <a:avLst>
                  <a:gd name="adj1" fmla="val 3101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BD7CFE54-6123-0203-8394-8BD82653EDD1}"/>
                  </a:ext>
                </a:extLst>
              </p:cNvPr>
              <p:cNvSpPr txBox="1"/>
              <p:nvPr/>
            </p:nvSpPr>
            <p:spPr>
              <a:xfrm>
                <a:off x="14253990" y="19993132"/>
                <a:ext cx="2887180" cy="114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/>
                  <a:t>Decision time</a:t>
                </a: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3C7BE08D-19E1-B115-3C18-3DB1A1315C9D}"/>
                  </a:ext>
                </a:extLst>
              </p:cNvPr>
              <p:cNvSpPr txBox="1"/>
              <p:nvPr/>
            </p:nvSpPr>
            <p:spPr>
              <a:xfrm>
                <a:off x="13201147" y="17132787"/>
                <a:ext cx="2178122" cy="62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3000" dirty="0"/>
                  <a:t>Drift rate</a:t>
                </a:r>
              </a:p>
            </p:txBody>
          </p:sp>
        </p:grpSp>
      </p:grpSp>
      <p:sp>
        <p:nvSpPr>
          <p:cNvPr id="1065" name="TextBox 1064">
            <a:extLst>
              <a:ext uri="{FF2B5EF4-FFF2-40B4-BE49-F238E27FC236}">
                <a16:creationId xmlns:a16="http://schemas.microsoft.com/office/drawing/2014/main" id="{CAA79050-CD5F-239B-15FD-F5F39323B2CA}"/>
              </a:ext>
            </a:extLst>
          </p:cNvPr>
          <p:cNvSpPr txBox="1"/>
          <p:nvPr/>
        </p:nvSpPr>
        <p:spPr>
          <a:xfrm>
            <a:off x="21601706" y="22735285"/>
            <a:ext cx="20520000" cy="72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F8A75-CA01-922E-82A6-2C8DCED685ED}"/>
              </a:ext>
            </a:extLst>
          </p:cNvPr>
          <p:cNvSpPr txBox="1"/>
          <p:nvPr/>
        </p:nvSpPr>
        <p:spPr>
          <a:xfrm>
            <a:off x="304359" y="18338209"/>
            <a:ext cx="10260000" cy="72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7A7DCA-678A-4899-863B-54B48198DE54}"/>
              </a:ext>
            </a:extLst>
          </p:cNvPr>
          <p:cNvSpPr txBox="1"/>
          <p:nvPr/>
        </p:nvSpPr>
        <p:spPr>
          <a:xfrm>
            <a:off x="291702" y="22727026"/>
            <a:ext cx="20937684" cy="72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0290C3-317C-493A-B927-E299707CC798}"/>
              </a:ext>
            </a:extLst>
          </p:cNvPr>
          <p:cNvSpPr txBox="1"/>
          <p:nvPr/>
        </p:nvSpPr>
        <p:spPr>
          <a:xfrm>
            <a:off x="10969386" y="4312246"/>
            <a:ext cx="10260000" cy="72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r>
              <a:rPr lang="en-GB" sz="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849984-B07B-4015-82B7-80B3D2CE60EF}"/>
              </a:ext>
            </a:extLst>
          </p:cNvPr>
          <p:cNvGrpSpPr/>
          <p:nvPr/>
        </p:nvGrpSpPr>
        <p:grpSpPr>
          <a:xfrm>
            <a:off x="21511804" y="4838773"/>
            <a:ext cx="15778333" cy="1122565"/>
            <a:chOff x="21565415" y="4779422"/>
            <a:chExt cx="15778333" cy="112256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3CAD1E2-14F2-46FA-957F-E1ECA74A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r="55744" b="3144"/>
            <a:stretch/>
          </p:blipFill>
          <p:spPr>
            <a:xfrm>
              <a:off x="21565415" y="4821987"/>
              <a:ext cx="6980866" cy="108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5B831E6-1C10-46CA-9B51-E581683FF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44938" r="36143" b="10216"/>
            <a:stretch/>
          </p:blipFill>
          <p:spPr>
            <a:xfrm>
              <a:off x="28492268" y="4779422"/>
              <a:ext cx="3154997" cy="10584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14C2DE1-1A31-4E9E-9117-CDCD33AD34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66058" b="14528"/>
            <a:stretch/>
          </p:blipFill>
          <p:spPr>
            <a:xfrm>
              <a:off x="31683406" y="4800760"/>
              <a:ext cx="5660342" cy="100759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436A22-CFEC-4669-B086-E0BE8DCBE34E}"/>
              </a:ext>
            </a:extLst>
          </p:cNvPr>
          <p:cNvGrpSpPr/>
          <p:nvPr/>
        </p:nvGrpSpPr>
        <p:grpSpPr>
          <a:xfrm>
            <a:off x="30548397" y="6144654"/>
            <a:ext cx="11520000" cy="4843995"/>
            <a:chOff x="30590523" y="5569217"/>
            <a:chExt cx="11520000" cy="4843995"/>
          </a:xfrm>
        </p:grpSpPr>
        <p:pic>
          <p:nvPicPr>
            <p:cNvPr id="36" name="Picture 3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552D58EE-DC97-43D1-A6C9-C2EB460E9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23"/>
            <a:stretch/>
          </p:blipFill>
          <p:spPr>
            <a:xfrm>
              <a:off x="30590523" y="6079921"/>
              <a:ext cx="11520000" cy="433329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D09C63-1651-4B53-815F-394A59D371BA}"/>
                </a:ext>
              </a:extLst>
            </p:cNvPr>
            <p:cNvSpPr txBox="1"/>
            <p:nvPr/>
          </p:nvSpPr>
          <p:spPr>
            <a:xfrm>
              <a:off x="30681818" y="5569217"/>
              <a:ext cx="4680000" cy="623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Fig.4 Processing speed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CE1B4D-ECB1-4BCC-A9BE-BAD464A10996}"/>
                </a:ext>
              </a:extLst>
            </p:cNvPr>
            <p:cNvSpPr txBox="1"/>
            <p:nvPr/>
          </p:nvSpPr>
          <p:spPr>
            <a:xfrm>
              <a:off x="31861706" y="6049869"/>
              <a:ext cx="159691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=.001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63ED63-9051-453E-BB3E-2478493FB5B7}"/>
              </a:ext>
            </a:extLst>
          </p:cNvPr>
          <p:cNvGrpSpPr/>
          <p:nvPr/>
        </p:nvGrpSpPr>
        <p:grpSpPr>
          <a:xfrm>
            <a:off x="30548397" y="11327090"/>
            <a:ext cx="11889390" cy="5345025"/>
            <a:chOff x="30548397" y="11265601"/>
            <a:chExt cx="11889390" cy="53450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B05C62-873E-4966-B4D1-6902BA4B5CDF}"/>
                </a:ext>
              </a:extLst>
            </p:cNvPr>
            <p:cNvSpPr txBox="1"/>
            <p:nvPr/>
          </p:nvSpPr>
          <p:spPr>
            <a:xfrm>
              <a:off x="30548397" y="11265601"/>
              <a:ext cx="2931802" cy="64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Fig.5 Drift rate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6CCD1B-035C-4001-8BEA-E1B624DC1B31}"/>
                </a:ext>
              </a:extLst>
            </p:cNvPr>
            <p:cNvSpPr txBox="1"/>
            <p:nvPr/>
          </p:nvSpPr>
          <p:spPr>
            <a:xfrm>
              <a:off x="31819580" y="16133572"/>
              <a:ext cx="79576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latin typeface="Arial" panose="020B0604020202020204" pitchFamily="34" charset="0"/>
                  <a:cs typeface="Arial" panose="020B0604020202020204" pitchFamily="34" charset="0"/>
                </a:rPr>
                <a:t>NB: one extreme value cropped from the plot for clarity</a:t>
              </a:r>
            </a:p>
          </p:txBody>
        </p:sp>
        <p:pic>
          <p:nvPicPr>
            <p:cNvPr id="40" name="Picture 39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C5AB25F-8C93-4BC1-AC0E-589C0890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75"/>
            <a:stretch/>
          </p:blipFill>
          <p:spPr>
            <a:xfrm>
              <a:off x="31115357" y="11857916"/>
              <a:ext cx="11322430" cy="432259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F8A50E-E6F8-4312-9C75-6C19EDB8A2D5}"/>
                </a:ext>
              </a:extLst>
            </p:cNvPr>
            <p:cNvSpPr txBox="1"/>
            <p:nvPr/>
          </p:nvSpPr>
          <p:spPr>
            <a:xfrm>
              <a:off x="31870736" y="11700754"/>
              <a:ext cx="1572866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=.088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0D05320-2B4A-4CD2-AFA2-CA331DACBA9D}"/>
              </a:ext>
            </a:extLst>
          </p:cNvPr>
          <p:cNvGrpSpPr/>
          <p:nvPr/>
        </p:nvGrpSpPr>
        <p:grpSpPr>
          <a:xfrm>
            <a:off x="30681818" y="17231850"/>
            <a:ext cx="11877364" cy="4899330"/>
            <a:chOff x="30681818" y="17231850"/>
            <a:chExt cx="11877364" cy="4899330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E4C0B2-025C-42C5-9FD3-AFC1FD3F521C}"/>
                </a:ext>
              </a:extLst>
            </p:cNvPr>
            <p:cNvSpPr txBox="1"/>
            <p:nvPr/>
          </p:nvSpPr>
          <p:spPr>
            <a:xfrm>
              <a:off x="30681818" y="17231850"/>
              <a:ext cx="4902304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Fig.6 Non-decision time</a:t>
              </a:r>
            </a:p>
          </p:txBody>
        </p:sp>
        <p:pic>
          <p:nvPicPr>
            <p:cNvPr id="42" name="Picture 41" descr="Map&#10;&#10;Description automatically generated">
              <a:extLst>
                <a:ext uri="{FF2B5EF4-FFF2-40B4-BE49-F238E27FC236}">
                  <a16:creationId xmlns:a16="http://schemas.microsoft.com/office/drawing/2014/main" id="{73F242AC-4DB2-46FD-8A79-47D15A09E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95"/>
            <a:stretch/>
          </p:blipFill>
          <p:spPr>
            <a:xfrm>
              <a:off x="30962552" y="17811180"/>
              <a:ext cx="11596630" cy="43200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6CA00F2-F3E3-4A90-9738-4514D5EE1C4B}"/>
                </a:ext>
              </a:extLst>
            </p:cNvPr>
            <p:cNvSpPr txBox="1"/>
            <p:nvPr/>
          </p:nvSpPr>
          <p:spPr>
            <a:xfrm>
              <a:off x="31929865" y="17657640"/>
              <a:ext cx="159691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3500" b="1" dirty="0">
                  <a:latin typeface="Arial" panose="020B0604020202020204" pitchFamily="34" charset="0"/>
                  <a:cs typeface="Arial" panose="020B0604020202020204" pitchFamily="34" charset="0"/>
                </a:rPr>
                <a:t>=.024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7F44EB0-5DE3-4B63-9A76-0A605090264D}"/>
              </a:ext>
            </a:extLst>
          </p:cNvPr>
          <p:cNvGrpSpPr/>
          <p:nvPr/>
        </p:nvGrpSpPr>
        <p:grpSpPr>
          <a:xfrm>
            <a:off x="21733872" y="14748678"/>
            <a:ext cx="8832995" cy="4373646"/>
            <a:chOff x="21757528" y="14268696"/>
            <a:chExt cx="8832995" cy="437364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DAF065A-DCBA-43CA-9907-5093A2707869}"/>
                </a:ext>
              </a:extLst>
            </p:cNvPr>
            <p:cNvSpPr txBox="1"/>
            <p:nvPr/>
          </p:nvSpPr>
          <p:spPr>
            <a:xfrm>
              <a:off x="21757528" y="14268696"/>
              <a:ext cx="545534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Fig.7 Boundary separation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4312824-D310-45FF-AAAF-8E78F390A5E4}"/>
                </a:ext>
              </a:extLst>
            </p:cNvPr>
            <p:cNvSpPr txBox="1"/>
            <p:nvPr/>
          </p:nvSpPr>
          <p:spPr>
            <a:xfrm>
              <a:off x="22298150" y="18165288"/>
              <a:ext cx="81371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500" dirty="0">
                  <a:latin typeface="Arial" panose="020B0604020202020204" pitchFamily="34" charset="0"/>
                  <a:cs typeface="Arial" panose="020B0604020202020204" pitchFamily="34" charset="0"/>
                </a:rPr>
                <a:t>NB: four extreme values cropped from the plot for clarity</a:t>
              </a:r>
            </a:p>
          </p:txBody>
        </p:sp>
        <p:pic>
          <p:nvPicPr>
            <p:cNvPr id="47" name="Picture 46" descr="Diagram&#10;&#10;Description automatically generated">
              <a:extLst>
                <a:ext uri="{FF2B5EF4-FFF2-40B4-BE49-F238E27FC236}">
                  <a16:creationId xmlns:a16="http://schemas.microsoft.com/office/drawing/2014/main" id="{A1AF79A6-56F9-4AC6-9A8A-572D9164A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59"/>
            <a:stretch/>
          </p:blipFill>
          <p:spPr>
            <a:xfrm>
              <a:off x="21782486" y="14908891"/>
              <a:ext cx="8808037" cy="334120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D1370E4-36ED-46EE-B0B1-AA89D8F89EC7}"/>
                </a:ext>
              </a:extLst>
            </p:cNvPr>
            <p:cNvSpPr txBox="1"/>
            <p:nvPr/>
          </p:nvSpPr>
          <p:spPr>
            <a:xfrm>
              <a:off x="22307320" y="14774075"/>
              <a:ext cx="159691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5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GB" sz="3500" dirty="0">
                  <a:latin typeface="Arial" panose="020B0604020202020204" pitchFamily="34" charset="0"/>
                  <a:cs typeface="Arial" panose="020B0604020202020204" pitchFamily="34" charset="0"/>
                </a:rPr>
                <a:t>=.603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546935-03A5-2F3E-70C1-3E800E80E841}"/>
              </a:ext>
            </a:extLst>
          </p:cNvPr>
          <p:cNvSpPr txBox="1"/>
          <p:nvPr/>
        </p:nvSpPr>
        <p:spPr>
          <a:xfrm>
            <a:off x="345507" y="327366"/>
            <a:ext cx="2827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4023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8592AA2E-CBB5-4585-B676-4F73305181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9" y="1050174"/>
            <a:ext cx="6522621" cy="20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5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3890</TotalTime>
  <Words>620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105</cp:revision>
  <cp:lastPrinted>2022-10-27T16:43:45Z</cp:lastPrinted>
  <dcterms:created xsi:type="dcterms:W3CDTF">2022-10-17T12:37:07Z</dcterms:created>
  <dcterms:modified xsi:type="dcterms:W3CDTF">2022-11-10T15:51:53Z</dcterms:modified>
</cp:coreProperties>
</file>