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sldIdLst>
    <p:sldId id="258" r:id="rId2"/>
  </p:sldIdLst>
  <p:sldSz cx="30275213" cy="4247991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79" userDrawn="1">
          <p15:clr>
            <a:srgbClr val="A4A3A4"/>
          </p15:clr>
        </p15:guide>
        <p15:guide id="2" pos="9535"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DC75C72-FCFF-6A4A-6E42-90677A2B00F5}" name="Eleanor Hyde" initials="EH" userId="4b541a7aaf4c64c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E29"/>
    <a:srgbClr val="440099"/>
    <a:srgbClr val="E2BBE8"/>
    <a:srgbClr val="DAA8E2"/>
    <a:srgbClr val="FFA77E"/>
    <a:srgbClr val="7249C1"/>
    <a:srgbClr val="663DB3"/>
    <a:srgbClr val="00FF00"/>
    <a:srgbClr val="336FFF"/>
    <a:srgbClr val="F03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4700" autoAdjust="0"/>
  </p:normalViewPr>
  <p:slideViewPr>
    <p:cSldViewPr snapToGrid="0">
      <p:cViewPr varScale="1">
        <p:scale>
          <a:sx n="17" d="100"/>
          <a:sy n="17" d="100"/>
        </p:scale>
        <p:origin x="1806" y="102"/>
      </p:cViewPr>
      <p:guideLst>
        <p:guide orient="horz" pos="13379"/>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99587"/>
          </a:xfrm>
          <a:prstGeom prst="rect">
            <a:avLst/>
          </a:prstGeom>
        </p:spPr>
        <p:txBody>
          <a:bodyPr vert="horz" lIns="91861" tIns="45930" rIns="91861" bIns="45930" rtlCol="0"/>
          <a:lstStyle>
            <a:lvl1pPr algn="l">
              <a:defRPr sz="1200"/>
            </a:lvl1pPr>
          </a:lstStyle>
          <a:p>
            <a:endParaRPr lang="en-GB"/>
          </a:p>
        </p:txBody>
      </p:sp>
      <p:sp>
        <p:nvSpPr>
          <p:cNvPr id="3" name="Date Placeholder 2"/>
          <p:cNvSpPr>
            <a:spLocks noGrp="1"/>
          </p:cNvSpPr>
          <p:nvPr>
            <p:ph type="dt" idx="1"/>
          </p:nvPr>
        </p:nvSpPr>
        <p:spPr>
          <a:xfrm>
            <a:off x="3885010" y="0"/>
            <a:ext cx="2971800" cy="499587"/>
          </a:xfrm>
          <a:prstGeom prst="rect">
            <a:avLst/>
          </a:prstGeom>
        </p:spPr>
        <p:txBody>
          <a:bodyPr vert="horz" lIns="91861" tIns="45930" rIns="91861" bIns="45930" rtlCol="0"/>
          <a:lstStyle>
            <a:lvl1pPr algn="r">
              <a:defRPr sz="1200"/>
            </a:lvl1pPr>
          </a:lstStyle>
          <a:p>
            <a:fld id="{6A2877CA-239B-4DA5-A847-1E91A9CDCA7B}" type="datetimeFigureOut">
              <a:rPr lang="en-GB" smtClean="0"/>
              <a:t>01/05/2024</a:t>
            </a:fld>
            <a:endParaRPr lang="en-GB"/>
          </a:p>
        </p:txBody>
      </p:sp>
      <p:sp>
        <p:nvSpPr>
          <p:cNvPr id="4" name="Slide Image Placeholder 3"/>
          <p:cNvSpPr>
            <a:spLocks noGrp="1" noRot="1" noChangeAspect="1"/>
          </p:cNvSpPr>
          <p:nvPr>
            <p:ph type="sldImg" idx="2"/>
          </p:nvPr>
        </p:nvSpPr>
        <p:spPr>
          <a:xfrm>
            <a:off x="2232025" y="1241425"/>
            <a:ext cx="2393950" cy="3357563"/>
          </a:xfrm>
          <a:prstGeom prst="rect">
            <a:avLst/>
          </a:prstGeom>
          <a:noFill/>
          <a:ln w="12700">
            <a:solidFill>
              <a:prstClr val="black"/>
            </a:solidFill>
          </a:ln>
        </p:spPr>
        <p:txBody>
          <a:bodyPr vert="horz" lIns="91861" tIns="45930" rIns="91861" bIns="45930" rtlCol="0" anchor="ctr"/>
          <a:lstStyle/>
          <a:p>
            <a:endParaRPr lang="en-GB"/>
          </a:p>
        </p:txBody>
      </p:sp>
      <p:sp>
        <p:nvSpPr>
          <p:cNvPr id="5" name="Notes Placeholder 4"/>
          <p:cNvSpPr>
            <a:spLocks noGrp="1"/>
          </p:cNvSpPr>
          <p:nvPr>
            <p:ph type="body" sz="quarter" idx="3"/>
          </p:nvPr>
        </p:nvSpPr>
        <p:spPr>
          <a:xfrm>
            <a:off x="685801" y="4786364"/>
            <a:ext cx="5486400" cy="3916114"/>
          </a:xfrm>
          <a:prstGeom prst="rect">
            <a:avLst/>
          </a:prstGeom>
        </p:spPr>
        <p:txBody>
          <a:bodyPr vert="horz" lIns="91861" tIns="45930" rIns="91861" bIns="4593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446106"/>
            <a:ext cx="2971800" cy="499586"/>
          </a:xfrm>
          <a:prstGeom prst="rect">
            <a:avLst/>
          </a:prstGeom>
        </p:spPr>
        <p:txBody>
          <a:bodyPr vert="horz" lIns="91861" tIns="45930" rIns="91861" bIns="45930" rtlCol="0" anchor="b"/>
          <a:lstStyle>
            <a:lvl1pPr algn="l">
              <a:defRPr sz="1200"/>
            </a:lvl1pPr>
          </a:lstStyle>
          <a:p>
            <a:endParaRPr lang="en-GB"/>
          </a:p>
        </p:txBody>
      </p:sp>
      <p:sp>
        <p:nvSpPr>
          <p:cNvPr id="7" name="Slide Number Placeholder 6"/>
          <p:cNvSpPr>
            <a:spLocks noGrp="1"/>
          </p:cNvSpPr>
          <p:nvPr>
            <p:ph type="sldNum" sz="quarter" idx="5"/>
          </p:nvPr>
        </p:nvSpPr>
        <p:spPr>
          <a:xfrm>
            <a:off x="3885010" y="9446106"/>
            <a:ext cx="2971800" cy="499586"/>
          </a:xfrm>
          <a:prstGeom prst="rect">
            <a:avLst/>
          </a:prstGeom>
        </p:spPr>
        <p:txBody>
          <a:bodyPr vert="horz" lIns="91861" tIns="45930" rIns="91861" bIns="45930" rtlCol="0" anchor="b"/>
          <a:lstStyle>
            <a:lvl1pPr algn="r">
              <a:defRPr sz="1200"/>
            </a:lvl1pPr>
          </a:lstStyle>
          <a:p>
            <a:fld id="{67B23B93-1D77-42B7-9266-7F45064EA8F1}" type="slidenum">
              <a:rPr lang="en-GB" smtClean="0"/>
              <a:t>‹#›</a:t>
            </a:fld>
            <a:endParaRPr lang="en-GB"/>
          </a:p>
        </p:txBody>
      </p:sp>
    </p:spTree>
    <p:extLst>
      <p:ext uri="{BB962C8B-B14F-4D97-AF65-F5344CB8AC3E}">
        <p14:creationId xmlns:p14="http://schemas.microsoft.com/office/powerpoint/2010/main" val="28872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2025" y="1241425"/>
            <a:ext cx="2393950" cy="33575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B23B93-1D77-42B7-9266-7F45064EA8F1}" type="slidenum">
              <a:rPr lang="en-GB" smtClean="0"/>
              <a:t>1</a:t>
            </a:fld>
            <a:endParaRPr lang="en-GB"/>
          </a:p>
        </p:txBody>
      </p:sp>
    </p:spTree>
    <p:extLst>
      <p:ext uri="{BB962C8B-B14F-4D97-AF65-F5344CB8AC3E}">
        <p14:creationId xmlns:p14="http://schemas.microsoft.com/office/powerpoint/2010/main" val="158393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52156"/>
            <a:ext cx="25733931" cy="14789303"/>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311791"/>
            <a:ext cx="22706410" cy="10256143"/>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8B614-C131-4691-8A8D-8A793B4B9AF5}" type="datetimeFigureOut">
              <a:rPr lang="en-GB" smtClean="0"/>
              <a:t>01/05/2024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A90D2F-AE48-410E-83A8-706274D22E31}" type="slidenum">
              <a:rPr lang="en-GB" smtClean="0"/>
              <a:t>‹#›</a:t>
            </a:fld>
            <a:endParaRPr lang="en-GB"/>
          </a:p>
        </p:txBody>
      </p:sp>
    </p:spTree>
    <p:extLst>
      <p:ext uri="{BB962C8B-B14F-4D97-AF65-F5344CB8AC3E}">
        <p14:creationId xmlns:p14="http://schemas.microsoft.com/office/powerpoint/2010/main" val="26863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8B614-C131-4691-8A8D-8A793B4B9AF5}" type="datetimeFigureOut">
              <a:rPr lang="en-GB" smtClean="0"/>
              <a:t>01/05/2024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A90D2F-AE48-410E-83A8-706274D22E31}" type="slidenum">
              <a:rPr lang="en-GB" smtClean="0"/>
              <a:t>‹#›</a:t>
            </a:fld>
            <a:endParaRPr lang="en-GB"/>
          </a:p>
        </p:txBody>
      </p:sp>
    </p:spTree>
    <p:extLst>
      <p:ext uri="{BB962C8B-B14F-4D97-AF65-F5344CB8AC3E}">
        <p14:creationId xmlns:p14="http://schemas.microsoft.com/office/powerpoint/2010/main" val="245203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61662"/>
            <a:ext cx="6528093" cy="35999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61662"/>
            <a:ext cx="19205838" cy="3599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8B614-C131-4691-8A8D-8A793B4B9AF5}" type="datetimeFigureOut">
              <a:rPr lang="en-GB" smtClean="0"/>
              <a:t>01/05/2024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A90D2F-AE48-410E-83A8-706274D22E31}" type="slidenum">
              <a:rPr lang="en-GB" smtClean="0"/>
              <a:t>‹#›</a:t>
            </a:fld>
            <a:endParaRPr lang="en-GB"/>
          </a:p>
        </p:txBody>
      </p:sp>
    </p:spTree>
    <p:extLst>
      <p:ext uri="{BB962C8B-B14F-4D97-AF65-F5344CB8AC3E}">
        <p14:creationId xmlns:p14="http://schemas.microsoft.com/office/powerpoint/2010/main" val="233321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8B614-C131-4691-8A8D-8A793B4B9AF5}" type="datetimeFigureOut">
              <a:rPr lang="en-GB" smtClean="0"/>
              <a:t>01/05/2024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A90D2F-AE48-410E-83A8-706274D22E31}" type="slidenum">
              <a:rPr lang="en-GB" smtClean="0"/>
              <a:t>‹#›</a:t>
            </a:fld>
            <a:endParaRPr lang="en-GB"/>
          </a:p>
        </p:txBody>
      </p:sp>
    </p:spTree>
    <p:extLst>
      <p:ext uri="{BB962C8B-B14F-4D97-AF65-F5344CB8AC3E}">
        <p14:creationId xmlns:p14="http://schemas.microsoft.com/office/powerpoint/2010/main" val="428356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590491"/>
            <a:ext cx="26112371" cy="17670461"/>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428121"/>
            <a:ext cx="26112371" cy="9292478"/>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8B614-C131-4691-8A8D-8A793B4B9AF5}" type="datetimeFigureOut">
              <a:rPr lang="en-GB" smtClean="0"/>
              <a:t>01/05/2024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A90D2F-AE48-410E-83A8-706274D22E31}" type="slidenum">
              <a:rPr lang="en-GB" smtClean="0"/>
              <a:t>‹#›</a:t>
            </a:fld>
            <a:endParaRPr lang="en-GB"/>
          </a:p>
        </p:txBody>
      </p:sp>
    </p:spTree>
    <p:extLst>
      <p:ext uri="{BB962C8B-B14F-4D97-AF65-F5344CB8AC3E}">
        <p14:creationId xmlns:p14="http://schemas.microsoft.com/office/powerpoint/2010/main" val="59044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08310"/>
            <a:ext cx="12866966" cy="26953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08310"/>
            <a:ext cx="12866966" cy="26953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8B614-C131-4691-8A8D-8A793B4B9AF5}" type="datetimeFigureOut">
              <a:rPr lang="en-GB" smtClean="0"/>
              <a:t>01/05/2024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A90D2F-AE48-410E-83A8-706274D22E31}" type="slidenum">
              <a:rPr lang="en-GB" smtClean="0"/>
              <a:t>‹#›</a:t>
            </a:fld>
            <a:endParaRPr lang="en-GB"/>
          </a:p>
        </p:txBody>
      </p:sp>
    </p:spTree>
    <p:extLst>
      <p:ext uri="{BB962C8B-B14F-4D97-AF65-F5344CB8AC3E}">
        <p14:creationId xmlns:p14="http://schemas.microsoft.com/office/powerpoint/2010/main" val="325075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61671"/>
            <a:ext cx="26112371" cy="82108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13482"/>
            <a:ext cx="12807832" cy="5103486"/>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516968"/>
            <a:ext cx="12807832" cy="22823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13482"/>
            <a:ext cx="12870909" cy="5103486"/>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516968"/>
            <a:ext cx="12870909" cy="22823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8B614-C131-4691-8A8D-8A793B4B9AF5}" type="datetimeFigureOut">
              <a:rPr lang="en-GB" smtClean="0"/>
              <a:t>01/05/2024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A90D2F-AE48-410E-83A8-706274D22E31}" type="slidenum">
              <a:rPr lang="en-GB" smtClean="0"/>
              <a:t>‹#›</a:t>
            </a:fld>
            <a:endParaRPr lang="en-GB"/>
          </a:p>
        </p:txBody>
      </p:sp>
    </p:spTree>
    <p:extLst>
      <p:ext uri="{BB962C8B-B14F-4D97-AF65-F5344CB8AC3E}">
        <p14:creationId xmlns:p14="http://schemas.microsoft.com/office/powerpoint/2010/main" val="308128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8B614-C131-4691-8A8D-8A793B4B9AF5}" type="datetimeFigureOut">
              <a:rPr lang="en-GB" smtClean="0"/>
              <a:t>01/05/2024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A90D2F-AE48-410E-83A8-706274D22E31}" type="slidenum">
              <a:rPr lang="en-GB" smtClean="0"/>
              <a:t>‹#›</a:t>
            </a:fld>
            <a:endParaRPr lang="en-GB"/>
          </a:p>
        </p:txBody>
      </p:sp>
    </p:spTree>
    <p:extLst>
      <p:ext uri="{BB962C8B-B14F-4D97-AF65-F5344CB8AC3E}">
        <p14:creationId xmlns:p14="http://schemas.microsoft.com/office/powerpoint/2010/main" val="159308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8B614-C131-4691-8A8D-8A793B4B9AF5}" type="datetimeFigureOut">
              <a:rPr lang="en-GB" smtClean="0"/>
              <a:t>01/05/2024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A90D2F-AE48-410E-83A8-706274D22E31}" type="slidenum">
              <a:rPr lang="en-GB" smtClean="0"/>
              <a:t>‹#›</a:t>
            </a:fld>
            <a:endParaRPr lang="en-GB"/>
          </a:p>
        </p:txBody>
      </p:sp>
    </p:spTree>
    <p:extLst>
      <p:ext uri="{BB962C8B-B14F-4D97-AF65-F5344CB8AC3E}">
        <p14:creationId xmlns:p14="http://schemas.microsoft.com/office/powerpoint/2010/main" val="2944386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31994"/>
            <a:ext cx="9764544" cy="9911980"/>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16330"/>
            <a:ext cx="15326827" cy="30188272"/>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743974"/>
            <a:ext cx="9764544" cy="23609788"/>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0928B614-C131-4691-8A8D-8A793B4B9AF5}" type="datetimeFigureOut">
              <a:rPr lang="en-GB" smtClean="0"/>
              <a:t>01/05/2024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A90D2F-AE48-410E-83A8-706274D22E31}" type="slidenum">
              <a:rPr lang="en-GB" smtClean="0"/>
              <a:t>‹#›</a:t>
            </a:fld>
            <a:endParaRPr lang="en-GB"/>
          </a:p>
        </p:txBody>
      </p:sp>
    </p:spTree>
    <p:extLst>
      <p:ext uri="{BB962C8B-B14F-4D97-AF65-F5344CB8AC3E}">
        <p14:creationId xmlns:p14="http://schemas.microsoft.com/office/powerpoint/2010/main" val="307275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31994"/>
            <a:ext cx="9764544" cy="9911980"/>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16330"/>
            <a:ext cx="15326827" cy="30188272"/>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743974"/>
            <a:ext cx="9764544" cy="23609788"/>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0928B614-C131-4691-8A8D-8A793B4B9AF5}" type="datetimeFigureOut">
              <a:rPr lang="en-GB" smtClean="0"/>
              <a:t>01/05/2024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A90D2F-AE48-410E-83A8-706274D22E31}" type="slidenum">
              <a:rPr lang="en-GB" smtClean="0"/>
              <a:t>‹#›</a:t>
            </a:fld>
            <a:endParaRPr lang="en-GB"/>
          </a:p>
        </p:txBody>
      </p:sp>
    </p:spTree>
    <p:extLst>
      <p:ext uri="{BB962C8B-B14F-4D97-AF65-F5344CB8AC3E}">
        <p14:creationId xmlns:p14="http://schemas.microsoft.com/office/powerpoint/2010/main" val="206041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61671"/>
            <a:ext cx="26112371" cy="82108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08310"/>
            <a:ext cx="26112371" cy="26953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372595"/>
            <a:ext cx="6811923" cy="2261662"/>
          </a:xfrm>
          <a:prstGeom prst="rect">
            <a:avLst/>
          </a:prstGeom>
        </p:spPr>
        <p:txBody>
          <a:bodyPr vert="horz" lIns="91440" tIns="45720" rIns="91440" bIns="45720" rtlCol="0" anchor="ctr"/>
          <a:lstStyle>
            <a:lvl1pPr algn="l">
              <a:defRPr sz="3973">
                <a:solidFill>
                  <a:schemeClr val="tx1">
                    <a:tint val="75000"/>
                  </a:schemeClr>
                </a:solidFill>
              </a:defRPr>
            </a:lvl1pPr>
          </a:lstStyle>
          <a:p>
            <a:fld id="{0928B614-C131-4691-8A8D-8A793B4B9AF5}" type="datetimeFigureOut">
              <a:rPr lang="en-GB" smtClean="0"/>
              <a:t>01/05/2024</a:t>
            </a:fld>
            <a:endParaRPr lang="en-GB"/>
          </a:p>
        </p:txBody>
      </p:sp>
      <p:sp>
        <p:nvSpPr>
          <p:cNvPr id="5" name="Footer Placeholder 4"/>
          <p:cNvSpPr>
            <a:spLocks noGrp="1"/>
          </p:cNvSpPr>
          <p:nvPr>
            <p:ph type="ftr" sz="quarter" idx="3"/>
          </p:nvPr>
        </p:nvSpPr>
        <p:spPr>
          <a:xfrm>
            <a:off x="10028665" y="39372595"/>
            <a:ext cx="10217884" cy="2261662"/>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372595"/>
            <a:ext cx="6811923" cy="2261662"/>
          </a:xfrm>
          <a:prstGeom prst="rect">
            <a:avLst/>
          </a:prstGeom>
        </p:spPr>
        <p:txBody>
          <a:bodyPr vert="horz" lIns="91440" tIns="45720" rIns="91440" bIns="45720" rtlCol="0" anchor="ctr"/>
          <a:lstStyle>
            <a:lvl1pPr algn="r">
              <a:defRPr sz="3973">
                <a:solidFill>
                  <a:schemeClr val="tx1">
                    <a:tint val="75000"/>
                  </a:schemeClr>
                </a:solidFill>
              </a:defRPr>
            </a:lvl1pPr>
          </a:lstStyle>
          <a:p>
            <a:fld id="{2DA90D2F-AE48-410E-83A8-706274D22E31}" type="slidenum">
              <a:rPr lang="en-GB" smtClean="0"/>
              <a:t>‹#›</a:t>
            </a:fld>
            <a:endParaRPr lang="en-GB"/>
          </a:p>
        </p:txBody>
      </p:sp>
    </p:spTree>
    <p:extLst>
      <p:ext uri="{BB962C8B-B14F-4D97-AF65-F5344CB8AC3E}">
        <p14:creationId xmlns:p14="http://schemas.microsoft.com/office/powerpoint/2010/main" val="192854313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21" Type="http://schemas.openxmlformats.org/officeDocument/2006/relationships/image" Target="../media/image17.png"/><Relationship Id="rId7" Type="http://schemas.microsoft.com/office/2007/relationships/hdphoto" Target="../media/hdphoto1.wdp"/><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10" Type="http://schemas.microsoft.com/office/2007/relationships/hdphoto" Target="../media/hdphoto2.wdp"/><Relationship Id="rId19" Type="http://schemas.openxmlformats.org/officeDocument/2006/relationships/image" Target="../media/image15.png"/><Relationship Id="rId4" Type="http://schemas.openxmlformats.org/officeDocument/2006/relationships/image" Target="../media/image2.jpe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TextBox 95">
            <a:extLst>
              <a:ext uri="{FF2B5EF4-FFF2-40B4-BE49-F238E27FC236}">
                <a16:creationId xmlns:a16="http://schemas.microsoft.com/office/drawing/2014/main" id="{583F0956-449C-07C1-160A-106B4B711E8A}"/>
              </a:ext>
            </a:extLst>
          </p:cNvPr>
          <p:cNvSpPr txBox="1"/>
          <p:nvPr/>
        </p:nvSpPr>
        <p:spPr>
          <a:xfrm>
            <a:off x="372488" y="31821011"/>
            <a:ext cx="14363112" cy="7786747"/>
          </a:xfrm>
          <a:prstGeom prst="rect">
            <a:avLst/>
          </a:prstGeom>
          <a:noFill/>
          <a:ln w="57150">
            <a:solidFill>
              <a:srgbClr val="131E29"/>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buSzPct val="100000"/>
            </a:pPr>
            <a:r>
              <a:rPr lang="en-GB" sz="5000" b="1" dirty="0">
                <a:solidFill>
                  <a:srgbClr val="440099"/>
                </a:solidFill>
                <a:latin typeface="Source Sans Pro Black" panose="020B0803030403020204" pitchFamily="34" charset="0"/>
                <a:ea typeface="Source Sans Pro" panose="020B0503030403020204" pitchFamily="34" charset="0"/>
              </a:rPr>
              <a:t>PROCESSING SPEED</a:t>
            </a:r>
          </a:p>
          <a:p>
            <a:pPr algn="ctr">
              <a:buSzPct val="100000"/>
            </a:pPr>
            <a:endParaRPr lang="en-GB" sz="4000" dirty="0">
              <a:solidFill>
                <a:srgbClr val="440099"/>
              </a:solidFill>
              <a:latin typeface="Source Sans Pro" panose="020B0503030403020204" pitchFamily="34" charset="0"/>
              <a:ea typeface="Source Sans Pro" panose="020B0503030403020204" pitchFamily="34" charset="0"/>
            </a:endParaRPr>
          </a:p>
          <a:p>
            <a:pPr algn="ctr">
              <a:buSzPct val="100000"/>
            </a:pPr>
            <a:endParaRPr lang="en-GB" sz="4000" dirty="0">
              <a:solidFill>
                <a:srgbClr val="440099"/>
              </a:solidFill>
              <a:latin typeface="Source Sans Pro" panose="020B0503030403020204" pitchFamily="34" charset="0"/>
              <a:ea typeface="Source Sans Pro" panose="020B0503030403020204" pitchFamily="34" charset="0"/>
            </a:endParaRPr>
          </a:p>
          <a:p>
            <a:pPr algn="ctr">
              <a:buSzPct val="100000"/>
            </a:pPr>
            <a:endParaRPr lang="en-GB" sz="4000" dirty="0">
              <a:solidFill>
                <a:srgbClr val="440099"/>
              </a:solidFill>
              <a:latin typeface="Source Sans Pro" panose="020B0503030403020204" pitchFamily="34" charset="0"/>
              <a:ea typeface="Source Sans Pro" panose="020B0503030403020204" pitchFamily="34" charset="0"/>
            </a:endParaRPr>
          </a:p>
          <a:p>
            <a:pPr algn="ctr">
              <a:buSzPct val="100000"/>
            </a:pPr>
            <a:endParaRPr lang="en-GB" sz="4000" dirty="0">
              <a:solidFill>
                <a:srgbClr val="440099"/>
              </a:solidFill>
              <a:latin typeface="Source Sans Pro" panose="020B0503030403020204" pitchFamily="34" charset="0"/>
              <a:ea typeface="Source Sans Pro" panose="020B0503030403020204" pitchFamily="34" charset="0"/>
            </a:endParaRPr>
          </a:p>
          <a:p>
            <a:pPr algn="ctr">
              <a:buSzPct val="100000"/>
            </a:pPr>
            <a:endParaRPr lang="en-GB" sz="4000" dirty="0">
              <a:solidFill>
                <a:srgbClr val="440099"/>
              </a:solidFill>
              <a:latin typeface="Source Sans Pro" panose="020B0503030403020204" pitchFamily="34" charset="0"/>
              <a:ea typeface="Source Sans Pro" panose="020B0503030403020204" pitchFamily="34" charset="0"/>
            </a:endParaRPr>
          </a:p>
          <a:p>
            <a:pPr algn="ctr">
              <a:buSzPct val="100000"/>
            </a:pPr>
            <a:endParaRPr lang="en-GB" sz="4000" dirty="0">
              <a:solidFill>
                <a:srgbClr val="440099"/>
              </a:solidFill>
              <a:latin typeface="Source Sans Pro" panose="020B0503030403020204" pitchFamily="34" charset="0"/>
              <a:ea typeface="Source Sans Pro" panose="020B0503030403020204" pitchFamily="34" charset="0"/>
            </a:endParaRPr>
          </a:p>
          <a:p>
            <a:pPr algn="ctr">
              <a:buSzPct val="100000"/>
            </a:pPr>
            <a:endParaRPr lang="en-GB" sz="4000" dirty="0">
              <a:solidFill>
                <a:srgbClr val="440099"/>
              </a:solidFill>
              <a:latin typeface="Source Sans Pro" panose="020B0503030403020204" pitchFamily="34" charset="0"/>
              <a:ea typeface="Source Sans Pro" panose="020B0503030403020204" pitchFamily="34" charset="0"/>
            </a:endParaRPr>
          </a:p>
          <a:p>
            <a:pPr algn="ctr">
              <a:buSzPct val="100000"/>
            </a:pPr>
            <a:endParaRPr lang="en-GB" sz="4000" dirty="0">
              <a:solidFill>
                <a:srgbClr val="440099"/>
              </a:solidFill>
              <a:latin typeface="Source Sans Pro" panose="020B0503030403020204" pitchFamily="34" charset="0"/>
              <a:ea typeface="Source Sans Pro" panose="020B0503030403020204" pitchFamily="34" charset="0"/>
            </a:endParaRPr>
          </a:p>
          <a:p>
            <a:pPr algn="ctr">
              <a:buSzPct val="100000"/>
            </a:pPr>
            <a:endParaRPr lang="en-GB" sz="4000" dirty="0">
              <a:solidFill>
                <a:srgbClr val="440099"/>
              </a:solidFill>
              <a:latin typeface="Source Sans Pro" panose="020B0503030403020204" pitchFamily="34" charset="0"/>
              <a:ea typeface="Source Sans Pro" panose="020B0503030403020204" pitchFamily="34" charset="0"/>
            </a:endParaRPr>
          </a:p>
          <a:p>
            <a:pPr algn="ctr">
              <a:buSzPct val="100000"/>
            </a:pPr>
            <a:endParaRPr lang="en-GB" sz="4000" dirty="0">
              <a:solidFill>
                <a:srgbClr val="440099"/>
              </a:solidFill>
              <a:latin typeface="Source Sans Pro" panose="020B05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p:txBody>
      </p:sp>
      <p:sp>
        <p:nvSpPr>
          <p:cNvPr id="71" name="TextBox 70">
            <a:extLst>
              <a:ext uri="{FF2B5EF4-FFF2-40B4-BE49-F238E27FC236}">
                <a16:creationId xmlns:a16="http://schemas.microsoft.com/office/drawing/2014/main" id="{A0376101-9AF8-83CF-0B9B-281AFCB6FFFF}"/>
              </a:ext>
            </a:extLst>
          </p:cNvPr>
          <p:cNvSpPr txBox="1"/>
          <p:nvPr/>
        </p:nvSpPr>
        <p:spPr>
          <a:xfrm>
            <a:off x="374292" y="23520841"/>
            <a:ext cx="14363112" cy="7786747"/>
          </a:xfrm>
          <a:prstGeom prst="rect">
            <a:avLst/>
          </a:prstGeom>
          <a:noFill/>
          <a:ln w="57150">
            <a:solidFill>
              <a:srgbClr val="131E29"/>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buSzPct val="100000"/>
            </a:pPr>
            <a:r>
              <a:rPr lang="en-GB" sz="5000" b="1" dirty="0">
                <a:solidFill>
                  <a:srgbClr val="440099"/>
                </a:solidFill>
                <a:latin typeface="Source Sans Pro Black" panose="020B0803030403020204" pitchFamily="34" charset="0"/>
                <a:ea typeface="Source Sans Pro" panose="020B0503030403020204" pitchFamily="34" charset="0"/>
              </a:rPr>
              <a:t>K-MEANS CLUSTERING</a:t>
            </a: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b="1" dirty="0">
              <a:solidFill>
                <a:srgbClr val="131E29"/>
              </a:solidFill>
              <a:latin typeface="Source Sans Pro Black" panose="020B0803030403020204" pitchFamily="34" charset="0"/>
              <a:ea typeface="Source Sans Pro" panose="020B0503030403020204" pitchFamily="34" charset="0"/>
            </a:endParaRPr>
          </a:p>
          <a:p>
            <a:pPr algn="ctr">
              <a:buSzPct val="100000"/>
            </a:pPr>
            <a:endParaRPr lang="en-GB" sz="3000" dirty="0">
              <a:solidFill>
                <a:srgbClr val="131E29"/>
              </a:solidFill>
              <a:latin typeface="Source Sans Pro" panose="020B0503030403020204" pitchFamily="34" charset="0"/>
              <a:ea typeface="Source Sans Pro" panose="020B0503030403020204" pitchFamily="34" charset="0"/>
            </a:endParaRPr>
          </a:p>
          <a:p>
            <a:pPr algn="ctr">
              <a:buSzPct val="100000"/>
            </a:pPr>
            <a:r>
              <a:rPr lang="en-GB" sz="3000" i="0" u="none" strike="noStrike" kern="1200" dirty="0">
                <a:solidFill>
                  <a:srgbClr val="F5B900"/>
                </a:solidFill>
                <a:effectLst/>
                <a:latin typeface="Source Sans Pro" panose="020B0503030403020204" pitchFamily="34" charset="0"/>
                <a:ea typeface="Calibri" panose="020F0502020204030204" pitchFamily="34" charset="0"/>
                <a:cs typeface="Times New Roman" panose="02020603050405020304" pitchFamily="18" charset="0"/>
              </a:rPr>
              <a:t>Casual </a:t>
            </a:r>
            <a:r>
              <a:rPr lang="en-GB" sz="3000" i="0" u="none" strike="noStrike" kern="1200" dirty="0">
                <a:solidFill>
                  <a:srgbClr val="131E29"/>
                </a:solidFill>
                <a:effectLst/>
                <a:latin typeface="Source Sans Pro" panose="020B0503030403020204" pitchFamily="34" charset="0"/>
                <a:ea typeface="Calibri" panose="020F0502020204030204" pitchFamily="34" charset="0"/>
                <a:cs typeface="Times New Roman" panose="02020603050405020304" pitchFamily="18" charset="0"/>
              </a:rPr>
              <a:t>N = 78</a:t>
            </a:r>
            <a:r>
              <a:rPr lang="en-GB" sz="3000" dirty="0">
                <a:solidFill>
                  <a:srgbClr val="131E29"/>
                </a:solidFill>
                <a:latin typeface="Source Sans Pro" panose="020B0503030403020204" pitchFamily="34" charset="0"/>
                <a:ea typeface="Calibri" panose="020F0502020204030204" pitchFamily="34" charset="0"/>
                <a:cs typeface="Times New Roman" panose="02020603050405020304" pitchFamily="18" charset="0"/>
              </a:rPr>
              <a:t> </a:t>
            </a:r>
            <a:r>
              <a:rPr lang="en-GB" sz="3000" i="0" u="none" strike="noStrike" kern="1200" dirty="0">
                <a:solidFill>
                  <a:srgbClr val="F034FF"/>
                </a:solidFill>
                <a:effectLst/>
                <a:latin typeface="Source Sans Pro" panose="020B0503030403020204" pitchFamily="34" charset="0"/>
                <a:ea typeface="Calibri" panose="020F0502020204030204" pitchFamily="34" charset="0"/>
                <a:cs typeface="Times New Roman" panose="02020603050405020304" pitchFamily="18" charset="0"/>
              </a:rPr>
              <a:t>Experienced </a:t>
            </a:r>
            <a:r>
              <a:rPr lang="en-GB" sz="3000" i="0" u="none" strike="noStrike" kern="1200" dirty="0">
                <a:solidFill>
                  <a:srgbClr val="131E29"/>
                </a:solidFill>
                <a:effectLst/>
                <a:latin typeface="Source Sans Pro" panose="020B0503030403020204" pitchFamily="34" charset="0"/>
                <a:ea typeface="Calibri" panose="020F0502020204030204" pitchFamily="34" charset="0"/>
                <a:cs typeface="Times New Roman" panose="02020603050405020304" pitchFamily="18" charset="0"/>
              </a:rPr>
              <a:t>N = 101  </a:t>
            </a:r>
            <a:r>
              <a:rPr lang="en-GB" sz="3000" i="0" u="none" strike="noStrike" kern="1200" dirty="0">
                <a:solidFill>
                  <a:srgbClr val="336FFF"/>
                </a:solidFill>
                <a:effectLst/>
                <a:latin typeface="Source Sans Pro" panose="020B0503030403020204" pitchFamily="34" charset="0"/>
                <a:ea typeface="Calibri" panose="020F0502020204030204" pitchFamily="34" charset="0"/>
                <a:cs typeface="Times New Roman" panose="02020603050405020304" pitchFamily="18" charset="0"/>
              </a:rPr>
              <a:t>Aspiring </a:t>
            </a:r>
            <a:r>
              <a:rPr lang="en-GB" sz="3000" i="0" u="none" strike="noStrike" kern="1200" dirty="0">
                <a:solidFill>
                  <a:srgbClr val="131E29"/>
                </a:solidFill>
                <a:effectLst/>
                <a:latin typeface="Source Sans Pro" panose="020B0503030403020204" pitchFamily="34" charset="0"/>
                <a:ea typeface="Calibri" panose="020F0502020204030204" pitchFamily="34" charset="0"/>
                <a:cs typeface="Times New Roman" panose="02020603050405020304" pitchFamily="18" charset="0"/>
              </a:rPr>
              <a:t>N = 22</a:t>
            </a:r>
            <a:r>
              <a:rPr lang="en-GB" sz="3000" dirty="0">
                <a:solidFill>
                  <a:srgbClr val="131E29"/>
                </a:solidFill>
                <a:latin typeface="Source Sans Pro" panose="020B0503030403020204" pitchFamily="34" charset="0"/>
              </a:rPr>
              <a:t>    </a:t>
            </a:r>
            <a:r>
              <a:rPr lang="en-GB" sz="3000" i="0" u="none" strike="noStrike" kern="1200" dirty="0">
                <a:solidFill>
                  <a:srgbClr val="00FF00"/>
                </a:solidFill>
                <a:effectLst/>
                <a:latin typeface="Source Sans Pro" panose="020B0503030403020204" pitchFamily="34" charset="0"/>
                <a:ea typeface="Calibri" panose="020F0502020204030204" pitchFamily="34" charset="0"/>
                <a:cs typeface="Times New Roman" panose="02020603050405020304" pitchFamily="18" charset="0"/>
              </a:rPr>
              <a:t>Semi/Professional </a:t>
            </a:r>
            <a:r>
              <a:rPr lang="en-GB" sz="3000" i="0" u="none" strike="noStrike" kern="1200" dirty="0">
                <a:solidFill>
                  <a:srgbClr val="131E29"/>
                </a:solidFill>
                <a:effectLst/>
                <a:latin typeface="Source Sans Pro" panose="020B0503030403020204" pitchFamily="34" charset="0"/>
                <a:ea typeface="Calibri" panose="020F0502020204030204" pitchFamily="34" charset="0"/>
                <a:cs typeface="Times New Roman" panose="02020603050405020304" pitchFamily="18" charset="0"/>
              </a:rPr>
              <a:t>N = 34</a:t>
            </a:r>
            <a:endParaRPr lang="en-GB" sz="3000" i="0" u="none" strike="noStrike" dirty="0">
              <a:solidFill>
                <a:srgbClr val="131E29"/>
              </a:solidFill>
              <a:effectLst/>
              <a:latin typeface="Source Sans Pro" panose="020B0503030403020204" pitchFamily="34" charset="0"/>
            </a:endParaRPr>
          </a:p>
        </p:txBody>
      </p:sp>
      <p:sp>
        <p:nvSpPr>
          <p:cNvPr id="1034" name="TextBox 1033">
            <a:extLst>
              <a:ext uri="{FF2B5EF4-FFF2-40B4-BE49-F238E27FC236}">
                <a16:creationId xmlns:a16="http://schemas.microsoft.com/office/drawing/2014/main" id="{AFE8F692-5774-4A1C-BD6E-EE4D7EEE764A}"/>
              </a:ext>
            </a:extLst>
          </p:cNvPr>
          <p:cNvSpPr txBox="1"/>
          <p:nvPr/>
        </p:nvSpPr>
        <p:spPr>
          <a:xfrm>
            <a:off x="15577323" y="4002956"/>
            <a:ext cx="14363112" cy="27792224"/>
          </a:xfrm>
          <a:prstGeom prst="rect">
            <a:avLst/>
          </a:prstGeom>
          <a:noFill/>
          <a:ln w="57150">
            <a:solidFill>
              <a:srgbClr val="131E29"/>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buSzPct val="100000"/>
            </a:pPr>
            <a:r>
              <a:rPr lang="en-GB" sz="5000" b="1" dirty="0">
                <a:solidFill>
                  <a:srgbClr val="440099"/>
                </a:solidFill>
                <a:latin typeface="Source Sans Pro Black" panose="020B0803030403020204" pitchFamily="34" charset="0"/>
                <a:ea typeface="Source Sans Pro" panose="020B0503030403020204" pitchFamily="34" charset="0"/>
              </a:rPr>
              <a:t>DRIFT-DIFFUSION MODELLING</a:t>
            </a: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a:p>
            <a:pPr algn="ctr">
              <a:buSzPct val="100000"/>
            </a:pPr>
            <a:endParaRPr lang="en-GB" sz="5000" b="1" dirty="0">
              <a:solidFill>
                <a:srgbClr val="440099"/>
              </a:solidFill>
              <a:latin typeface="Source Sans Pro Black" panose="020B0803030403020204" pitchFamily="34" charset="0"/>
              <a:ea typeface="Source Sans Pro" panose="020B0503030403020204" pitchFamily="34" charset="0"/>
            </a:endParaRPr>
          </a:p>
        </p:txBody>
      </p:sp>
      <p:sp>
        <p:nvSpPr>
          <p:cNvPr id="6" name="TextBox 5">
            <a:extLst>
              <a:ext uri="{FF2B5EF4-FFF2-40B4-BE49-F238E27FC236}">
                <a16:creationId xmlns:a16="http://schemas.microsoft.com/office/drawing/2014/main" id="{BB4C8EA0-7852-05C1-228A-9685FC88F6BA}"/>
              </a:ext>
            </a:extLst>
          </p:cNvPr>
          <p:cNvSpPr txBox="1"/>
          <p:nvPr/>
        </p:nvSpPr>
        <p:spPr>
          <a:xfrm>
            <a:off x="373632" y="12308427"/>
            <a:ext cx="14363112" cy="4555093"/>
          </a:xfrm>
          <a:prstGeom prst="rect">
            <a:avLst/>
          </a:prstGeom>
          <a:solidFill>
            <a:srgbClr val="E2BBE8"/>
          </a:solidFill>
          <a:ln w="381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buSzPct val="100000"/>
            </a:pPr>
            <a:r>
              <a:rPr lang="en-GB" sz="5000" b="1" dirty="0">
                <a:solidFill>
                  <a:srgbClr val="131E29"/>
                </a:solidFill>
                <a:latin typeface="Source Sans Pro Black" panose="020B0803030403020204" pitchFamily="34" charset="0"/>
                <a:ea typeface="Source Sans Pro" panose="020B0503030403020204" pitchFamily="34" charset="0"/>
              </a:rPr>
              <a:t>RESEARCH QUESTIONS</a:t>
            </a:r>
            <a:endParaRPr lang="en-GB" sz="5000" dirty="0">
              <a:solidFill>
                <a:srgbClr val="131E29"/>
              </a:solidFill>
              <a:latin typeface="Source Sans Pro Black" panose="020B0803030403020204" pitchFamily="34" charset="0"/>
              <a:ea typeface="Source Sans Pro" panose="020B0503030403020204" pitchFamily="34" charset="0"/>
            </a:endParaRPr>
          </a:p>
          <a:p>
            <a:pPr marL="742950" indent="-742950">
              <a:buSzPct val="100000"/>
              <a:buFont typeface="+mj-lt"/>
              <a:buAutoNum type="arabicPeriod"/>
            </a:pPr>
            <a:r>
              <a:rPr lang="en-GB" sz="4000" dirty="0">
                <a:solidFill>
                  <a:srgbClr val="131E29"/>
                </a:solidFill>
                <a:latin typeface="Source Sans Pro" panose="020B0503030403020204" pitchFamily="34" charset="0"/>
                <a:ea typeface="Source Sans Pro" panose="020B0503030403020204" pitchFamily="34" charset="0"/>
              </a:rPr>
              <a:t>How should </a:t>
            </a:r>
            <a:r>
              <a:rPr lang="en-GB" sz="4000" b="1" dirty="0">
                <a:solidFill>
                  <a:srgbClr val="131E29"/>
                </a:solidFill>
                <a:latin typeface="Source Sans Pro" panose="020B0503030403020204" pitchFamily="34" charset="0"/>
                <a:ea typeface="Source Sans Pro" panose="020B0503030403020204" pitchFamily="34" charset="0"/>
              </a:rPr>
              <a:t>Counter-Strike: Global Offensive (CS:GO)</a:t>
            </a:r>
            <a:r>
              <a:rPr lang="en-GB" sz="4000" dirty="0">
                <a:solidFill>
                  <a:srgbClr val="131E29"/>
                </a:solidFill>
                <a:latin typeface="Source Sans Pro" panose="020B0503030403020204" pitchFamily="34" charset="0"/>
                <a:ea typeface="Source Sans Pro" panose="020B0503030403020204" pitchFamily="34" charset="0"/>
              </a:rPr>
              <a:t> expertise be measured?</a:t>
            </a:r>
          </a:p>
          <a:p>
            <a:pPr marL="742950" indent="-742950">
              <a:buSzPct val="100000"/>
              <a:buFont typeface="+mj-lt"/>
              <a:buAutoNum type="arabicPeriod"/>
            </a:pPr>
            <a:r>
              <a:rPr lang="en-GB" sz="4000" dirty="0">
                <a:solidFill>
                  <a:srgbClr val="131E29"/>
                </a:solidFill>
                <a:latin typeface="Source Sans Pro" panose="020B0503030403020204" pitchFamily="34" charset="0"/>
                <a:ea typeface="Source Sans Pro" panose="020B0503030403020204" pitchFamily="34" charset="0"/>
              </a:rPr>
              <a:t>Is greater CS:GO expertise associated with faster processing speed?</a:t>
            </a:r>
          </a:p>
          <a:p>
            <a:pPr marL="742950" indent="-742950">
              <a:buSzPct val="100000"/>
              <a:buFont typeface="+mj-lt"/>
              <a:buAutoNum type="arabicPeriod"/>
            </a:pPr>
            <a:r>
              <a:rPr lang="en-GB" sz="4000" dirty="0">
                <a:solidFill>
                  <a:srgbClr val="131E29"/>
                </a:solidFill>
                <a:latin typeface="Source Sans Pro" panose="020B0503030403020204" pitchFamily="34" charset="0"/>
                <a:ea typeface="Source Sans Pro" panose="020B0503030403020204" pitchFamily="34" charset="0"/>
              </a:rPr>
              <a:t>Do the decision processes underlying processing speed differ with CS:GO expertise?</a:t>
            </a:r>
          </a:p>
        </p:txBody>
      </p:sp>
      <p:grpSp>
        <p:nvGrpSpPr>
          <p:cNvPr id="99" name="Group 98">
            <a:extLst>
              <a:ext uri="{FF2B5EF4-FFF2-40B4-BE49-F238E27FC236}">
                <a16:creationId xmlns:a16="http://schemas.microsoft.com/office/drawing/2014/main" id="{495DC6CB-6C18-A023-D36C-2BB2EBB64608}"/>
              </a:ext>
            </a:extLst>
          </p:cNvPr>
          <p:cNvGrpSpPr/>
          <p:nvPr/>
        </p:nvGrpSpPr>
        <p:grpSpPr>
          <a:xfrm>
            <a:off x="377606" y="222956"/>
            <a:ext cx="29520000" cy="3060000"/>
            <a:chOff x="377606" y="222956"/>
            <a:chExt cx="29520000" cy="3060000"/>
          </a:xfrm>
        </p:grpSpPr>
        <p:sp>
          <p:nvSpPr>
            <p:cNvPr id="100" name="TextBox 99">
              <a:extLst>
                <a:ext uri="{FF2B5EF4-FFF2-40B4-BE49-F238E27FC236}">
                  <a16:creationId xmlns:a16="http://schemas.microsoft.com/office/drawing/2014/main" id="{C300B11A-EE4E-6A55-61C7-A3C1B31F3882}"/>
                </a:ext>
              </a:extLst>
            </p:cNvPr>
            <p:cNvSpPr txBox="1"/>
            <p:nvPr/>
          </p:nvSpPr>
          <p:spPr>
            <a:xfrm>
              <a:off x="377606" y="222956"/>
              <a:ext cx="29520000" cy="3060000"/>
            </a:xfrm>
            <a:prstGeom prst="rect">
              <a:avLst/>
            </a:prstGeom>
            <a:solidFill>
              <a:srgbClr val="440099"/>
            </a:solidFill>
            <a:ln>
              <a:solidFill>
                <a:srgbClr val="6933AD"/>
              </a:solidFill>
            </a:ln>
          </p:spPr>
          <p:txBody>
            <a:bodyPr wrap="square" rtlCol="0">
              <a:spAutoFit/>
            </a:bodyPr>
            <a:lstStyle/>
            <a:p>
              <a:pPr algn="ctr"/>
              <a:r>
                <a:rPr lang="en-GB" sz="7000" kern="0" dirty="0">
                  <a:solidFill>
                    <a:schemeClr val="bg1"/>
                  </a:solidFill>
                  <a:latin typeface="Source Sans Pro Black" panose="020B0803030403020204" pitchFamily="34" charset="0"/>
                  <a:ea typeface="Source Sans Pro SemiBold" panose="020B0603030403020204" pitchFamily="34" charset="0"/>
                  <a:sym typeface="Source Sans Pro"/>
                </a:rPr>
                <a:t>COGNITIVE CORRELATES OF FIRST-PERSON SHOOTER GAMING: A CROSS-SECTIONAL STUDY OF COUNTER-STRIKE PLAYERS</a:t>
              </a:r>
            </a:p>
            <a:p>
              <a:pPr algn="ctr"/>
              <a:r>
                <a:rPr lang="en-GB" sz="5000" dirty="0">
                  <a:solidFill>
                    <a:schemeClr val="bg1"/>
                  </a:solidFill>
                  <a:latin typeface="Source Sans Pro" panose="020B0503030403020204" pitchFamily="34" charset="0"/>
                  <a:ea typeface="Source Sans Pro Black" panose="020B0803030403020204" pitchFamily="34" charset="0"/>
                </a:rPr>
                <a:t>Eleanor R. A. Hyde, Robert Schmidt, Daniel J. Carroll, &amp; Claudia C. von Bastian</a:t>
              </a:r>
            </a:p>
          </p:txBody>
        </p:sp>
        <p:pic>
          <p:nvPicPr>
            <p:cNvPr id="102" name="Picture 101">
              <a:extLst>
                <a:ext uri="{FF2B5EF4-FFF2-40B4-BE49-F238E27FC236}">
                  <a16:creationId xmlns:a16="http://schemas.microsoft.com/office/drawing/2014/main" id="{C082672D-521F-FB5F-901D-0819BD855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50" y="1888544"/>
              <a:ext cx="4320000" cy="1362240"/>
            </a:xfrm>
            <a:prstGeom prst="rect">
              <a:avLst/>
            </a:prstGeom>
          </p:spPr>
        </p:pic>
      </p:grpSp>
      <p:sp>
        <p:nvSpPr>
          <p:cNvPr id="92" name="TextBox 91">
            <a:extLst>
              <a:ext uri="{FF2B5EF4-FFF2-40B4-BE49-F238E27FC236}">
                <a16:creationId xmlns:a16="http://schemas.microsoft.com/office/drawing/2014/main" id="{93E24118-3A17-D84A-0485-4FEBDDF94F81}"/>
              </a:ext>
            </a:extLst>
          </p:cNvPr>
          <p:cNvSpPr txBox="1"/>
          <p:nvPr/>
        </p:nvSpPr>
        <p:spPr>
          <a:xfrm>
            <a:off x="377606" y="3282956"/>
            <a:ext cx="8854962" cy="720000"/>
          </a:xfrm>
          <a:prstGeom prst="rect">
            <a:avLst/>
          </a:prstGeom>
          <a:noFill/>
          <a:ln w="38100">
            <a:noFill/>
          </a:ln>
        </p:spPr>
        <p:txBody>
          <a:bodyPr wrap="square" rtlCol="0">
            <a:spAutoFit/>
          </a:bodyPr>
          <a:lstStyle/>
          <a:p>
            <a:pPr>
              <a:buClr>
                <a:schemeClr val="accent1"/>
              </a:buClr>
              <a:buSzPct val="150000"/>
            </a:pPr>
            <a:r>
              <a:rPr lang="en-GB" sz="2800" dirty="0">
                <a:solidFill>
                  <a:srgbClr val="131E29"/>
                </a:solidFill>
                <a:latin typeface="Source Sans Pro" panose="020B0503030403020204" pitchFamily="34" charset="0"/>
                <a:ea typeface="Source Sans Pro Black" panose="020B0803030403020204" pitchFamily="34" charset="0"/>
                <a:cs typeface="Arial" panose="020B0604020202020204" pitchFamily="34" charset="0"/>
              </a:rPr>
              <a:t>erahyde1@sheffield.ac.uk   eleanorhyde.com   @era_hyde</a:t>
            </a:r>
          </a:p>
        </p:txBody>
      </p:sp>
      <p:grpSp>
        <p:nvGrpSpPr>
          <p:cNvPr id="1089" name="Group 1088">
            <a:extLst>
              <a:ext uri="{FF2B5EF4-FFF2-40B4-BE49-F238E27FC236}">
                <a16:creationId xmlns:a16="http://schemas.microsoft.com/office/drawing/2014/main" id="{66525238-9524-E7A4-4224-8F3ABED7F7E0}"/>
              </a:ext>
            </a:extLst>
          </p:cNvPr>
          <p:cNvGrpSpPr/>
          <p:nvPr/>
        </p:nvGrpSpPr>
        <p:grpSpPr>
          <a:xfrm>
            <a:off x="373632" y="4002956"/>
            <a:ext cx="14400000" cy="7632859"/>
            <a:chOff x="375374" y="4002956"/>
            <a:chExt cx="14398262" cy="7632859"/>
          </a:xfrm>
        </p:grpSpPr>
        <p:sp>
          <p:nvSpPr>
            <p:cNvPr id="18" name="TextBox 17">
              <a:extLst>
                <a:ext uri="{FF2B5EF4-FFF2-40B4-BE49-F238E27FC236}">
                  <a16:creationId xmlns:a16="http://schemas.microsoft.com/office/drawing/2014/main" id="{96CE220A-6AB5-F47E-B30E-02B495D9D721}"/>
                </a:ext>
              </a:extLst>
            </p:cNvPr>
            <p:cNvSpPr txBox="1"/>
            <p:nvPr/>
          </p:nvSpPr>
          <p:spPr>
            <a:xfrm>
              <a:off x="375374" y="4002956"/>
              <a:ext cx="14398262" cy="7632859"/>
            </a:xfrm>
            <a:prstGeom prst="rect">
              <a:avLst/>
            </a:prstGeom>
            <a:solidFill>
              <a:srgbClr val="E2BBE8"/>
            </a:solidFill>
            <a:ln w="381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buSzPct val="100000"/>
                <a:defRPr/>
              </a:pPr>
              <a:r>
                <a:rPr lang="en-GB" sz="5000" b="1" dirty="0">
                  <a:solidFill>
                    <a:srgbClr val="131E29"/>
                  </a:solidFill>
                  <a:latin typeface="Source Sans Pro Black" panose="020B0803030403020204" pitchFamily="34" charset="0"/>
                  <a:ea typeface="Source Sans Pro" panose="020B0503030403020204" pitchFamily="34" charset="0"/>
                </a:rPr>
                <a:t>BACKGROUND</a:t>
              </a:r>
            </a:p>
            <a:p>
              <a:pPr algn="ctr">
                <a:buSzPct val="100000"/>
                <a:defRPr/>
              </a:pPr>
              <a:endParaRPr lang="en-GB" sz="4000" b="1" dirty="0">
                <a:solidFill>
                  <a:srgbClr val="131E29"/>
                </a:solidFill>
                <a:latin typeface="Source Sans Pro Black" panose="020B0803030403020204" pitchFamily="34" charset="0"/>
                <a:ea typeface="Source Sans Pro" panose="020B0503030403020204" pitchFamily="34" charset="0"/>
              </a:endParaRPr>
            </a:p>
            <a:p>
              <a:pPr algn="ctr">
                <a:buSzPct val="100000"/>
                <a:defRPr/>
              </a:pPr>
              <a:endParaRPr lang="en-GB" sz="4000" b="1" dirty="0">
                <a:solidFill>
                  <a:srgbClr val="131E29"/>
                </a:solidFill>
                <a:latin typeface="Source Sans Pro Black" panose="020B0803030403020204" pitchFamily="34" charset="0"/>
                <a:ea typeface="Source Sans Pro" panose="020B0503030403020204" pitchFamily="34" charset="0"/>
              </a:endParaRPr>
            </a:p>
            <a:p>
              <a:pPr algn="ctr">
                <a:buSzPct val="100000"/>
                <a:defRPr/>
              </a:pPr>
              <a:endParaRPr lang="en-GB" sz="4000" b="1" dirty="0">
                <a:solidFill>
                  <a:srgbClr val="131E29"/>
                </a:solidFill>
                <a:latin typeface="Source Sans Pro Black" panose="020B0803030403020204" pitchFamily="34" charset="0"/>
                <a:ea typeface="Source Sans Pro" panose="020B0503030403020204" pitchFamily="34" charset="0"/>
              </a:endParaRPr>
            </a:p>
            <a:p>
              <a:pPr marL="685800" indent="-685800">
                <a:buSzPct val="100000"/>
                <a:buFont typeface="Arial" panose="020B0604020202020204" pitchFamily="34" charset="0"/>
                <a:buChar char="•"/>
                <a:defRPr/>
              </a:pPr>
              <a:r>
                <a:rPr lang="en-GB" sz="4000" dirty="0">
                  <a:solidFill>
                    <a:srgbClr val="131E29"/>
                  </a:solidFill>
                  <a:latin typeface="Source Sans Pro" panose="020B0503030403020204" pitchFamily="34" charset="0"/>
                  <a:ea typeface="Source Sans Pro" panose="020B0503030403020204" pitchFamily="34" charset="0"/>
                </a:rPr>
                <a:t>Research shows an inconsistent association between FPS play and processing speed1, 2. </a:t>
              </a:r>
            </a:p>
            <a:p>
              <a:pPr marL="685800" indent="-685800">
                <a:buSzPct val="100000"/>
                <a:buFont typeface="Arial" panose="020B0604020202020204" pitchFamily="34" charset="0"/>
                <a:buChar char="•"/>
                <a:defRPr/>
              </a:pPr>
              <a:r>
                <a:rPr lang="en-GB" sz="4000" dirty="0">
                  <a:solidFill>
                    <a:srgbClr val="131E29"/>
                  </a:solidFill>
                  <a:latin typeface="Source Sans Pro" panose="020B0503030403020204" pitchFamily="34" charset="0"/>
                  <a:ea typeface="Source Sans Pro" panose="020B0503030403020204" pitchFamily="34" charset="0"/>
                </a:rPr>
                <a:t>By decomposing reaction times (RTs) using the drift-diffusion model (DDM)3, researchers found FPS training to improve drift rates4, whilst others found FPS training to increase boundary separations2. These mixed findings may be due to methodological limitations such as small samples, broad definitions of AVGs. </a:t>
              </a:r>
            </a:p>
          </p:txBody>
        </p:sp>
        <p:pic>
          <p:nvPicPr>
            <p:cNvPr id="81" name="Picture 2" descr="Counter-Strike: Global Offensive (2020) - Gameplay (PC HD) [1080p60FPS] -  YouTube">
              <a:extLst>
                <a:ext uri="{FF2B5EF4-FFF2-40B4-BE49-F238E27FC236}">
                  <a16:creationId xmlns:a16="http://schemas.microsoft.com/office/drawing/2014/main" id="{82D98314-9485-C6B4-C046-DEF3F89A17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41" b="-1"/>
            <a:stretch/>
          </p:blipFill>
          <p:spPr bwMode="auto">
            <a:xfrm>
              <a:off x="10142934" y="4208814"/>
              <a:ext cx="4427270" cy="245696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064" name="Group 1063">
            <a:extLst>
              <a:ext uri="{FF2B5EF4-FFF2-40B4-BE49-F238E27FC236}">
                <a16:creationId xmlns:a16="http://schemas.microsoft.com/office/drawing/2014/main" id="{44C4FF57-4FF3-A35C-B166-A7C5346F34C5}"/>
              </a:ext>
            </a:extLst>
          </p:cNvPr>
          <p:cNvGrpSpPr/>
          <p:nvPr/>
        </p:nvGrpSpPr>
        <p:grpSpPr>
          <a:xfrm>
            <a:off x="15458369" y="4837647"/>
            <a:ext cx="14582896" cy="25956152"/>
            <a:chOff x="15237310" y="15335351"/>
            <a:chExt cx="14582896" cy="25956152"/>
          </a:xfrm>
        </p:grpSpPr>
        <p:grpSp>
          <p:nvGrpSpPr>
            <p:cNvPr id="30" name="Group 29">
              <a:extLst>
                <a:ext uri="{FF2B5EF4-FFF2-40B4-BE49-F238E27FC236}">
                  <a16:creationId xmlns:a16="http://schemas.microsoft.com/office/drawing/2014/main" id="{95607C89-CB62-5235-29BA-4A71552C1A8F}"/>
                </a:ext>
              </a:extLst>
            </p:cNvPr>
            <p:cNvGrpSpPr/>
            <p:nvPr/>
          </p:nvGrpSpPr>
          <p:grpSpPr>
            <a:xfrm>
              <a:off x="15237310" y="15335351"/>
              <a:ext cx="7200000" cy="7617022"/>
              <a:chOff x="10553874" y="12438290"/>
              <a:chExt cx="10796543" cy="8381328"/>
            </a:xfrm>
          </p:grpSpPr>
          <p:sp>
            <p:nvSpPr>
              <p:cNvPr id="31" name="TextBox 30">
                <a:extLst>
                  <a:ext uri="{FF2B5EF4-FFF2-40B4-BE49-F238E27FC236}">
                    <a16:creationId xmlns:a16="http://schemas.microsoft.com/office/drawing/2014/main" id="{BC04A835-2B23-0E1E-B0DE-A53DB86A9A90}"/>
                  </a:ext>
                </a:extLst>
              </p:cNvPr>
              <p:cNvSpPr txBox="1"/>
              <p:nvPr/>
            </p:nvSpPr>
            <p:spPr>
              <a:xfrm>
                <a:off x="10553874" y="19905237"/>
                <a:ext cx="3483154" cy="914381"/>
              </a:xfrm>
              <a:prstGeom prst="rect">
                <a:avLst/>
              </a:prstGeom>
              <a:noFill/>
            </p:spPr>
            <p:txBody>
              <a:bodyPr wrap="square" rtlCol="0">
                <a:spAutoFit/>
              </a:bodyPr>
              <a:lstStyle/>
              <a:p>
                <a:pPr algn="ctr"/>
                <a:r>
                  <a:rPr lang="en-GB" sz="2400" dirty="0">
                    <a:solidFill>
                      <a:srgbClr val="131E29"/>
                    </a:solidFill>
                    <a:latin typeface="Source Sans Pro" panose="020B0503030403020204" pitchFamily="34" charset="0"/>
                  </a:rPr>
                  <a:t>Stimulus encoding</a:t>
                </a:r>
              </a:p>
            </p:txBody>
          </p:sp>
          <p:grpSp>
            <p:nvGrpSpPr>
              <p:cNvPr id="32" name="Group 31">
                <a:extLst>
                  <a:ext uri="{FF2B5EF4-FFF2-40B4-BE49-F238E27FC236}">
                    <a16:creationId xmlns:a16="http://schemas.microsoft.com/office/drawing/2014/main" id="{50C7EE1F-81F6-29AD-F445-81E24BB740DB}"/>
                  </a:ext>
                </a:extLst>
              </p:cNvPr>
              <p:cNvGrpSpPr/>
              <p:nvPr/>
            </p:nvGrpSpPr>
            <p:grpSpPr>
              <a:xfrm>
                <a:off x="10926283" y="12438290"/>
                <a:ext cx="10424134" cy="8308650"/>
                <a:chOff x="10768345" y="12581242"/>
                <a:chExt cx="10424134" cy="8308650"/>
              </a:xfrm>
            </p:grpSpPr>
            <p:pic>
              <p:nvPicPr>
                <p:cNvPr id="50" name="Picture 49">
                  <a:extLst>
                    <a:ext uri="{FF2B5EF4-FFF2-40B4-BE49-F238E27FC236}">
                      <a16:creationId xmlns:a16="http://schemas.microsoft.com/office/drawing/2014/main" id="{792AF99B-33D3-9378-F9C1-51B264A5CD59}"/>
                    </a:ext>
                  </a:extLst>
                </p:cNvPr>
                <p:cNvPicPr>
                  <a:picLocks noChangeAspect="1"/>
                </p:cNvPicPr>
                <p:nvPr/>
              </p:nvPicPr>
              <p:blipFill rotWithShape="1">
                <a:blip r:embed="rId5">
                  <a:duotone>
                    <a:prstClr val="black"/>
                    <a:schemeClr val="tx2">
                      <a:tint val="45000"/>
                      <a:satMod val="400000"/>
                    </a:schemeClr>
                  </a:duotone>
                </a:blip>
                <a:srcRect r="36193"/>
                <a:stretch/>
              </p:blipFill>
              <p:spPr>
                <a:xfrm>
                  <a:off x="16199903" y="18029263"/>
                  <a:ext cx="4738070" cy="1770409"/>
                </a:xfrm>
                <a:prstGeom prst="rect">
                  <a:avLst/>
                </a:prstGeom>
              </p:spPr>
            </p:pic>
            <p:pic>
              <p:nvPicPr>
                <p:cNvPr id="51" name="Picture 50">
                  <a:extLst>
                    <a:ext uri="{FF2B5EF4-FFF2-40B4-BE49-F238E27FC236}">
                      <a16:creationId xmlns:a16="http://schemas.microsoft.com/office/drawing/2014/main" id="{B15D200F-5B8C-9300-6338-D1550C887A2C}"/>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0"/>
                          </a14:imgEffect>
                          <a14:imgEffect>
                            <a14:brightnessContrast bright="20000"/>
                          </a14:imgEffect>
                        </a14:imgLayer>
                      </a14:imgProps>
                    </a:ext>
                  </a:extLst>
                </a:blip>
                <a:srcRect r="36193"/>
                <a:stretch/>
              </p:blipFill>
              <p:spPr>
                <a:xfrm flipV="1">
                  <a:off x="16262709" y="12581242"/>
                  <a:ext cx="4645457" cy="1607428"/>
                </a:xfrm>
                <a:prstGeom prst="rect">
                  <a:avLst/>
                </a:prstGeom>
              </p:spPr>
            </p:pic>
            <p:cxnSp>
              <p:nvCxnSpPr>
                <p:cNvPr id="34" name="Straight Connector 33">
                  <a:extLst>
                    <a:ext uri="{FF2B5EF4-FFF2-40B4-BE49-F238E27FC236}">
                      <a16:creationId xmlns:a16="http://schemas.microsoft.com/office/drawing/2014/main" id="{4EB8810C-9BAE-A707-1AE1-B7633933C377}"/>
                    </a:ext>
                  </a:extLst>
                </p:cNvPr>
                <p:cNvCxnSpPr/>
                <p:nvPr/>
              </p:nvCxnSpPr>
              <p:spPr>
                <a:xfrm>
                  <a:off x="11157829" y="14337248"/>
                  <a:ext cx="9848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AB2DA7-3BCA-C942-867F-B32E8A702492}"/>
                    </a:ext>
                  </a:extLst>
                </p:cNvPr>
                <p:cNvCxnSpPr/>
                <p:nvPr/>
              </p:nvCxnSpPr>
              <p:spPr>
                <a:xfrm>
                  <a:off x="11157829" y="17937995"/>
                  <a:ext cx="9848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78319B-F19E-7988-EA62-44C853588347}"/>
                    </a:ext>
                  </a:extLst>
                </p:cNvPr>
                <p:cNvCxnSpPr>
                  <a:cxnSpLocks/>
                </p:cNvCxnSpPr>
                <p:nvPr/>
              </p:nvCxnSpPr>
              <p:spPr>
                <a:xfrm flipV="1">
                  <a:off x="12816937" y="14332863"/>
                  <a:ext cx="0" cy="36051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42BE4B-472D-00A1-4EC2-29E23D2CA2F5}"/>
                    </a:ext>
                  </a:extLst>
                </p:cNvPr>
                <p:cNvCxnSpPr>
                  <a:cxnSpLocks/>
                </p:cNvCxnSpPr>
                <p:nvPr/>
              </p:nvCxnSpPr>
              <p:spPr>
                <a:xfrm flipV="1">
                  <a:off x="19650378" y="14332863"/>
                  <a:ext cx="0" cy="3605134"/>
                </a:xfrm>
                <a:prstGeom prst="line">
                  <a:avLst/>
                </a:prstGeom>
                <a:ln w="381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CFF15173-C008-98AB-F3C2-E6BE4E44DC20}"/>
                    </a:ext>
                  </a:extLst>
                </p:cNvPr>
                <p:cNvPicPr>
                  <a:picLocks noChangeAspect="1"/>
                </p:cNvPicPr>
                <p:nvPr/>
              </p:nvPicPr>
              <p:blipFill rotWithShape="1">
                <a:blip r:embed="rId8">
                  <a:duotone>
                    <a:prstClr val="black"/>
                    <a:schemeClr val="accent1">
                      <a:tint val="45000"/>
                      <a:satMod val="400000"/>
                    </a:schemeClr>
                  </a:duotone>
                </a:blip>
                <a:srcRect l="5532" r="9983"/>
                <a:stretch/>
              </p:blipFill>
              <p:spPr>
                <a:xfrm>
                  <a:off x="12835170" y="15782439"/>
                  <a:ext cx="5545537" cy="2181510"/>
                </a:xfrm>
                <a:prstGeom prst="rect">
                  <a:avLst/>
                </a:prstGeom>
              </p:spPr>
            </p:pic>
            <p:pic>
              <p:nvPicPr>
                <p:cNvPr id="39" name="Picture 38">
                  <a:extLst>
                    <a:ext uri="{FF2B5EF4-FFF2-40B4-BE49-F238E27FC236}">
                      <a16:creationId xmlns:a16="http://schemas.microsoft.com/office/drawing/2014/main" id="{ED0BBA8C-3690-2C46-2F63-6895CB35B464}"/>
                    </a:ext>
                  </a:extLst>
                </p:cNvPr>
                <p:cNvPicPr>
                  <a:picLocks noChangeAspect="1"/>
                </p:cNvPicPr>
                <p:nvPr/>
              </p:nvPicPr>
              <p:blipFill rotWithShape="1">
                <a:blip r:embed="rId9">
                  <a:extLst>
                    <a:ext uri="{BEBA8EAE-BF5A-486C-A8C5-ECC9F3942E4B}">
                      <a14:imgProps xmlns:a14="http://schemas.microsoft.com/office/drawing/2010/main">
                        <a14:imgLayer r:embed="rId10">
                          <a14:imgEffect>
                            <a14:saturation sat="0"/>
                          </a14:imgEffect>
                          <a14:imgEffect>
                            <a14:brightnessContrast bright="20000"/>
                          </a14:imgEffect>
                        </a14:imgLayer>
                      </a14:imgProps>
                    </a:ext>
                  </a:extLst>
                </a:blip>
                <a:srcRect t="23428"/>
                <a:stretch/>
              </p:blipFill>
              <p:spPr>
                <a:xfrm>
                  <a:off x="12835168" y="14332863"/>
                  <a:ext cx="5027183" cy="1813553"/>
                </a:xfrm>
                <a:prstGeom prst="rect">
                  <a:avLst/>
                </a:prstGeom>
              </p:spPr>
            </p:pic>
            <p:sp>
              <p:nvSpPr>
                <p:cNvPr id="40" name="TextBox 39">
                  <a:extLst>
                    <a:ext uri="{FF2B5EF4-FFF2-40B4-BE49-F238E27FC236}">
                      <a16:creationId xmlns:a16="http://schemas.microsoft.com/office/drawing/2014/main" id="{022B1983-A22B-66C9-DA13-897C086F71B9}"/>
                    </a:ext>
                  </a:extLst>
                </p:cNvPr>
                <p:cNvSpPr txBox="1"/>
                <p:nvPr/>
              </p:nvSpPr>
              <p:spPr>
                <a:xfrm>
                  <a:off x="10768345" y="15823817"/>
                  <a:ext cx="2178122" cy="914381"/>
                </a:xfrm>
                <a:prstGeom prst="rect">
                  <a:avLst/>
                </a:prstGeom>
                <a:noFill/>
              </p:spPr>
              <p:txBody>
                <a:bodyPr wrap="square" rtlCol="0">
                  <a:spAutoFit/>
                </a:bodyPr>
                <a:lstStyle/>
                <a:p>
                  <a:pPr algn="ctr"/>
                  <a:r>
                    <a:rPr lang="en-GB" sz="2400" dirty="0">
                      <a:solidFill>
                        <a:srgbClr val="131E29"/>
                      </a:solidFill>
                      <a:latin typeface="Source Sans Pro" panose="020B0503030403020204" pitchFamily="34" charset="0"/>
                    </a:rPr>
                    <a:t>Starting point</a:t>
                  </a:r>
                </a:p>
              </p:txBody>
            </p:sp>
            <p:sp>
              <p:nvSpPr>
                <p:cNvPr id="41" name="TextBox 40">
                  <a:extLst>
                    <a:ext uri="{FF2B5EF4-FFF2-40B4-BE49-F238E27FC236}">
                      <a16:creationId xmlns:a16="http://schemas.microsoft.com/office/drawing/2014/main" id="{E0987FD7-9514-6097-D55D-4E3BADE8C1E3}"/>
                    </a:ext>
                  </a:extLst>
                </p:cNvPr>
                <p:cNvSpPr txBox="1"/>
                <p:nvPr/>
              </p:nvSpPr>
              <p:spPr>
                <a:xfrm>
                  <a:off x="16502357" y="13106762"/>
                  <a:ext cx="2345029" cy="914381"/>
                </a:xfrm>
                <a:prstGeom prst="rect">
                  <a:avLst/>
                </a:prstGeom>
                <a:noFill/>
              </p:spPr>
              <p:txBody>
                <a:bodyPr wrap="square" rtlCol="0">
                  <a:spAutoFit/>
                </a:bodyPr>
                <a:lstStyle/>
                <a:p>
                  <a:pPr algn="ctr"/>
                  <a:r>
                    <a:rPr lang="en-GB" sz="2400" dirty="0">
                      <a:solidFill>
                        <a:srgbClr val="131E29"/>
                      </a:solidFill>
                      <a:latin typeface="Source Sans Pro" panose="020B0503030403020204" pitchFamily="34" charset="0"/>
                    </a:rPr>
                    <a:t>Correct response</a:t>
                  </a:r>
                </a:p>
              </p:txBody>
            </p:sp>
            <p:sp>
              <p:nvSpPr>
                <p:cNvPr id="42" name="TextBox 41">
                  <a:extLst>
                    <a:ext uri="{FF2B5EF4-FFF2-40B4-BE49-F238E27FC236}">
                      <a16:creationId xmlns:a16="http://schemas.microsoft.com/office/drawing/2014/main" id="{B1955501-CE8D-A247-1305-486D5736D8B3}"/>
                    </a:ext>
                  </a:extLst>
                </p:cNvPr>
                <p:cNvSpPr txBox="1"/>
                <p:nvPr/>
              </p:nvSpPr>
              <p:spPr>
                <a:xfrm rot="16200000">
                  <a:off x="18427666" y="15789291"/>
                  <a:ext cx="3605132" cy="692276"/>
                </a:xfrm>
                <a:prstGeom prst="rect">
                  <a:avLst/>
                </a:prstGeom>
                <a:noFill/>
              </p:spPr>
              <p:txBody>
                <a:bodyPr wrap="square" rtlCol="0">
                  <a:spAutoFit/>
                </a:bodyPr>
                <a:lstStyle/>
                <a:p>
                  <a:pPr algn="ctr"/>
                  <a:r>
                    <a:rPr lang="en-GB" sz="2400" dirty="0">
                      <a:solidFill>
                        <a:srgbClr val="131E29"/>
                      </a:solidFill>
                      <a:latin typeface="Source Sans Pro" panose="020B0503030403020204" pitchFamily="34" charset="0"/>
                    </a:rPr>
                    <a:t>Boundary Separation</a:t>
                  </a:r>
                </a:p>
              </p:txBody>
            </p:sp>
            <p:sp>
              <p:nvSpPr>
                <p:cNvPr id="43" name="Oval 42">
                  <a:extLst>
                    <a:ext uri="{FF2B5EF4-FFF2-40B4-BE49-F238E27FC236}">
                      <a16:creationId xmlns:a16="http://schemas.microsoft.com/office/drawing/2014/main" id="{BDFE9CFF-E50B-7CD3-0649-20EC19D02B3A}"/>
                    </a:ext>
                  </a:extLst>
                </p:cNvPr>
                <p:cNvSpPr/>
                <p:nvPr/>
              </p:nvSpPr>
              <p:spPr>
                <a:xfrm>
                  <a:off x="12746035" y="16022735"/>
                  <a:ext cx="175862" cy="1540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131E29"/>
                    </a:solidFill>
                    <a:latin typeface="Source Sans Pro" panose="020B0503030403020204" pitchFamily="34" charset="0"/>
                  </a:endParaRPr>
                </a:p>
              </p:txBody>
            </p:sp>
            <p:sp>
              <p:nvSpPr>
                <p:cNvPr id="45" name="Oval 44">
                  <a:extLst>
                    <a:ext uri="{FF2B5EF4-FFF2-40B4-BE49-F238E27FC236}">
                      <a16:creationId xmlns:a16="http://schemas.microsoft.com/office/drawing/2014/main" id="{E887E0D0-7ECB-69F6-B0DF-D33A34210FDA}"/>
                    </a:ext>
                  </a:extLst>
                </p:cNvPr>
                <p:cNvSpPr/>
                <p:nvPr/>
              </p:nvSpPr>
              <p:spPr>
                <a:xfrm>
                  <a:off x="17426882" y="14259897"/>
                  <a:ext cx="175862" cy="1540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131E29"/>
                    </a:solidFill>
                    <a:latin typeface="Source Sans Pro" panose="020B0503030403020204" pitchFamily="34" charset="0"/>
                  </a:endParaRPr>
                </a:p>
              </p:txBody>
            </p:sp>
            <p:sp>
              <p:nvSpPr>
                <p:cNvPr id="47" name="Oval 46">
                  <a:extLst>
                    <a:ext uri="{FF2B5EF4-FFF2-40B4-BE49-F238E27FC236}">
                      <a16:creationId xmlns:a16="http://schemas.microsoft.com/office/drawing/2014/main" id="{10A4D25C-6AFE-BF50-2D6E-A116C377A6F2}"/>
                    </a:ext>
                  </a:extLst>
                </p:cNvPr>
                <p:cNvSpPr/>
                <p:nvPr/>
              </p:nvSpPr>
              <p:spPr>
                <a:xfrm>
                  <a:off x="18219044" y="17874761"/>
                  <a:ext cx="175862" cy="1540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131E29"/>
                    </a:solidFill>
                    <a:latin typeface="Source Sans Pro" panose="020B0503030403020204" pitchFamily="34" charset="0"/>
                  </a:endParaRPr>
                </a:p>
              </p:txBody>
            </p:sp>
            <p:sp>
              <p:nvSpPr>
                <p:cNvPr id="48" name="TextBox 47">
                  <a:extLst>
                    <a:ext uri="{FF2B5EF4-FFF2-40B4-BE49-F238E27FC236}">
                      <a16:creationId xmlns:a16="http://schemas.microsoft.com/office/drawing/2014/main" id="{58A538ED-719F-345B-E555-D85E2E31BB72}"/>
                    </a:ext>
                  </a:extLst>
                </p:cNvPr>
                <p:cNvSpPr txBox="1"/>
                <p:nvPr/>
              </p:nvSpPr>
              <p:spPr>
                <a:xfrm>
                  <a:off x="16502357" y="18025714"/>
                  <a:ext cx="2302307" cy="914381"/>
                </a:xfrm>
                <a:prstGeom prst="rect">
                  <a:avLst/>
                </a:prstGeom>
                <a:noFill/>
              </p:spPr>
              <p:txBody>
                <a:bodyPr wrap="square" rtlCol="0">
                  <a:spAutoFit/>
                </a:bodyPr>
                <a:lstStyle/>
                <a:p>
                  <a:pPr algn="ctr"/>
                  <a:r>
                    <a:rPr lang="en-GB" sz="2400" dirty="0">
                      <a:solidFill>
                        <a:srgbClr val="131E29"/>
                      </a:solidFill>
                      <a:latin typeface="Source Sans Pro" panose="020B0503030403020204" pitchFamily="34" charset="0"/>
                    </a:rPr>
                    <a:t>Incorrect response</a:t>
                  </a:r>
                </a:p>
              </p:txBody>
            </p:sp>
            <p:sp>
              <p:nvSpPr>
                <p:cNvPr id="49" name="TextBox 48">
                  <a:extLst>
                    <a:ext uri="{FF2B5EF4-FFF2-40B4-BE49-F238E27FC236}">
                      <a16:creationId xmlns:a16="http://schemas.microsoft.com/office/drawing/2014/main" id="{692BC2CE-11F5-B247-FDCF-4BAC27E9C2C7}"/>
                    </a:ext>
                  </a:extLst>
                </p:cNvPr>
                <p:cNvSpPr txBox="1"/>
                <p:nvPr/>
              </p:nvSpPr>
              <p:spPr>
                <a:xfrm>
                  <a:off x="17602742" y="19975511"/>
                  <a:ext cx="3589737" cy="914381"/>
                </a:xfrm>
                <a:prstGeom prst="rect">
                  <a:avLst/>
                </a:prstGeom>
                <a:noFill/>
              </p:spPr>
              <p:txBody>
                <a:bodyPr wrap="square" rtlCol="0">
                  <a:spAutoFit/>
                </a:bodyPr>
                <a:lstStyle/>
                <a:p>
                  <a:pPr algn="ctr"/>
                  <a:r>
                    <a:rPr lang="en-GB" sz="2400" dirty="0">
                      <a:solidFill>
                        <a:srgbClr val="131E29"/>
                      </a:solidFill>
                      <a:latin typeface="Source Sans Pro" panose="020B0503030403020204" pitchFamily="34" charset="0"/>
                    </a:rPr>
                    <a:t>Response execution</a:t>
                  </a:r>
                </a:p>
              </p:txBody>
            </p:sp>
            <p:sp>
              <p:nvSpPr>
                <p:cNvPr id="52" name="Left Brace 51">
                  <a:extLst>
                    <a:ext uri="{FF2B5EF4-FFF2-40B4-BE49-F238E27FC236}">
                      <a16:creationId xmlns:a16="http://schemas.microsoft.com/office/drawing/2014/main" id="{FFD39EFC-604E-AADD-0B8D-09E64F5E96D9}"/>
                    </a:ext>
                  </a:extLst>
                </p:cNvPr>
                <p:cNvSpPr/>
                <p:nvPr/>
              </p:nvSpPr>
              <p:spPr>
                <a:xfrm rot="16200000">
                  <a:off x="11807957" y="19065499"/>
                  <a:ext cx="375882" cy="1676136"/>
                </a:xfrm>
                <a:prstGeom prst="leftBrace">
                  <a:avLst>
                    <a:gd name="adj1" fmla="val 31017"/>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solidFill>
                      <a:srgbClr val="131E29"/>
                    </a:solidFill>
                    <a:latin typeface="Source Sans Pro" panose="020B0503030403020204" pitchFamily="34" charset="0"/>
                  </a:endParaRPr>
                </a:p>
              </p:txBody>
            </p:sp>
            <p:sp>
              <p:nvSpPr>
                <p:cNvPr id="53" name="Left Brace 52">
                  <a:extLst>
                    <a:ext uri="{FF2B5EF4-FFF2-40B4-BE49-F238E27FC236}">
                      <a16:creationId xmlns:a16="http://schemas.microsoft.com/office/drawing/2014/main" id="{CCEB8FB7-5B82-B0F9-6F2D-1945700D3E37}"/>
                    </a:ext>
                  </a:extLst>
                </p:cNvPr>
                <p:cNvSpPr/>
                <p:nvPr/>
              </p:nvSpPr>
              <p:spPr>
                <a:xfrm rot="16200000">
                  <a:off x="19202064" y="18848395"/>
                  <a:ext cx="375882" cy="2110345"/>
                </a:xfrm>
                <a:prstGeom prst="leftBrace">
                  <a:avLst>
                    <a:gd name="adj1" fmla="val 31017"/>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solidFill>
                      <a:srgbClr val="131E29"/>
                    </a:solidFill>
                    <a:latin typeface="Source Sans Pro" panose="020B0503030403020204" pitchFamily="34" charset="0"/>
                  </a:endParaRPr>
                </a:p>
              </p:txBody>
            </p:sp>
            <p:sp>
              <p:nvSpPr>
                <p:cNvPr id="54" name="Left Brace 53">
                  <a:extLst>
                    <a:ext uri="{FF2B5EF4-FFF2-40B4-BE49-F238E27FC236}">
                      <a16:creationId xmlns:a16="http://schemas.microsoft.com/office/drawing/2014/main" id="{65386DDB-171F-08CF-7473-8DA701DB64FD}"/>
                    </a:ext>
                  </a:extLst>
                </p:cNvPr>
                <p:cNvSpPr/>
                <p:nvPr/>
              </p:nvSpPr>
              <p:spPr>
                <a:xfrm rot="16200000">
                  <a:off x="15396458" y="17265637"/>
                  <a:ext cx="375882" cy="5275863"/>
                </a:xfrm>
                <a:prstGeom prst="leftBrace">
                  <a:avLst>
                    <a:gd name="adj1" fmla="val 31017"/>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solidFill>
                      <a:srgbClr val="131E29"/>
                    </a:solidFill>
                    <a:latin typeface="Source Sans Pro" panose="020B0503030403020204" pitchFamily="34" charset="0"/>
                  </a:endParaRPr>
                </a:p>
              </p:txBody>
            </p:sp>
            <p:sp>
              <p:nvSpPr>
                <p:cNvPr id="55" name="TextBox 54">
                  <a:extLst>
                    <a:ext uri="{FF2B5EF4-FFF2-40B4-BE49-F238E27FC236}">
                      <a16:creationId xmlns:a16="http://schemas.microsoft.com/office/drawing/2014/main" id="{2E96027F-B3D3-2D31-807A-D206D4571A00}"/>
                    </a:ext>
                  </a:extLst>
                </p:cNvPr>
                <p:cNvSpPr txBox="1"/>
                <p:nvPr/>
              </p:nvSpPr>
              <p:spPr>
                <a:xfrm>
                  <a:off x="14253989" y="20025789"/>
                  <a:ext cx="2887178" cy="507989"/>
                </a:xfrm>
                <a:prstGeom prst="rect">
                  <a:avLst/>
                </a:prstGeom>
                <a:noFill/>
              </p:spPr>
              <p:txBody>
                <a:bodyPr wrap="square" rtlCol="0">
                  <a:spAutoFit/>
                </a:bodyPr>
                <a:lstStyle/>
                <a:p>
                  <a:pPr algn="ctr"/>
                  <a:r>
                    <a:rPr lang="en-GB" sz="2400" dirty="0">
                      <a:solidFill>
                        <a:srgbClr val="131E29"/>
                      </a:solidFill>
                      <a:latin typeface="Source Sans Pro" panose="020B0503030403020204" pitchFamily="34" charset="0"/>
                    </a:rPr>
                    <a:t>Decision time</a:t>
                  </a:r>
                </a:p>
              </p:txBody>
            </p:sp>
            <p:sp>
              <p:nvSpPr>
                <p:cNvPr id="56" name="TextBox 55">
                  <a:extLst>
                    <a:ext uri="{FF2B5EF4-FFF2-40B4-BE49-F238E27FC236}">
                      <a16:creationId xmlns:a16="http://schemas.microsoft.com/office/drawing/2014/main" id="{804A1F9A-D0C6-2F3B-06C3-4DDC9476E3F7}"/>
                    </a:ext>
                  </a:extLst>
                </p:cNvPr>
                <p:cNvSpPr txBox="1"/>
                <p:nvPr/>
              </p:nvSpPr>
              <p:spPr>
                <a:xfrm>
                  <a:off x="13063519" y="17069943"/>
                  <a:ext cx="2178122" cy="507989"/>
                </a:xfrm>
                <a:prstGeom prst="rect">
                  <a:avLst/>
                </a:prstGeom>
                <a:noFill/>
              </p:spPr>
              <p:txBody>
                <a:bodyPr wrap="square" rtlCol="0">
                  <a:spAutoFit/>
                </a:bodyPr>
                <a:lstStyle/>
                <a:p>
                  <a:pPr algn="ctr"/>
                  <a:r>
                    <a:rPr lang="en-GB" sz="2400" dirty="0">
                      <a:solidFill>
                        <a:srgbClr val="131E29"/>
                      </a:solidFill>
                      <a:latin typeface="Source Sans Pro" panose="020B0503030403020204" pitchFamily="34" charset="0"/>
                    </a:rPr>
                    <a:t>Drift rate</a:t>
                  </a:r>
                </a:p>
              </p:txBody>
            </p:sp>
          </p:grpSp>
        </p:grpSp>
        <p:pic>
          <p:nvPicPr>
            <p:cNvPr id="1055" name="Picture 1054" descr="A group of colored arrows&#10;&#10;Description automatically generated">
              <a:extLst>
                <a:ext uri="{FF2B5EF4-FFF2-40B4-BE49-F238E27FC236}">
                  <a16:creationId xmlns:a16="http://schemas.microsoft.com/office/drawing/2014/main" id="{D5FC59B1-38CB-AF3F-6031-2B898906E7EC}"/>
                </a:ext>
              </a:extLst>
            </p:cNvPr>
            <p:cNvPicPr>
              <a:picLocks noChangeAspect="1"/>
            </p:cNvPicPr>
            <p:nvPr/>
          </p:nvPicPr>
          <p:blipFill rotWithShape="1">
            <a:blip r:embed="rId11">
              <a:extLst>
                <a:ext uri="{28A0092B-C50C-407E-A947-70E740481C1C}">
                  <a14:useLocalDpi xmlns:a14="http://schemas.microsoft.com/office/drawing/2010/main" val="0"/>
                </a:ext>
              </a:extLst>
            </a:blip>
            <a:srcRect l="4465" b="16294"/>
            <a:stretch/>
          </p:blipFill>
          <p:spPr>
            <a:xfrm>
              <a:off x="16383760" y="23411750"/>
              <a:ext cx="13320000" cy="5835426"/>
            </a:xfrm>
            <a:prstGeom prst="rect">
              <a:avLst/>
            </a:prstGeom>
          </p:spPr>
        </p:pic>
        <p:pic>
          <p:nvPicPr>
            <p:cNvPr id="1057" name="Picture 1056" descr="A group of colored triangles&#10;&#10;Description automatically generated">
              <a:extLst>
                <a:ext uri="{FF2B5EF4-FFF2-40B4-BE49-F238E27FC236}">
                  <a16:creationId xmlns:a16="http://schemas.microsoft.com/office/drawing/2014/main" id="{5AD8E97A-044C-E5D9-E7BD-E5E8DFE6F6D2}"/>
                </a:ext>
              </a:extLst>
            </p:cNvPr>
            <p:cNvPicPr>
              <a:picLocks noChangeAspect="1"/>
            </p:cNvPicPr>
            <p:nvPr/>
          </p:nvPicPr>
          <p:blipFill rotWithShape="1">
            <a:blip r:embed="rId12">
              <a:extLst>
                <a:ext uri="{28A0092B-C50C-407E-A947-70E740481C1C}">
                  <a14:useLocalDpi xmlns:a14="http://schemas.microsoft.com/office/drawing/2010/main" val="0"/>
                </a:ext>
              </a:extLst>
            </a:blip>
            <a:srcRect l="4068" b="16554"/>
            <a:stretch/>
          </p:blipFill>
          <p:spPr>
            <a:xfrm>
              <a:off x="16391662" y="35498380"/>
              <a:ext cx="13320000" cy="5793123"/>
            </a:xfrm>
            <a:prstGeom prst="rect">
              <a:avLst/>
            </a:prstGeom>
          </p:spPr>
        </p:pic>
        <p:pic>
          <p:nvPicPr>
            <p:cNvPr id="1059" name="Picture 1058" descr="A group of different colored shapes&#10;&#10;Description automatically generated">
              <a:extLst>
                <a:ext uri="{FF2B5EF4-FFF2-40B4-BE49-F238E27FC236}">
                  <a16:creationId xmlns:a16="http://schemas.microsoft.com/office/drawing/2014/main" id="{862C3D3F-3163-F3D5-6131-0C4BE014F0CF}"/>
                </a:ext>
              </a:extLst>
            </p:cNvPr>
            <p:cNvPicPr>
              <a:picLocks noChangeAspect="1"/>
            </p:cNvPicPr>
            <p:nvPr/>
          </p:nvPicPr>
          <p:blipFill rotWithShape="1">
            <a:blip r:embed="rId13">
              <a:extLst>
                <a:ext uri="{28A0092B-C50C-407E-A947-70E740481C1C}">
                  <a14:useLocalDpi xmlns:a14="http://schemas.microsoft.com/office/drawing/2010/main" val="0"/>
                </a:ext>
              </a:extLst>
            </a:blip>
            <a:srcRect l="4795" t="-1" b="16450"/>
            <a:stretch/>
          </p:blipFill>
          <p:spPr>
            <a:xfrm>
              <a:off x="16098879" y="29452470"/>
              <a:ext cx="13320000" cy="5844633"/>
            </a:xfrm>
            <a:prstGeom prst="rect">
              <a:avLst/>
            </a:prstGeom>
          </p:spPr>
        </p:pic>
        <p:sp>
          <p:nvSpPr>
            <p:cNvPr id="1049" name="TextBox 1048">
              <a:extLst>
                <a:ext uri="{FF2B5EF4-FFF2-40B4-BE49-F238E27FC236}">
                  <a16:creationId xmlns:a16="http://schemas.microsoft.com/office/drawing/2014/main" id="{34553F2C-4697-8497-7298-9478F0768B02}"/>
                </a:ext>
              </a:extLst>
            </p:cNvPr>
            <p:cNvSpPr txBox="1"/>
            <p:nvPr/>
          </p:nvSpPr>
          <p:spPr>
            <a:xfrm rot="16200000">
              <a:off x="12942236" y="26143004"/>
              <a:ext cx="5746677" cy="461665"/>
            </a:xfrm>
            <a:prstGeom prst="rect">
              <a:avLst/>
            </a:prstGeom>
            <a:noFill/>
            <a:ln>
              <a:noFill/>
            </a:ln>
          </p:spPr>
          <p:txBody>
            <a:bodyPr wrap="square" rtlCol="0">
              <a:spAutoFit/>
            </a:bodyPr>
            <a:lstStyle/>
            <a:p>
              <a:pPr algn="ctr"/>
              <a:r>
                <a:rPr lang="en-GB" sz="2400" dirty="0">
                  <a:solidFill>
                    <a:srgbClr val="131E29"/>
                  </a:solidFill>
                  <a:latin typeface="Source Sans Pro" panose="020B0503030403020204" pitchFamily="34" charset="0"/>
                </a:rPr>
                <a:t>Drift rate (</a:t>
              </a:r>
              <a:r>
                <a:rPr lang="el-GR" sz="2400" dirty="0">
                  <a:solidFill>
                    <a:srgbClr val="131E29"/>
                  </a:solidFill>
                  <a:latin typeface="Source Sans Pro" panose="020B0503030403020204" pitchFamily="34" charset="0"/>
                </a:rPr>
                <a:t>ν</a:t>
              </a:r>
              <a:r>
                <a:rPr lang="en-GB" sz="2400" dirty="0">
                  <a:solidFill>
                    <a:srgbClr val="131E29"/>
                  </a:solidFill>
                  <a:latin typeface="Source Sans Pro" panose="020B0503030403020204" pitchFamily="34" charset="0"/>
                </a:rPr>
                <a:t>)</a:t>
              </a:r>
            </a:p>
          </p:txBody>
        </p:sp>
        <p:sp>
          <p:nvSpPr>
            <p:cNvPr id="1050" name="TextBox 1049">
              <a:extLst>
                <a:ext uri="{FF2B5EF4-FFF2-40B4-BE49-F238E27FC236}">
                  <a16:creationId xmlns:a16="http://schemas.microsoft.com/office/drawing/2014/main" id="{C19B8105-C276-2680-E770-CAD623837E98}"/>
                </a:ext>
              </a:extLst>
            </p:cNvPr>
            <p:cNvSpPr txBox="1"/>
            <p:nvPr/>
          </p:nvSpPr>
          <p:spPr>
            <a:xfrm rot="16200000">
              <a:off x="13061658" y="32151437"/>
              <a:ext cx="5631656" cy="461665"/>
            </a:xfrm>
            <a:prstGeom prst="rect">
              <a:avLst/>
            </a:prstGeom>
            <a:noFill/>
            <a:ln>
              <a:noFill/>
            </a:ln>
          </p:spPr>
          <p:txBody>
            <a:bodyPr wrap="square" rtlCol="0">
              <a:spAutoFit/>
            </a:bodyPr>
            <a:lstStyle/>
            <a:p>
              <a:pPr algn="ctr"/>
              <a:r>
                <a:rPr lang="en-GB" sz="2400" dirty="0">
                  <a:solidFill>
                    <a:srgbClr val="131E29"/>
                  </a:solidFill>
                  <a:latin typeface="Source Sans Pro" panose="020B0503030403020204" pitchFamily="34" charset="0"/>
                </a:rPr>
                <a:t>Non-decision time (t0)</a:t>
              </a:r>
            </a:p>
          </p:txBody>
        </p:sp>
        <p:sp>
          <p:nvSpPr>
            <p:cNvPr id="1051" name="TextBox 1050">
              <a:extLst>
                <a:ext uri="{FF2B5EF4-FFF2-40B4-BE49-F238E27FC236}">
                  <a16:creationId xmlns:a16="http://schemas.microsoft.com/office/drawing/2014/main" id="{12C51F32-1214-26FE-B10E-073173B994F0}"/>
                </a:ext>
              </a:extLst>
            </p:cNvPr>
            <p:cNvSpPr txBox="1"/>
            <p:nvPr/>
          </p:nvSpPr>
          <p:spPr>
            <a:xfrm rot="16200000">
              <a:off x="13062844" y="38185669"/>
              <a:ext cx="5631655" cy="461665"/>
            </a:xfrm>
            <a:prstGeom prst="rect">
              <a:avLst/>
            </a:prstGeom>
            <a:noFill/>
            <a:ln>
              <a:noFill/>
            </a:ln>
          </p:spPr>
          <p:txBody>
            <a:bodyPr wrap="square" rtlCol="0">
              <a:spAutoFit/>
            </a:bodyPr>
            <a:lstStyle/>
            <a:p>
              <a:pPr algn="ctr"/>
              <a:r>
                <a:rPr lang="en-GB" sz="2400" dirty="0">
                  <a:solidFill>
                    <a:srgbClr val="131E29"/>
                  </a:solidFill>
                  <a:latin typeface="Source Sans Pro" panose="020B0503030403020204" pitchFamily="34" charset="0"/>
                </a:rPr>
                <a:t>Boundary separation (</a:t>
              </a:r>
              <a:r>
                <a:rPr lang="el-GR" sz="2400" dirty="0">
                  <a:solidFill>
                    <a:srgbClr val="131E29"/>
                  </a:solidFill>
                  <a:latin typeface="Source Sans Pro" panose="020B0503030403020204" pitchFamily="34" charset="0"/>
                </a:rPr>
                <a:t>α</a:t>
              </a:r>
              <a:r>
                <a:rPr lang="en-GB" sz="2400" dirty="0">
                  <a:solidFill>
                    <a:srgbClr val="131E29"/>
                  </a:solidFill>
                  <a:latin typeface="Source Sans Pro" panose="020B0503030403020204" pitchFamily="34" charset="0"/>
                </a:rPr>
                <a:t>)</a:t>
              </a:r>
            </a:p>
          </p:txBody>
        </p:sp>
        <p:sp>
          <p:nvSpPr>
            <p:cNvPr id="118" name="TextBox 117">
              <a:extLst>
                <a:ext uri="{FF2B5EF4-FFF2-40B4-BE49-F238E27FC236}">
                  <a16:creationId xmlns:a16="http://schemas.microsoft.com/office/drawing/2014/main" id="{A9CCC799-6BF2-672A-BB4B-A5404BEB80AF}"/>
                </a:ext>
              </a:extLst>
            </p:cNvPr>
            <p:cNvSpPr txBox="1"/>
            <p:nvPr/>
          </p:nvSpPr>
          <p:spPr>
            <a:xfrm>
              <a:off x="17764369" y="28663121"/>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2.86, SD = 1.07</a:t>
              </a:r>
            </a:p>
          </p:txBody>
        </p:sp>
        <p:sp>
          <p:nvSpPr>
            <p:cNvPr id="119" name="TextBox 118">
              <a:extLst>
                <a:ext uri="{FF2B5EF4-FFF2-40B4-BE49-F238E27FC236}">
                  <a16:creationId xmlns:a16="http://schemas.microsoft.com/office/drawing/2014/main" id="{FB78ACE7-1821-CE28-DCAE-7BAB8321C4F0}"/>
                </a:ext>
              </a:extLst>
            </p:cNvPr>
            <p:cNvSpPr txBox="1"/>
            <p:nvPr/>
          </p:nvSpPr>
          <p:spPr>
            <a:xfrm>
              <a:off x="20792933" y="28665908"/>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2.90, SD = 0.77</a:t>
              </a:r>
            </a:p>
          </p:txBody>
        </p:sp>
        <p:sp>
          <p:nvSpPr>
            <p:cNvPr id="120" name="TextBox 119">
              <a:extLst>
                <a:ext uri="{FF2B5EF4-FFF2-40B4-BE49-F238E27FC236}">
                  <a16:creationId xmlns:a16="http://schemas.microsoft.com/office/drawing/2014/main" id="{2429576B-6E24-3224-BAA3-8778BD374FED}"/>
                </a:ext>
              </a:extLst>
            </p:cNvPr>
            <p:cNvSpPr txBox="1"/>
            <p:nvPr/>
          </p:nvSpPr>
          <p:spPr>
            <a:xfrm>
              <a:off x="23848861" y="28661800"/>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2.59, SD = 0.62</a:t>
              </a:r>
            </a:p>
          </p:txBody>
        </p:sp>
        <p:sp>
          <p:nvSpPr>
            <p:cNvPr id="121" name="TextBox 120">
              <a:extLst>
                <a:ext uri="{FF2B5EF4-FFF2-40B4-BE49-F238E27FC236}">
                  <a16:creationId xmlns:a16="http://schemas.microsoft.com/office/drawing/2014/main" id="{E44FD18F-C4A9-C6EA-2B58-72954552D8E1}"/>
                </a:ext>
              </a:extLst>
            </p:cNvPr>
            <p:cNvSpPr txBox="1"/>
            <p:nvPr/>
          </p:nvSpPr>
          <p:spPr>
            <a:xfrm>
              <a:off x="26889745" y="28665960"/>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3.20, SD = 1.05</a:t>
              </a:r>
            </a:p>
          </p:txBody>
        </p:sp>
        <p:sp>
          <p:nvSpPr>
            <p:cNvPr id="1027" name="TextBox 1026">
              <a:extLst>
                <a:ext uri="{FF2B5EF4-FFF2-40B4-BE49-F238E27FC236}">
                  <a16:creationId xmlns:a16="http://schemas.microsoft.com/office/drawing/2014/main" id="{DB3A6263-CF50-B4A6-E520-BF519AD6044B}"/>
                </a:ext>
              </a:extLst>
            </p:cNvPr>
            <p:cNvSpPr txBox="1"/>
            <p:nvPr/>
          </p:nvSpPr>
          <p:spPr>
            <a:xfrm>
              <a:off x="16822781" y="23500498"/>
              <a:ext cx="4586131"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F(3,231) = [2.13], p = .098</a:t>
              </a:r>
            </a:p>
          </p:txBody>
        </p:sp>
        <p:sp>
          <p:nvSpPr>
            <p:cNvPr id="122" name="TextBox 121">
              <a:extLst>
                <a:ext uri="{FF2B5EF4-FFF2-40B4-BE49-F238E27FC236}">
                  <a16:creationId xmlns:a16="http://schemas.microsoft.com/office/drawing/2014/main" id="{ACB92BC6-7435-AD04-C5C9-1BE72ACC097C}"/>
                </a:ext>
              </a:extLst>
            </p:cNvPr>
            <p:cNvSpPr txBox="1"/>
            <p:nvPr/>
          </p:nvSpPr>
          <p:spPr>
            <a:xfrm>
              <a:off x="17750178" y="34741292"/>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0.30, SD = 0.08</a:t>
              </a:r>
            </a:p>
          </p:txBody>
        </p:sp>
        <p:sp>
          <p:nvSpPr>
            <p:cNvPr id="123" name="TextBox 122">
              <a:extLst>
                <a:ext uri="{FF2B5EF4-FFF2-40B4-BE49-F238E27FC236}">
                  <a16:creationId xmlns:a16="http://schemas.microsoft.com/office/drawing/2014/main" id="{00727BBF-3452-B718-D6A7-D6EBC5B10718}"/>
                </a:ext>
              </a:extLst>
            </p:cNvPr>
            <p:cNvSpPr txBox="1"/>
            <p:nvPr/>
          </p:nvSpPr>
          <p:spPr>
            <a:xfrm>
              <a:off x="20729048" y="34744079"/>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0.29, SD = 0.06</a:t>
              </a:r>
            </a:p>
          </p:txBody>
        </p:sp>
        <p:sp>
          <p:nvSpPr>
            <p:cNvPr id="124" name="TextBox 123">
              <a:extLst>
                <a:ext uri="{FF2B5EF4-FFF2-40B4-BE49-F238E27FC236}">
                  <a16:creationId xmlns:a16="http://schemas.microsoft.com/office/drawing/2014/main" id="{B2D54BCB-419B-1FCF-EB51-D7FF339E7F32}"/>
                </a:ext>
              </a:extLst>
            </p:cNvPr>
            <p:cNvSpPr txBox="1"/>
            <p:nvPr/>
          </p:nvSpPr>
          <p:spPr>
            <a:xfrm>
              <a:off x="23715399" y="34739971"/>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0.27, SD = 0.05</a:t>
              </a:r>
            </a:p>
          </p:txBody>
        </p:sp>
        <p:sp>
          <p:nvSpPr>
            <p:cNvPr id="125" name="TextBox 124">
              <a:extLst>
                <a:ext uri="{FF2B5EF4-FFF2-40B4-BE49-F238E27FC236}">
                  <a16:creationId xmlns:a16="http://schemas.microsoft.com/office/drawing/2014/main" id="{98CE7AE5-78B5-C354-057F-7808E0B19E41}"/>
                </a:ext>
              </a:extLst>
            </p:cNvPr>
            <p:cNvSpPr txBox="1"/>
            <p:nvPr/>
          </p:nvSpPr>
          <p:spPr>
            <a:xfrm>
              <a:off x="26646957" y="34744131"/>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0.25, SD = 0.07</a:t>
              </a:r>
            </a:p>
          </p:txBody>
        </p:sp>
        <p:sp>
          <p:nvSpPr>
            <p:cNvPr id="1029" name="TextBox 1028">
              <a:extLst>
                <a:ext uri="{FF2B5EF4-FFF2-40B4-BE49-F238E27FC236}">
                  <a16:creationId xmlns:a16="http://schemas.microsoft.com/office/drawing/2014/main" id="{B3354C49-1295-8304-17D0-884DEC0C5465}"/>
                </a:ext>
              </a:extLst>
            </p:cNvPr>
            <p:cNvSpPr txBox="1"/>
            <p:nvPr/>
          </p:nvSpPr>
          <p:spPr>
            <a:xfrm>
              <a:off x="16866520" y="29566442"/>
              <a:ext cx="4603352"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F(3,231) = [5.37], p &gt; </a:t>
              </a:r>
              <a:r>
                <a:rPr lang="en-GB" sz="2400" b="1" dirty="0">
                  <a:solidFill>
                    <a:srgbClr val="131E29"/>
                  </a:solidFill>
                  <a:latin typeface="Source Sans Pro" panose="020B0503030403020204" pitchFamily="34" charset="0"/>
                </a:rPr>
                <a:t>.001</a:t>
              </a:r>
            </a:p>
          </p:txBody>
        </p:sp>
        <p:sp>
          <p:nvSpPr>
            <p:cNvPr id="126" name="TextBox 125">
              <a:extLst>
                <a:ext uri="{FF2B5EF4-FFF2-40B4-BE49-F238E27FC236}">
                  <a16:creationId xmlns:a16="http://schemas.microsoft.com/office/drawing/2014/main" id="{E70EC6D8-B803-F6E6-CCF0-B0F4BE2848B7}"/>
                </a:ext>
              </a:extLst>
            </p:cNvPr>
            <p:cNvSpPr txBox="1"/>
            <p:nvPr/>
          </p:nvSpPr>
          <p:spPr>
            <a:xfrm>
              <a:off x="17814831" y="40741495"/>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1.78, SD = 0.90</a:t>
              </a:r>
            </a:p>
          </p:txBody>
        </p:sp>
        <p:sp>
          <p:nvSpPr>
            <p:cNvPr id="127" name="TextBox 126">
              <a:extLst>
                <a:ext uri="{FF2B5EF4-FFF2-40B4-BE49-F238E27FC236}">
                  <a16:creationId xmlns:a16="http://schemas.microsoft.com/office/drawing/2014/main" id="{108017A7-A7D0-C836-BC9A-644F0D5D277D}"/>
                </a:ext>
              </a:extLst>
            </p:cNvPr>
            <p:cNvSpPr txBox="1"/>
            <p:nvPr/>
          </p:nvSpPr>
          <p:spPr>
            <a:xfrm>
              <a:off x="20793702" y="40744282"/>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1.50, SD = 0.91</a:t>
              </a:r>
            </a:p>
          </p:txBody>
        </p:sp>
        <p:sp>
          <p:nvSpPr>
            <p:cNvPr id="1024" name="TextBox 1023">
              <a:extLst>
                <a:ext uri="{FF2B5EF4-FFF2-40B4-BE49-F238E27FC236}">
                  <a16:creationId xmlns:a16="http://schemas.microsoft.com/office/drawing/2014/main" id="{D7C2C9E5-3351-07FF-9D40-3F7195A50DD2}"/>
                </a:ext>
              </a:extLst>
            </p:cNvPr>
            <p:cNvSpPr txBox="1"/>
            <p:nvPr/>
          </p:nvSpPr>
          <p:spPr>
            <a:xfrm>
              <a:off x="23839689" y="40740174"/>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1.64, SD = 0.52</a:t>
              </a:r>
            </a:p>
          </p:txBody>
        </p:sp>
        <p:sp>
          <p:nvSpPr>
            <p:cNvPr id="1025" name="TextBox 1024">
              <a:extLst>
                <a:ext uri="{FF2B5EF4-FFF2-40B4-BE49-F238E27FC236}">
                  <a16:creationId xmlns:a16="http://schemas.microsoft.com/office/drawing/2014/main" id="{ADFA5794-1703-B913-0D16-B24A48F65257}"/>
                </a:ext>
              </a:extLst>
            </p:cNvPr>
            <p:cNvSpPr txBox="1"/>
            <p:nvPr/>
          </p:nvSpPr>
          <p:spPr>
            <a:xfrm>
              <a:off x="26940206" y="40744334"/>
              <a:ext cx="2880000"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M = 1.85, SD = 1.34</a:t>
              </a:r>
            </a:p>
          </p:txBody>
        </p:sp>
        <p:sp>
          <p:nvSpPr>
            <p:cNvPr id="1030" name="TextBox 1029">
              <a:extLst>
                <a:ext uri="{FF2B5EF4-FFF2-40B4-BE49-F238E27FC236}">
                  <a16:creationId xmlns:a16="http://schemas.microsoft.com/office/drawing/2014/main" id="{093CDA7C-3B66-E4AE-320A-458A186454DE}"/>
                </a:ext>
              </a:extLst>
            </p:cNvPr>
            <p:cNvSpPr txBox="1"/>
            <p:nvPr/>
          </p:nvSpPr>
          <p:spPr>
            <a:xfrm>
              <a:off x="16896983" y="35601352"/>
              <a:ext cx="4299085" cy="461665"/>
            </a:xfrm>
            <a:prstGeom prst="rect">
              <a:avLst/>
            </a:prstGeom>
            <a:noFill/>
            <a:ln>
              <a:noFill/>
            </a:ln>
          </p:spPr>
          <p:txBody>
            <a:bodyPr wrap="square" rtlCol="0">
              <a:spAutoFit/>
            </a:bodyPr>
            <a:lstStyle/>
            <a:p>
              <a:r>
                <a:rPr lang="en-GB" sz="2400" dirty="0">
                  <a:solidFill>
                    <a:srgbClr val="131E29"/>
                  </a:solidFill>
                  <a:latin typeface="Source Sans Pro" panose="020B0503030403020204" pitchFamily="34" charset="0"/>
                </a:rPr>
                <a:t>F(3,231) = [1.81], p = .150</a:t>
              </a:r>
            </a:p>
          </p:txBody>
        </p:sp>
      </p:grpSp>
      <p:grpSp>
        <p:nvGrpSpPr>
          <p:cNvPr id="1088" name="Group 1087">
            <a:extLst>
              <a:ext uri="{FF2B5EF4-FFF2-40B4-BE49-F238E27FC236}">
                <a16:creationId xmlns:a16="http://schemas.microsoft.com/office/drawing/2014/main" id="{4B0C2260-FF1B-0840-C046-4422DC8DCD4C}"/>
              </a:ext>
            </a:extLst>
          </p:cNvPr>
          <p:cNvGrpSpPr/>
          <p:nvPr/>
        </p:nvGrpSpPr>
        <p:grpSpPr>
          <a:xfrm>
            <a:off x="22540416" y="4851986"/>
            <a:ext cx="7267246" cy="7934864"/>
            <a:chOff x="32746411" y="-628494"/>
            <a:chExt cx="7204788" cy="8574869"/>
          </a:xfrm>
        </p:grpSpPr>
        <p:pic>
          <p:nvPicPr>
            <p:cNvPr id="1081" name="Picture 1080" descr="A graph with colored dots&#10;&#10;Description automatically generated">
              <a:extLst>
                <a:ext uri="{FF2B5EF4-FFF2-40B4-BE49-F238E27FC236}">
                  <a16:creationId xmlns:a16="http://schemas.microsoft.com/office/drawing/2014/main" id="{801B7F7F-9858-8E39-EF92-4051317E6FBB}"/>
                </a:ext>
              </a:extLst>
            </p:cNvPr>
            <p:cNvPicPr>
              <a:picLocks noChangeAspect="1"/>
            </p:cNvPicPr>
            <p:nvPr/>
          </p:nvPicPr>
          <p:blipFill rotWithShape="1">
            <a:blip r:embed="rId14">
              <a:extLst>
                <a:ext uri="{28A0092B-C50C-407E-A947-70E740481C1C}">
                  <a14:useLocalDpi xmlns:a14="http://schemas.microsoft.com/office/drawing/2010/main" val="0"/>
                </a:ext>
              </a:extLst>
            </a:blip>
            <a:srcRect r="33067"/>
            <a:stretch/>
          </p:blipFill>
          <p:spPr>
            <a:xfrm>
              <a:off x="32746411" y="-628494"/>
              <a:ext cx="3600000" cy="4302826"/>
            </a:xfrm>
            <a:prstGeom prst="rect">
              <a:avLst/>
            </a:prstGeom>
          </p:spPr>
        </p:pic>
        <p:pic>
          <p:nvPicPr>
            <p:cNvPr id="1083" name="Picture 1082" descr="A graph of a group&#10;&#10;Description automatically generated">
              <a:extLst>
                <a:ext uri="{FF2B5EF4-FFF2-40B4-BE49-F238E27FC236}">
                  <a16:creationId xmlns:a16="http://schemas.microsoft.com/office/drawing/2014/main" id="{F9A0A034-E395-10CC-BC7C-8B413591991C}"/>
                </a:ext>
              </a:extLst>
            </p:cNvPr>
            <p:cNvPicPr>
              <a:picLocks noChangeAspect="1"/>
            </p:cNvPicPr>
            <p:nvPr/>
          </p:nvPicPr>
          <p:blipFill rotWithShape="1">
            <a:blip r:embed="rId15">
              <a:extLst>
                <a:ext uri="{28A0092B-C50C-407E-A947-70E740481C1C}">
                  <a14:useLocalDpi xmlns:a14="http://schemas.microsoft.com/office/drawing/2010/main" val="0"/>
                </a:ext>
              </a:extLst>
            </a:blip>
            <a:srcRect r="33174"/>
            <a:stretch/>
          </p:blipFill>
          <p:spPr>
            <a:xfrm>
              <a:off x="36351199" y="3636679"/>
              <a:ext cx="3600000" cy="4309696"/>
            </a:xfrm>
            <a:prstGeom prst="rect">
              <a:avLst/>
            </a:prstGeom>
          </p:spPr>
        </p:pic>
        <p:pic>
          <p:nvPicPr>
            <p:cNvPr id="1085" name="Picture 1084" descr="A graph of a group&#10;&#10;Description automatically generated with medium confidence">
              <a:extLst>
                <a:ext uri="{FF2B5EF4-FFF2-40B4-BE49-F238E27FC236}">
                  <a16:creationId xmlns:a16="http://schemas.microsoft.com/office/drawing/2014/main" id="{01A20593-223D-40BE-5562-57E21C5FF322}"/>
                </a:ext>
              </a:extLst>
            </p:cNvPr>
            <p:cNvPicPr>
              <a:picLocks noChangeAspect="1"/>
            </p:cNvPicPr>
            <p:nvPr/>
          </p:nvPicPr>
          <p:blipFill rotWithShape="1">
            <a:blip r:embed="rId16">
              <a:extLst>
                <a:ext uri="{28A0092B-C50C-407E-A947-70E740481C1C}">
                  <a14:useLocalDpi xmlns:a14="http://schemas.microsoft.com/office/drawing/2010/main" val="0"/>
                </a:ext>
              </a:extLst>
            </a:blip>
            <a:srcRect r="33127"/>
            <a:stretch/>
          </p:blipFill>
          <p:spPr>
            <a:xfrm>
              <a:off x="36351199" y="-625929"/>
              <a:ext cx="3600000" cy="4306653"/>
            </a:xfrm>
            <a:prstGeom prst="rect">
              <a:avLst/>
            </a:prstGeom>
          </p:spPr>
        </p:pic>
        <p:pic>
          <p:nvPicPr>
            <p:cNvPr id="1087" name="Picture 1086" descr="A graph of a group&#10;&#10;Description automatically generated with medium confidence">
              <a:extLst>
                <a:ext uri="{FF2B5EF4-FFF2-40B4-BE49-F238E27FC236}">
                  <a16:creationId xmlns:a16="http://schemas.microsoft.com/office/drawing/2014/main" id="{3AA74F2F-C8D1-2B2E-B6C1-0237AC8F3886}"/>
                </a:ext>
              </a:extLst>
            </p:cNvPr>
            <p:cNvPicPr>
              <a:picLocks noChangeAspect="1"/>
            </p:cNvPicPr>
            <p:nvPr/>
          </p:nvPicPr>
          <p:blipFill rotWithShape="1">
            <a:blip r:embed="rId17">
              <a:extLst>
                <a:ext uri="{28A0092B-C50C-407E-A947-70E740481C1C}">
                  <a14:useLocalDpi xmlns:a14="http://schemas.microsoft.com/office/drawing/2010/main" val="0"/>
                </a:ext>
              </a:extLst>
            </a:blip>
            <a:srcRect r="32531"/>
            <a:stretch/>
          </p:blipFill>
          <p:spPr>
            <a:xfrm>
              <a:off x="32747545" y="3674332"/>
              <a:ext cx="3600000" cy="4268632"/>
            </a:xfrm>
            <a:prstGeom prst="rect">
              <a:avLst/>
            </a:prstGeom>
          </p:spPr>
        </p:pic>
      </p:grpSp>
      <p:sp>
        <p:nvSpPr>
          <p:cNvPr id="10" name="TextBox 9">
            <a:extLst>
              <a:ext uri="{FF2B5EF4-FFF2-40B4-BE49-F238E27FC236}">
                <a16:creationId xmlns:a16="http://schemas.microsoft.com/office/drawing/2014/main" id="{730501FA-302F-73D0-6B8B-8BA391E53858}"/>
              </a:ext>
            </a:extLst>
          </p:cNvPr>
          <p:cNvSpPr txBox="1"/>
          <p:nvPr/>
        </p:nvSpPr>
        <p:spPr>
          <a:xfrm>
            <a:off x="372488" y="4815554"/>
            <a:ext cx="9782269" cy="1938992"/>
          </a:xfrm>
          <a:prstGeom prst="rect">
            <a:avLst/>
          </a:prstGeom>
          <a:noFill/>
        </p:spPr>
        <p:txBody>
          <a:bodyPr wrap="square" rtlCol="0">
            <a:spAutoFit/>
          </a:bodyPr>
          <a:lstStyle/>
          <a:p>
            <a:pPr marL="571500" indent="-571500">
              <a:buSzPct val="100000"/>
              <a:buFont typeface="Arial" panose="020B0604020202020204" pitchFamily="34" charset="0"/>
              <a:buChar char="•"/>
              <a:defRPr/>
            </a:pPr>
            <a:r>
              <a:rPr lang="en-GB" sz="4000" b="1" dirty="0">
                <a:solidFill>
                  <a:srgbClr val="131E29"/>
                </a:solidFill>
                <a:latin typeface="Source Sans Pro" panose="020B0503030403020204" pitchFamily="34" charset="0"/>
                <a:ea typeface="Source Sans Pro" panose="020B0503030403020204" pitchFamily="34" charset="0"/>
              </a:rPr>
              <a:t>First-person shooter (FPS) </a:t>
            </a:r>
            <a:r>
              <a:rPr lang="en-GB" sz="4000" dirty="0">
                <a:solidFill>
                  <a:srgbClr val="131E29"/>
                </a:solidFill>
                <a:latin typeface="Source Sans Pro" panose="020B0503030403020204" pitchFamily="34" charset="0"/>
                <a:ea typeface="Source Sans Pro" panose="020B0503030403020204" pitchFamily="34" charset="0"/>
              </a:rPr>
              <a:t>games </a:t>
            </a:r>
            <a:r>
              <a:rPr kumimoji="0" lang="en-GB" sz="4000" b="0" i="0" u="none" strike="noStrike" kern="1200" cap="none" spc="0" normalizeH="0" baseline="0" noProof="0" dirty="0">
                <a:ln>
                  <a:noFill/>
                </a:ln>
                <a:solidFill>
                  <a:srgbClr val="131E29"/>
                </a:solidFill>
                <a:effectLst/>
                <a:uLnTx/>
                <a:uFillTx/>
                <a:latin typeface="Source Sans Pro" panose="020B0503030403020204" pitchFamily="34" charset="0"/>
                <a:ea typeface="Source Sans Pro" panose="020B0503030403020204" pitchFamily="34" charset="0"/>
                <a:cs typeface="+mn-cs"/>
              </a:rPr>
              <a:t>are fast-paced, dynamic video games which require quick decision-making. </a:t>
            </a:r>
          </a:p>
        </p:txBody>
      </p:sp>
      <p:sp>
        <p:nvSpPr>
          <p:cNvPr id="29" name="TextBox 28">
            <a:extLst>
              <a:ext uri="{FF2B5EF4-FFF2-40B4-BE49-F238E27FC236}">
                <a16:creationId xmlns:a16="http://schemas.microsoft.com/office/drawing/2014/main" id="{BC4A7DF4-05F7-F4B2-1FBA-122BB17A6424}"/>
              </a:ext>
            </a:extLst>
          </p:cNvPr>
          <p:cNvSpPr txBox="1"/>
          <p:nvPr/>
        </p:nvSpPr>
        <p:spPr>
          <a:xfrm>
            <a:off x="372488" y="16759554"/>
            <a:ext cx="14363112" cy="6247864"/>
          </a:xfrm>
          <a:prstGeom prst="rect">
            <a:avLst/>
          </a:prstGeom>
          <a:solidFill>
            <a:srgbClr val="E2BBE8"/>
          </a:solidFill>
          <a:ln w="381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buSzPct val="100000"/>
            </a:pPr>
            <a:r>
              <a:rPr lang="en-GB" sz="5000" b="1" dirty="0">
                <a:solidFill>
                  <a:srgbClr val="131E29"/>
                </a:solidFill>
                <a:latin typeface="Source Sans Pro Black" panose="020B0803030403020204" pitchFamily="34" charset="0"/>
                <a:ea typeface="Source Sans Pro" panose="020B0503030403020204" pitchFamily="34" charset="0"/>
              </a:rPr>
              <a:t>METHOD</a:t>
            </a:r>
          </a:p>
          <a:p>
            <a:pPr algn="ctr">
              <a:buSzPct val="100000"/>
            </a:pPr>
            <a:r>
              <a:rPr lang="en-GB" sz="5000" dirty="0">
                <a:solidFill>
                  <a:srgbClr val="131E29"/>
                </a:solidFill>
                <a:latin typeface="Source Sans Pro" panose="020B0503030403020204" pitchFamily="34" charset="0"/>
                <a:ea typeface="Source Sans Pro" panose="020B0503030403020204" pitchFamily="34" charset="0"/>
              </a:rPr>
              <a:t>Choice RT Task                            CS:GO Expertise </a:t>
            </a:r>
          </a:p>
          <a:p>
            <a:pPr>
              <a:buSzPct val="100000"/>
            </a:pPr>
            <a:r>
              <a:rPr lang="en-GB" sz="5000" dirty="0">
                <a:solidFill>
                  <a:srgbClr val="131E29"/>
                </a:solidFill>
                <a:latin typeface="Source Sans Pro" panose="020B0503030403020204" pitchFamily="34" charset="0"/>
                <a:ea typeface="Source Sans Pro" panose="020B0503030403020204" pitchFamily="34" charset="0"/>
              </a:rPr>
              <a:t>                                                                       Questionnaire</a:t>
            </a:r>
          </a:p>
          <a:p>
            <a:pPr algn="ctr">
              <a:buSzPct val="100000"/>
            </a:pPr>
            <a:endParaRPr lang="en-GB" sz="5000" dirty="0">
              <a:solidFill>
                <a:srgbClr val="131E29"/>
              </a:solidFill>
              <a:latin typeface="Source Sans Pro" panose="020B0503030403020204" pitchFamily="34" charset="0"/>
              <a:ea typeface="Source Sans Pro" panose="020B0503030403020204" pitchFamily="34" charset="0"/>
            </a:endParaRPr>
          </a:p>
          <a:p>
            <a:pPr algn="ctr">
              <a:buSzPct val="100000"/>
            </a:pPr>
            <a:endParaRPr lang="en-GB" sz="5000" dirty="0">
              <a:solidFill>
                <a:srgbClr val="131E29"/>
              </a:solidFill>
              <a:latin typeface="Source Sans Pro" panose="020B0503030403020204" pitchFamily="34" charset="0"/>
              <a:ea typeface="Source Sans Pro" panose="020B0503030403020204" pitchFamily="34" charset="0"/>
            </a:endParaRPr>
          </a:p>
          <a:p>
            <a:pPr algn="ctr">
              <a:buSzPct val="100000"/>
            </a:pPr>
            <a:endParaRPr lang="en-GB" sz="5000" dirty="0">
              <a:solidFill>
                <a:srgbClr val="131E29"/>
              </a:solidFill>
              <a:latin typeface="Source Sans Pro" panose="020B0503030403020204" pitchFamily="34" charset="0"/>
              <a:ea typeface="Source Sans Pro" panose="020B0503030403020204" pitchFamily="34" charset="0"/>
            </a:endParaRPr>
          </a:p>
          <a:p>
            <a:pPr algn="ctr">
              <a:buSzPct val="100000"/>
            </a:pPr>
            <a:endParaRPr lang="en-GB" sz="5000" dirty="0">
              <a:solidFill>
                <a:srgbClr val="131E29"/>
              </a:solidFill>
              <a:latin typeface="Source Sans Pro" panose="020B0503030403020204" pitchFamily="34" charset="0"/>
              <a:ea typeface="Source Sans Pro" panose="020B0503030403020204" pitchFamily="34" charset="0"/>
            </a:endParaRPr>
          </a:p>
          <a:p>
            <a:pPr algn="ctr">
              <a:buSzPct val="100000"/>
            </a:pPr>
            <a:r>
              <a:rPr lang="en-GB" sz="5000" dirty="0">
                <a:solidFill>
                  <a:srgbClr val="131E29"/>
                </a:solidFill>
                <a:latin typeface="Source Sans Pro" panose="020B0503030403020204" pitchFamily="34" charset="0"/>
                <a:ea typeface="Source Sans Pro" panose="020B0503030403020204" pitchFamily="34" charset="0"/>
              </a:rPr>
              <a:t> </a:t>
            </a:r>
          </a:p>
        </p:txBody>
      </p:sp>
      <p:pic>
        <p:nvPicPr>
          <p:cNvPr id="44" name="Picture 43">
            <a:extLst>
              <a:ext uri="{FF2B5EF4-FFF2-40B4-BE49-F238E27FC236}">
                <a16:creationId xmlns:a16="http://schemas.microsoft.com/office/drawing/2014/main" id="{3D4C43E4-8CA3-64A2-F834-422BD10A83E0}"/>
              </a:ext>
            </a:extLst>
          </p:cNvPr>
          <p:cNvPicPr>
            <a:picLocks noChangeAspect="1"/>
          </p:cNvPicPr>
          <p:nvPr/>
        </p:nvPicPr>
        <p:blipFill>
          <a:blip r:embed="rId18"/>
          <a:stretch>
            <a:fillRect/>
          </a:stretch>
        </p:blipFill>
        <p:spPr>
          <a:xfrm>
            <a:off x="543002" y="18353842"/>
            <a:ext cx="7093982" cy="4391307"/>
          </a:xfrm>
          <a:prstGeom prst="rect">
            <a:avLst/>
          </a:prstGeom>
        </p:spPr>
      </p:pic>
      <p:sp>
        <p:nvSpPr>
          <p:cNvPr id="67" name="TextBox 66">
            <a:extLst>
              <a:ext uri="{FF2B5EF4-FFF2-40B4-BE49-F238E27FC236}">
                <a16:creationId xmlns:a16="http://schemas.microsoft.com/office/drawing/2014/main" id="{BDF5EF9B-0C35-C6EF-1F01-C54F52148DC3}"/>
              </a:ext>
            </a:extLst>
          </p:cNvPr>
          <p:cNvSpPr txBox="1"/>
          <p:nvPr/>
        </p:nvSpPr>
        <p:spPr>
          <a:xfrm>
            <a:off x="10707473" y="19759873"/>
            <a:ext cx="4236152" cy="2062103"/>
          </a:xfrm>
          <a:prstGeom prst="rect">
            <a:avLst/>
          </a:prstGeom>
          <a:noFill/>
        </p:spPr>
        <p:txBody>
          <a:bodyPr wrap="square" rtlCol="0">
            <a:spAutoFit/>
          </a:bodyPr>
          <a:lstStyle/>
          <a:p>
            <a:r>
              <a:rPr lang="en-GB" sz="3200" dirty="0">
                <a:latin typeface="Source Sans Pro" panose="020B0503030403020204" pitchFamily="34" charset="0"/>
              </a:rPr>
              <a:t>Total hours playtime</a:t>
            </a:r>
          </a:p>
          <a:p>
            <a:r>
              <a:rPr lang="en-GB" sz="3200" dirty="0">
                <a:latin typeface="Source Sans Pro" panose="020B0503030403020204" pitchFamily="34" charset="0"/>
              </a:rPr>
              <a:t>Weekly </a:t>
            </a:r>
            <a:r>
              <a:rPr lang="en-GB" sz="3200" dirty="0">
                <a:solidFill>
                  <a:srgbClr val="131E29"/>
                </a:solidFill>
                <a:latin typeface="Source Sans Pro" panose="020B0503030403020204" pitchFamily="34" charset="0"/>
              </a:rPr>
              <a:t>hours</a:t>
            </a:r>
            <a:r>
              <a:rPr lang="en-GB" sz="3200" dirty="0">
                <a:latin typeface="Source Sans Pro" panose="020B0503030403020204" pitchFamily="34" charset="0"/>
              </a:rPr>
              <a:t> playtime</a:t>
            </a:r>
          </a:p>
          <a:p>
            <a:r>
              <a:rPr lang="en-GB" sz="3200" dirty="0">
                <a:latin typeface="Source Sans Pro" panose="020B0503030403020204" pitchFamily="34" charset="0"/>
              </a:rPr>
              <a:t>Self-rated expertise</a:t>
            </a:r>
          </a:p>
          <a:p>
            <a:r>
              <a:rPr lang="en-GB" sz="3200" dirty="0">
                <a:latin typeface="Source Sans Pro" panose="020B0503030403020204" pitchFamily="34" charset="0"/>
              </a:rPr>
              <a:t>Current ranking</a:t>
            </a:r>
          </a:p>
        </p:txBody>
      </p:sp>
      <p:pic>
        <p:nvPicPr>
          <p:cNvPr id="69" name="Graphic 68" descr="List with solid fill">
            <a:extLst>
              <a:ext uri="{FF2B5EF4-FFF2-40B4-BE49-F238E27FC236}">
                <a16:creationId xmlns:a16="http://schemas.microsoft.com/office/drawing/2014/main" id="{9BD67F4A-61E1-79EA-9973-062C0ED5AF4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605251" y="19190020"/>
            <a:ext cx="3453806" cy="3453806"/>
          </a:xfrm>
          <a:prstGeom prst="rect">
            <a:avLst/>
          </a:prstGeom>
        </p:spPr>
      </p:pic>
      <p:grpSp>
        <p:nvGrpSpPr>
          <p:cNvPr id="91" name="Group 90">
            <a:extLst>
              <a:ext uri="{FF2B5EF4-FFF2-40B4-BE49-F238E27FC236}">
                <a16:creationId xmlns:a16="http://schemas.microsoft.com/office/drawing/2014/main" id="{24B2218D-427A-65E0-37A5-0CB94BCBCD8C}"/>
              </a:ext>
            </a:extLst>
          </p:cNvPr>
          <p:cNvGrpSpPr/>
          <p:nvPr/>
        </p:nvGrpSpPr>
        <p:grpSpPr>
          <a:xfrm>
            <a:off x="396316" y="24386122"/>
            <a:ext cx="14395360" cy="6309373"/>
            <a:chOff x="292189" y="24232107"/>
            <a:chExt cx="14395360" cy="6309373"/>
          </a:xfrm>
        </p:grpSpPr>
        <p:pic>
          <p:nvPicPr>
            <p:cNvPr id="72" name="Picture 71" descr="A graph of different colored dots&#10;&#10;Description automatically generated">
              <a:extLst>
                <a:ext uri="{FF2B5EF4-FFF2-40B4-BE49-F238E27FC236}">
                  <a16:creationId xmlns:a16="http://schemas.microsoft.com/office/drawing/2014/main" id="{EA03AC01-F7A4-9540-065F-215F69CF33C0}"/>
                </a:ext>
              </a:extLst>
            </p:cNvPr>
            <p:cNvPicPr>
              <a:picLocks noChangeAspect="1"/>
            </p:cNvPicPr>
            <p:nvPr/>
          </p:nvPicPr>
          <p:blipFill rotWithShape="1">
            <a:blip r:embed="rId21">
              <a:extLst>
                <a:ext uri="{28A0092B-C50C-407E-A947-70E740481C1C}">
                  <a14:useLocalDpi xmlns:a14="http://schemas.microsoft.com/office/drawing/2010/main" val="0"/>
                </a:ext>
              </a:extLst>
            </a:blip>
            <a:srcRect l="9519" t="13462" r="5294" b="12605"/>
            <a:stretch/>
          </p:blipFill>
          <p:spPr>
            <a:xfrm>
              <a:off x="7551205" y="24247922"/>
              <a:ext cx="6844146" cy="5940000"/>
            </a:xfrm>
            <a:prstGeom prst="rect">
              <a:avLst/>
            </a:prstGeom>
          </p:spPr>
        </p:pic>
        <p:pic>
          <p:nvPicPr>
            <p:cNvPr id="73" name="Picture 72" descr="A graph of different colored dots&#10;&#10;Description automatically generated">
              <a:extLst>
                <a:ext uri="{FF2B5EF4-FFF2-40B4-BE49-F238E27FC236}">
                  <a16:creationId xmlns:a16="http://schemas.microsoft.com/office/drawing/2014/main" id="{FAACA1E8-9D6F-1FCD-6A2C-129CDBAC2392}"/>
                </a:ext>
              </a:extLst>
            </p:cNvPr>
            <p:cNvPicPr>
              <a:picLocks noChangeAspect="1"/>
            </p:cNvPicPr>
            <p:nvPr/>
          </p:nvPicPr>
          <p:blipFill rotWithShape="1">
            <a:blip r:embed="rId22">
              <a:extLst>
                <a:ext uri="{28A0092B-C50C-407E-A947-70E740481C1C}">
                  <a14:useLocalDpi xmlns:a14="http://schemas.microsoft.com/office/drawing/2010/main" val="0"/>
                </a:ext>
              </a:extLst>
            </a:blip>
            <a:srcRect l="10391" t="13308" r="7769" b="12568"/>
            <a:stretch/>
          </p:blipFill>
          <p:spPr>
            <a:xfrm>
              <a:off x="375197" y="24232107"/>
              <a:ext cx="6558313" cy="5940000"/>
            </a:xfrm>
            <a:prstGeom prst="rect">
              <a:avLst/>
            </a:prstGeom>
          </p:spPr>
        </p:pic>
        <p:sp>
          <p:nvSpPr>
            <p:cNvPr id="74" name="TextBox 73">
              <a:extLst>
                <a:ext uri="{FF2B5EF4-FFF2-40B4-BE49-F238E27FC236}">
                  <a16:creationId xmlns:a16="http://schemas.microsoft.com/office/drawing/2014/main" id="{8C3AE395-EF2B-DD4E-9634-817BB0A4727C}"/>
                </a:ext>
              </a:extLst>
            </p:cNvPr>
            <p:cNvSpPr txBox="1"/>
            <p:nvPr/>
          </p:nvSpPr>
          <p:spPr>
            <a:xfrm rot="16200000">
              <a:off x="12882138" y="27138920"/>
              <a:ext cx="3133767" cy="477054"/>
            </a:xfrm>
            <a:prstGeom prst="rect">
              <a:avLst/>
            </a:prstGeom>
            <a:noFill/>
          </p:spPr>
          <p:txBody>
            <a:bodyPr wrap="square" rtlCol="0">
              <a:spAutoFit/>
            </a:bodyPr>
            <a:lstStyle/>
            <a:p>
              <a:r>
                <a:rPr lang="en-GB" sz="2500" dirty="0">
                  <a:solidFill>
                    <a:srgbClr val="131E29"/>
                  </a:solidFill>
                  <a:latin typeface="Source Sans Pro" panose="020B0503030403020204" pitchFamily="34" charset="0"/>
                </a:rPr>
                <a:t>Total hours playtime</a:t>
              </a:r>
            </a:p>
          </p:txBody>
        </p:sp>
        <p:sp>
          <p:nvSpPr>
            <p:cNvPr id="76" name="TextBox 75">
              <a:extLst>
                <a:ext uri="{FF2B5EF4-FFF2-40B4-BE49-F238E27FC236}">
                  <a16:creationId xmlns:a16="http://schemas.microsoft.com/office/drawing/2014/main" id="{2CA58F4A-7D70-EEBF-5A71-D5D1CCDF2E5E}"/>
                </a:ext>
              </a:extLst>
            </p:cNvPr>
            <p:cNvSpPr txBox="1"/>
            <p:nvPr/>
          </p:nvSpPr>
          <p:spPr>
            <a:xfrm>
              <a:off x="10616507" y="30064426"/>
              <a:ext cx="4038200" cy="477054"/>
            </a:xfrm>
            <a:prstGeom prst="rect">
              <a:avLst/>
            </a:prstGeom>
            <a:noFill/>
          </p:spPr>
          <p:txBody>
            <a:bodyPr wrap="square" rtlCol="0">
              <a:spAutoFit/>
            </a:bodyPr>
            <a:lstStyle/>
            <a:p>
              <a:r>
                <a:rPr lang="en-GB" sz="2500" dirty="0">
                  <a:solidFill>
                    <a:srgbClr val="131E29"/>
                  </a:solidFill>
                  <a:latin typeface="Source Sans Pro" panose="020B0503030403020204" pitchFamily="34" charset="0"/>
                </a:rPr>
                <a:t>Weekly hours playtime</a:t>
              </a:r>
            </a:p>
          </p:txBody>
        </p:sp>
        <p:sp>
          <p:nvSpPr>
            <p:cNvPr id="78" name="TextBox 77">
              <a:extLst>
                <a:ext uri="{FF2B5EF4-FFF2-40B4-BE49-F238E27FC236}">
                  <a16:creationId xmlns:a16="http://schemas.microsoft.com/office/drawing/2014/main" id="{B10DBB85-33DF-2BB0-C53C-328BFB8457F8}"/>
                </a:ext>
              </a:extLst>
            </p:cNvPr>
            <p:cNvSpPr txBox="1"/>
            <p:nvPr/>
          </p:nvSpPr>
          <p:spPr>
            <a:xfrm rot="1887524">
              <a:off x="7594854" y="29344742"/>
              <a:ext cx="2804676" cy="477054"/>
            </a:xfrm>
            <a:prstGeom prst="rect">
              <a:avLst/>
            </a:prstGeom>
            <a:noFill/>
          </p:spPr>
          <p:txBody>
            <a:bodyPr wrap="square" rtlCol="0">
              <a:spAutoFit/>
            </a:bodyPr>
            <a:lstStyle/>
            <a:p>
              <a:r>
                <a:rPr lang="en-GB" sz="2500" dirty="0">
                  <a:solidFill>
                    <a:srgbClr val="131E29"/>
                  </a:solidFill>
                  <a:latin typeface="Source Sans Pro" panose="020B0503030403020204" pitchFamily="34" charset="0"/>
                </a:rPr>
                <a:t>Self-rated expertise</a:t>
              </a:r>
            </a:p>
          </p:txBody>
        </p:sp>
        <p:sp>
          <p:nvSpPr>
            <p:cNvPr id="80" name="TextBox 79">
              <a:extLst>
                <a:ext uri="{FF2B5EF4-FFF2-40B4-BE49-F238E27FC236}">
                  <a16:creationId xmlns:a16="http://schemas.microsoft.com/office/drawing/2014/main" id="{D7572E0E-A829-07F8-C42C-821D8620F9D9}"/>
                </a:ext>
              </a:extLst>
            </p:cNvPr>
            <p:cNvSpPr txBox="1"/>
            <p:nvPr/>
          </p:nvSpPr>
          <p:spPr>
            <a:xfrm rot="1828003">
              <a:off x="292189" y="29256774"/>
              <a:ext cx="2417103" cy="477054"/>
            </a:xfrm>
            <a:prstGeom prst="rect">
              <a:avLst/>
            </a:prstGeom>
            <a:noFill/>
          </p:spPr>
          <p:txBody>
            <a:bodyPr wrap="square" rtlCol="0">
              <a:spAutoFit/>
            </a:bodyPr>
            <a:lstStyle/>
            <a:p>
              <a:r>
                <a:rPr lang="en-GB" sz="2500" dirty="0">
                  <a:solidFill>
                    <a:srgbClr val="131E29"/>
                  </a:solidFill>
                  <a:latin typeface="Source Sans Pro" panose="020B0503030403020204" pitchFamily="34" charset="0"/>
                </a:rPr>
                <a:t>Current ranking</a:t>
              </a:r>
            </a:p>
          </p:txBody>
        </p:sp>
        <p:sp>
          <p:nvSpPr>
            <p:cNvPr id="88" name="TextBox 87">
              <a:extLst>
                <a:ext uri="{FF2B5EF4-FFF2-40B4-BE49-F238E27FC236}">
                  <a16:creationId xmlns:a16="http://schemas.microsoft.com/office/drawing/2014/main" id="{A679B1DE-7612-6507-0851-AB07C8191BC4}"/>
                </a:ext>
              </a:extLst>
            </p:cNvPr>
            <p:cNvSpPr txBox="1"/>
            <p:nvPr/>
          </p:nvSpPr>
          <p:spPr>
            <a:xfrm>
              <a:off x="3178966" y="29981703"/>
              <a:ext cx="4038200" cy="477054"/>
            </a:xfrm>
            <a:prstGeom prst="rect">
              <a:avLst/>
            </a:prstGeom>
            <a:noFill/>
          </p:spPr>
          <p:txBody>
            <a:bodyPr wrap="square" rtlCol="0">
              <a:spAutoFit/>
            </a:bodyPr>
            <a:lstStyle/>
            <a:p>
              <a:r>
                <a:rPr lang="en-GB" sz="2500" dirty="0">
                  <a:solidFill>
                    <a:srgbClr val="131E29"/>
                  </a:solidFill>
                  <a:latin typeface="Source Sans Pro" panose="020B0503030403020204" pitchFamily="34" charset="0"/>
                </a:rPr>
                <a:t>Weekly hours playtime</a:t>
              </a:r>
            </a:p>
          </p:txBody>
        </p:sp>
        <p:sp>
          <p:nvSpPr>
            <p:cNvPr id="90" name="TextBox 89">
              <a:extLst>
                <a:ext uri="{FF2B5EF4-FFF2-40B4-BE49-F238E27FC236}">
                  <a16:creationId xmlns:a16="http://schemas.microsoft.com/office/drawing/2014/main" id="{5AE46345-42F4-568D-CCBD-EFD201CF9F28}"/>
                </a:ext>
              </a:extLst>
            </p:cNvPr>
            <p:cNvSpPr txBox="1"/>
            <p:nvPr/>
          </p:nvSpPr>
          <p:spPr>
            <a:xfrm rot="16200000">
              <a:off x="5618642" y="27053500"/>
              <a:ext cx="3133767" cy="477054"/>
            </a:xfrm>
            <a:prstGeom prst="rect">
              <a:avLst/>
            </a:prstGeom>
            <a:noFill/>
          </p:spPr>
          <p:txBody>
            <a:bodyPr wrap="square" rtlCol="0">
              <a:spAutoFit/>
            </a:bodyPr>
            <a:lstStyle/>
            <a:p>
              <a:r>
                <a:rPr lang="en-GB" sz="2500" dirty="0">
                  <a:solidFill>
                    <a:srgbClr val="131E29"/>
                  </a:solidFill>
                  <a:latin typeface="Source Sans Pro" panose="020B0503030403020204" pitchFamily="34" charset="0"/>
                </a:rPr>
                <a:t>Total hours playtime</a:t>
              </a:r>
            </a:p>
          </p:txBody>
        </p:sp>
      </p:grpSp>
      <p:grpSp>
        <p:nvGrpSpPr>
          <p:cNvPr id="116" name="Group 115">
            <a:extLst>
              <a:ext uri="{FF2B5EF4-FFF2-40B4-BE49-F238E27FC236}">
                <a16:creationId xmlns:a16="http://schemas.microsoft.com/office/drawing/2014/main" id="{8B6EEFB7-C42D-330D-968E-5C1DF0D16CAE}"/>
              </a:ext>
            </a:extLst>
          </p:cNvPr>
          <p:cNvGrpSpPr/>
          <p:nvPr/>
        </p:nvGrpSpPr>
        <p:grpSpPr>
          <a:xfrm>
            <a:off x="594895" y="32663891"/>
            <a:ext cx="13819860" cy="6742084"/>
            <a:chOff x="516631" y="32193273"/>
            <a:chExt cx="13819860" cy="6742084"/>
          </a:xfrm>
        </p:grpSpPr>
        <p:pic>
          <p:nvPicPr>
            <p:cNvPr id="98" name="Picture 97" descr="A group of colored objects&#10;&#10;Description automatically generated with medium confidence">
              <a:extLst>
                <a:ext uri="{FF2B5EF4-FFF2-40B4-BE49-F238E27FC236}">
                  <a16:creationId xmlns:a16="http://schemas.microsoft.com/office/drawing/2014/main" id="{03F16A31-A2A8-2C40-7E6B-DFCB1C66D37C}"/>
                </a:ext>
              </a:extLst>
            </p:cNvPr>
            <p:cNvPicPr>
              <a:picLocks noChangeAspect="1"/>
            </p:cNvPicPr>
            <p:nvPr/>
          </p:nvPicPr>
          <p:blipFill rotWithShape="1">
            <a:blip r:embed="rId23">
              <a:extLst>
                <a:ext uri="{28A0092B-C50C-407E-A947-70E740481C1C}">
                  <a14:useLocalDpi xmlns:a14="http://schemas.microsoft.com/office/drawing/2010/main" val="0"/>
                </a:ext>
              </a:extLst>
            </a:blip>
            <a:srcRect l="4843" t="-1" b="16496"/>
            <a:stretch/>
          </p:blipFill>
          <p:spPr>
            <a:xfrm>
              <a:off x="1016491" y="32193273"/>
              <a:ext cx="13320000" cy="5844450"/>
            </a:xfrm>
            <a:prstGeom prst="rect">
              <a:avLst/>
            </a:prstGeom>
          </p:spPr>
        </p:pic>
        <p:sp>
          <p:nvSpPr>
            <p:cNvPr id="103" name="TextBox 102">
              <a:extLst>
                <a:ext uri="{FF2B5EF4-FFF2-40B4-BE49-F238E27FC236}">
                  <a16:creationId xmlns:a16="http://schemas.microsoft.com/office/drawing/2014/main" id="{C587487B-8C03-C713-9892-F735AD6633A7}"/>
                </a:ext>
              </a:extLst>
            </p:cNvPr>
            <p:cNvSpPr txBox="1"/>
            <p:nvPr/>
          </p:nvSpPr>
          <p:spPr>
            <a:xfrm rot="16200000">
              <a:off x="-2014016" y="34856272"/>
              <a:ext cx="5615292" cy="553998"/>
            </a:xfrm>
            <a:prstGeom prst="rect">
              <a:avLst/>
            </a:prstGeom>
            <a:noFill/>
            <a:ln>
              <a:noFill/>
            </a:ln>
          </p:spPr>
          <p:txBody>
            <a:bodyPr wrap="square" rtlCol="0">
              <a:spAutoFit/>
            </a:bodyPr>
            <a:lstStyle/>
            <a:p>
              <a:pPr algn="ctr"/>
              <a:r>
                <a:rPr lang="en-GB" sz="3000" dirty="0">
                  <a:solidFill>
                    <a:srgbClr val="131E29"/>
                  </a:solidFill>
                  <a:latin typeface="Source Sans Pro" panose="020B0503030403020204" pitchFamily="34" charset="0"/>
                </a:rPr>
                <a:t>Reaction Time (</a:t>
              </a:r>
              <a:r>
                <a:rPr lang="en-GB" sz="3000" dirty="0" err="1">
                  <a:solidFill>
                    <a:srgbClr val="131E29"/>
                  </a:solidFill>
                  <a:latin typeface="Source Sans Pro" panose="020B0503030403020204" pitchFamily="34" charset="0"/>
                </a:rPr>
                <a:t>ms</a:t>
              </a:r>
              <a:r>
                <a:rPr lang="en-GB" sz="3000" dirty="0">
                  <a:solidFill>
                    <a:srgbClr val="131E29"/>
                  </a:solidFill>
                  <a:latin typeface="Source Sans Pro" panose="020B0503030403020204" pitchFamily="34" charset="0"/>
                </a:rPr>
                <a:t>)</a:t>
              </a:r>
            </a:p>
          </p:txBody>
        </p:sp>
        <p:sp>
          <p:nvSpPr>
            <p:cNvPr id="104" name="TextBox 103">
              <a:extLst>
                <a:ext uri="{FF2B5EF4-FFF2-40B4-BE49-F238E27FC236}">
                  <a16:creationId xmlns:a16="http://schemas.microsoft.com/office/drawing/2014/main" id="{C914C078-2E88-8C04-A2FE-EA895FC4A329}"/>
                </a:ext>
              </a:extLst>
            </p:cNvPr>
            <p:cNvSpPr txBox="1"/>
            <p:nvPr/>
          </p:nvSpPr>
          <p:spPr>
            <a:xfrm>
              <a:off x="2143018" y="32228464"/>
              <a:ext cx="4216218" cy="553998"/>
            </a:xfrm>
            <a:prstGeom prst="rect">
              <a:avLst/>
            </a:prstGeom>
            <a:noFill/>
            <a:ln>
              <a:noFill/>
            </a:ln>
          </p:spPr>
          <p:txBody>
            <a:bodyPr wrap="square" rtlCol="0">
              <a:spAutoFit/>
            </a:bodyPr>
            <a:lstStyle/>
            <a:p>
              <a:r>
                <a:rPr lang="en-GB" sz="3000" dirty="0">
                  <a:solidFill>
                    <a:srgbClr val="131E29"/>
                  </a:solidFill>
                  <a:latin typeface="Source Sans Pro" panose="020B0503030403020204" pitchFamily="34" charset="0"/>
                </a:rPr>
                <a:t>F(3,231) = [7.52], p &gt; </a:t>
              </a:r>
              <a:r>
                <a:rPr lang="en-GB" sz="3000" b="1" dirty="0">
                  <a:solidFill>
                    <a:srgbClr val="131E29"/>
                  </a:solidFill>
                  <a:latin typeface="Source Sans Pro" panose="020B0503030403020204" pitchFamily="34" charset="0"/>
                </a:rPr>
                <a:t>.001</a:t>
              </a:r>
            </a:p>
          </p:txBody>
        </p:sp>
        <p:sp>
          <p:nvSpPr>
            <p:cNvPr id="105" name="TextBox 104">
              <a:extLst>
                <a:ext uri="{FF2B5EF4-FFF2-40B4-BE49-F238E27FC236}">
                  <a16:creationId xmlns:a16="http://schemas.microsoft.com/office/drawing/2014/main" id="{50C27DD2-2B5C-494D-15A3-2ABA95AE62F9}"/>
                </a:ext>
              </a:extLst>
            </p:cNvPr>
            <p:cNvSpPr txBox="1"/>
            <p:nvPr/>
          </p:nvSpPr>
          <p:spPr>
            <a:xfrm>
              <a:off x="3069476" y="37492238"/>
              <a:ext cx="2520000" cy="450000"/>
            </a:xfrm>
            <a:prstGeom prst="rect">
              <a:avLst/>
            </a:prstGeom>
            <a:noFill/>
            <a:ln>
              <a:noFill/>
            </a:ln>
          </p:spPr>
          <p:txBody>
            <a:bodyPr wrap="square" rtlCol="0">
              <a:spAutoFit/>
            </a:bodyPr>
            <a:lstStyle/>
            <a:p>
              <a:r>
                <a:rPr lang="en-GB" sz="2500" dirty="0">
                  <a:solidFill>
                    <a:srgbClr val="131E29"/>
                  </a:solidFill>
                  <a:latin typeface="Source Sans Pro" panose="020B0503030403020204" pitchFamily="34" charset="0"/>
                </a:rPr>
                <a:t>M = 591, SD = 112</a:t>
              </a:r>
            </a:p>
          </p:txBody>
        </p:sp>
        <p:sp>
          <p:nvSpPr>
            <p:cNvPr id="107" name="TextBox 106">
              <a:extLst>
                <a:ext uri="{FF2B5EF4-FFF2-40B4-BE49-F238E27FC236}">
                  <a16:creationId xmlns:a16="http://schemas.microsoft.com/office/drawing/2014/main" id="{B9CDA0F6-D759-DDE3-CC17-0DB6189C4886}"/>
                </a:ext>
              </a:extLst>
            </p:cNvPr>
            <p:cNvSpPr txBox="1"/>
            <p:nvPr/>
          </p:nvSpPr>
          <p:spPr>
            <a:xfrm>
              <a:off x="5940184" y="37495025"/>
              <a:ext cx="2520000" cy="450000"/>
            </a:xfrm>
            <a:prstGeom prst="rect">
              <a:avLst/>
            </a:prstGeom>
            <a:noFill/>
            <a:ln>
              <a:noFill/>
            </a:ln>
          </p:spPr>
          <p:txBody>
            <a:bodyPr wrap="square" rtlCol="0">
              <a:spAutoFit/>
            </a:bodyPr>
            <a:lstStyle/>
            <a:p>
              <a:r>
                <a:rPr lang="en-GB" sz="2500" dirty="0">
                  <a:solidFill>
                    <a:srgbClr val="131E29"/>
                  </a:solidFill>
                  <a:latin typeface="Source Sans Pro" panose="020B0503030403020204" pitchFamily="34" charset="0"/>
                </a:rPr>
                <a:t>M = 530, SD = 91</a:t>
              </a:r>
            </a:p>
          </p:txBody>
        </p:sp>
        <p:sp>
          <p:nvSpPr>
            <p:cNvPr id="109" name="TextBox 108">
              <a:extLst>
                <a:ext uri="{FF2B5EF4-FFF2-40B4-BE49-F238E27FC236}">
                  <a16:creationId xmlns:a16="http://schemas.microsoft.com/office/drawing/2014/main" id="{66A7DB1E-4B60-970A-8A0C-9269AA516A6A}"/>
                </a:ext>
              </a:extLst>
            </p:cNvPr>
            <p:cNvSpPr txBox="1"/>
            <p:nvPr/>
          </p:nvSpPr>
          <p:spPr>
            <a:xfrm>
              <a:off x="8839257" y="37490917"/>
              <a:ext cx="2520000" cy="450000"/>
            </a:xfrm>
            <a:prstGeom prst="rect">
              <a:avLst/>
            </a:prstGeom>
            <a:noFill/>
            <a:ln>
              <a:noFill/>
            </a:ln>
          </p:spPr>
          <p:txBody>
            <a:bodyPr wrap="square" rtlCol="0">
              <a:spAutoFit/>
            </a:bodyPr>
            <a:lstStyle/>
            <a:p>
              <a:r>
                <a:rPr lang="en-GB" sz="2500" dirty="0">
                  <a:solidFill>
                    <a:srgbClr val="131E29"/>
                  </a:solidFill>
                  <a:latin typeface="Source Sans Pro" panose="020B0503030403020204" pitchFamily="34" charset="0"/>
                </a:rPr>
                <a:t>M = 556, SD = 89</a:t>
              </a:r>
            </a:p>
          </p:txBody>
        </p:sp>
        <p:sp>
          <p:nvSpPr>
            <p:cNvPr id="110" name="TextBox 109">
              <a:extLst>
                <a:ext uri="{FF2B5EF4-FFF2-40B4-BE49-F238E27FC236}">
                  <a16:creationId xmlns:a16="http://schemas.microsoft.com/office/drawing/2014/main" id="{E6F90135-EA9C-1BE9-6DD7-E90031DF7501}"/>
                </a:ext>
              </a:extLst>
            </p:cNvPr>
            <p:cNvSpPr txBox="1"/>
            <p:nvPr/>
          </p:nvSpPr>
          <p:spPr>
            <a:xfrm>
              <a:off x="11702493" y="37495077"/>
              <a:ext cx="2520000" cy="450000"/>
            </a:xfrm>
            <a:prstGeom prst="rect">
              <a:avLst/>
            </a:prstGeom>
            <a:noFill/>
            <a:ln>
              <a:noFill/>
            </a:ln>
          </p:spPr>
          <p:txBody>
            <a:bodyPr wrap="square" rtlCol="0">
              <a:spAutoFit/>
            </a:bodyPr>
            <a:lstStyle/>
            <a:p>
              <a:r>
                <a:rPr lang="en-GB" sz="2500" dirty="0">
                  <a:solidFill>
                    <a:srgbClr val="131E29"/>
                  </a:solidFill>
                  <a:latin typeface="Source Sans Pro" panose="020B0503030403020204" pitchFamily="34" charset="0"/>
                </a:rPr>
                <a:t>M = 508, SD = 77</a:t>
              </a:r>
            </a:p>
          </p:txBody>
        </p:sp>
        <p:sp>
          <p:nvSpPr>
            <p:cNvPr id="111" name="TextBox 110">
              <a:extLst>
                <a:ext uri="{FF2B5EF4-FFF2-40B4-BE49-F238E27FC236}">
                  <a16:creationId xmlns:a16="http://schemas.microsoft.com/office/drawing/2014/main" id="{D4616240-27E3-F92C-BCC6-2B2BCA78C7CB}"/>
                </a:ext>
              </a:extLst>
            </p:cNvPr>
            <p:cNvSpPr txBox="1"/>
            <p:nvPr/>
          </p:nvSpPr>
          <p:spPr>
            <a:xfrm rot="10800000" flipV="1">
              <a:off x="2143017" y="38381359"/>
              <a:ext cx="12119774" cy="553998"/>
            </a:xfrm>
            <a:prstGeom prst="rect">
              <a:avLst/>
            </a:prstGeom>
            <a:noFill/>
            <a:ln>
              <a:noFill/>
            </a:ln>
          </p:spPr>
          <p:txBody>
            <a:bodyPr wrap="square" rtlCol="0">
              <a:spAutoFit/>
            </a:bodyPr>
            <a:lstStyle/>
            <a:p>
              <a:pPr algn="ctr"/>
              <a:r>
                <a:rPr lang="en-GB" sz="3000" dirty="0">
                  <a:solidFill>
                    <a:srgbClr val="131E29"/>
                  </a:solidFill>
                  <a:latin typeface="Source Sans Pro" panose="020B0503030403020204" pitchFamily="34" charset="0"/>
                </a:rPr>
                <a:t>Group</a:t>
              </a:r>
            </a:p>
          </p:txBody>
        </p:sp>
        <p:sp>
          <p:nvSpPr>
            <p:cNvPr id="112" name="TextBox 111">
              <a:extLst>
                <a:ext uri="{FF2B5EF4-FFF2-40B4-BE49-F238E27FC236}">
                  <a16:creationId xmlns:a16="http://schemas.microsoft.com/office/drawing/2014/main" id="{5E93DB67-079B-4741-212A-26D99EE6129A}"/>
                </a:ext>
              </a:extLst>
            </p:cNvPr>
            <p:cNvSpPr txBox="1"/>
            <p:nvPr/>
          </p:nvSpPr>
          <p:spPr>
            <a:xfrm rot="10800000" flipV="1">
              <a:off x="3294743" y="37974710"/>
              <a:ext cx="1400680" cy="553998"/>
            </a:xfrm>
            <a:prstGeom prst="rect">
              <a:avLst/>
            </a:prstGeom>
            <a:noFill/>
            <a:ln>
              <a:noFill/>
            </a:ln>
          </p:spPr>
          <p:txBody>
            <a:bodyPr wrap="square" rtlCol="0">
              <a:spAutoFit/>
            </a:bodyPr>
            <a:lstStyle/>
            <a:p>
              <a:r>
                <a:rPr lang="en-GB" sz="3000" dirty="0">
                  <a:solidFill>
                    <a:srgbClr val="F5B900"/>
                  </a:solidFill>
                  <a:latin typeface="Source Sans Pro" panose="020B0503030403020204" pitchFamily="34" charset="0"/>
                </a:rPr>
                <a:t>Casual</a:t>
              </a:r>
            </a:p>
          </p:txBody>
        </p:sp>
        <p:sp>
          <p:nvSpPr>
            <p:cNvPr id="113" name="TextBox 112">
              <a:extLst>
                <a:ext uri="{FF2B5EF4-FFF2-40B4-BE49-F238E27FC236}">
                  <a16:creationId xmlns:a16="http://schemas.microsoft.com/office/drawing/2014/main" id="{66370BE8-95F6-B33B-496E-3846D408A433}"/>
                </a:ext>
              </a:extLst>
            </p:cNvPr>
            <p:cNvSpPr txBox="1"/>
            <p:nvPr/>
          </p:nvSpPr>
          <p:spPr>
            <a:xfrm rot="10800000" flipV="1">
              <a:off x="5689637" y="37953503"/>
              <a:ext cx="2171335" cy="553998"/>
            </a:xfrm>
            <a:prstGeom prst="rect">
              <a:avLst/>
            </a:prstGeom>
            <a:noFill/>
            <a:ln>
              <a:noFill/>
            </a:ln>
          </p:spPr>
          <p:txBody>
            <a:bodyPr wrap="square" rtlCol="0">
              <a:spAutoFit/>
            </a:bodyPr>
            <a:lstStyle/>
            <a:p>
              <a:r>
                <a:rPr lang="en-GB" sz="3000" dirty="0">
                  <a:solidFill>
                    <a:srgbClr val="F034FF"/>
                  </a:solidFill>
                  <a:latin typeface="Source Sans Pro" panose="020B0503030403020204" pitchFamily="34" charset="0"/>
                </a:rPr>
                <a:t>Experienced</a:t>
              </a:r>
            </a:p>
          </p:txBody>
        </p:sp>
        <p:sp>
          <p:nvSpPr>
            <p:cNvPr id="114" name="TextBox 113">
              <a:extLst>
                <a:ext uri="{FF2B5EF4-FFF2-40B4-BE49-F238E27FC236}">
                  <a16:creationId xmlns:a16="http://schemas.microsoft.com/office/drawing/2014/main" id="{5A7F1066-7AB1-F8ED-2E00-1A945D38D82F}"/>
                </a:ext>
              </a:extLst>
            </p:cNvPr>
            <p:cNvSpPr txBox="1"/>
            <p:nvPr/>
          </p:nvSpPr>
          <p:spPr>
            <a:xfrm rot="10800000" flipV="1">
              <a:off x="8916108" y="37940917"/>
              <a:ext cx="1494138" cy="553998"/>
            </a:xfrm>
            <a:prstGeom prst="rect">
              <a:avLst/>
            </a:prstGeom>
            <a:noFill/>
            <a:ln>
              <a:noFill/>
            </a:ln>
          </p:spPr>
          <p:txBody>
            <a:bodyPr wrap="square" rtlCol="0">
              <a:spAutoFit/>
            </a:bodyPr>
            <a:lstStyle/>
            <a:p>
              <a:r>
                <a:rPr lang="en-GB" sz="3000" dirty="0">
                  <a:solidFill>
                    <a:srgbClr val="336FFF"/>
                  </a:solidFill>
                  <a:latin typeface="Source Sans Pro" panose="020B0503030403020204" pitchFamily="34" charset="0"/>
                </a:rPr>
                <a:t>Aspiring</a:t>
              </a:r>
            </a:p>
          </p:txBody>
        </p:sp>
        <p:sp>
          <p:nvSpPr>
            <p:cNvPr id="115" name="TextBox 114">
              <a:extLst>
                <a:ext uri="{FF2B5EF4-FFF2-40B4-BE49-F238E27FC236}">
                  <a16:creationId xmlns:a16="http://schemas.microsoft.com/office/drawing/2014/main" id="{38E4696C-9490-B9BC-EE21-310BFFA7C486}"/>
                </a:ext>
              </a:extLst>
            </p:cNvPr>
            <p:cNvSpPr txBox="1"/>
            <p:nvPr/>
          </p:nvSpPr>
          <p:spPr>
            <a:xfrm rot="10800000" flipV="1">
              <a:off x="11114747" y="37945899"/>
              <a:ext cx="3148044" cy="553998"/>
            </a:xfrm>
            <a:prstGeom prst="rect">
              <a:avLst/>
            </a:prstGeom>
            <a:noFill/>
            <a:ln>
              <a:noFill/>
            </a:ln>
          </p:spPr>
          <p:txBody>
            <a:bodyPr wrap="square" rtlCol="0">
              <a:spAutoFit/>
            </a:bodyPr>
            <a:lstStyle/>
            <a:p>
              <a:r>
                <a:rPr lang="en-GB" sz="3000" dirty="0">
                  <a:solidFill>
                    <a:srgbClr val="00FF00"/>
                  </a:solidFill>
                  <a:latin typeface="Source Sans Pro" panose="020B0503030403020204" pitchFamily="34" charset="0"/>
                </a:rPr>
                <a:t>Semi/Professional</a:t>
              </a:r>
            </a:p>
          </p:txBody>
        </p:sp>
      </p:grpSp>
      <p:sp>
        <p:nvSpPr>
          <p:cNvPr id="117" name="TextBox 116">
            <a:extLst>
              <a:ext uri="{FF2B5EF4-FFF2-40B4-BE49-F238E27FC236}">
                <a16:creationId xmlns:a16="http://schemas.microsoft.com/office/drawing/2014/main" id="{7D4C2BF9-5FC9-A35F-4CF1-E8CFE5ECBC7D}"/>
              </a:ext>
            </a:extLst>
          </p:cNvPr>
          <p:cNvSpPr txBox="1"/>
          <p:nvPr/>
        </p:nvSpPr>
        <p:spPr>
          <a:xfrm rot="10800000" flipV="1">
            <a:off x="16804544" y="31167533"/>
            <a:ext cx="12758152" cy="553998"/>
          </a:xfrm>
          <a:prstGeom prst="rect">
            <a:avLst/>
          </a:prstGeom>
          <a:noFill/>
          <a:ln>
            <a:noFill/>
          </a:ln>
        </p:spPr>
        <p:txBody>
          <a:bodyPr wrap="square" rtlCol="0">
            <a:spAutoFit/>
          </a:bodyPr>
          <a:lstStyle/>
          <a:p>
            <a:pPr algn="ctr"/>
            <a:r>
              <a:rPr lang="en-GB" sz="3000" dirty="0">
                <a:solidFill>
                  <a:srgbClr val="131E29"/>
                </a:solidFill>
                <a:latin typeface="Source Sans Pro" panose="020B0503030403020204" pitchFamily="34" charset="0"/>
              </a:rPr>
              <a:t>Group</a:t>
            </a:r>
          </a:p>
        </p:txBody>
      </p:sp>
      <p:sp>
        <p:nvSpPr>
          <p:cNvPr id="1026" name="TextBox 1025">
            <a:extLst>
              <a:ext uri="{FF2B5EF4-FFF2-40B4-BE49-F238E27FC236}">
                <a16:creationId xmlns:a16="http://schemas.microsoft.com/office/drawing/2014/main" id="{F826A3AA-DA59-91C5-5C7B-FAE81A2E9E36}"/>
              </a:ext>
            </a:extLst>
          </p:cNvPr>
          <p:cNvSpPr txBox="1"/>
          <p:nvPr/>
        </p:nvSpPr>
        <p:spPr>
          <a:xfrm rot="10800000" flipV="1">
            <a:off x="17997305" y="30755930"/>
            <a:ext cx="1460116" cy="553998"/>
          </a:xfrm>
          <a:prstGeom prst="rect">
            <a:avLst/>
          </a:prstGeom>
          <a:noFill/>
          <a:ln>
            <a:noFill/>
          </a:ln>
        </p:spPr>
        <p:txBody>
          <a:bodyPr wrap="square" rtlCol="0">
            <a:spAutoFit/>
          </a:bodyPr>
          <a:lstStyle/>
          <a:p>
            <a:r>
              <a:rPr lang="en-GB" sz="3000" dirty="0">
                <a:solidFill>
                  <a:srgbClr val="F5B900"/>
                </a:solidFill>
                <a:latin typeface="Source Sans Pro" panose="020B0503030403020204" pitchFamily="34" charset="0"/>
              </a:rPr>
              <a:t>Casual</a:t>
            </a:r>
          </a:p>
        </p:txBody>
      </p:sp>
      <p:sp>
        <p:nvSpPr>
          <p:cNvPr id="1028" name="TextBox 1027">
            <a:extLst>
              <a:ext uri="{FF2B5EF4-FFF2-40B4-BE49-F238E27FC236}">
                <a16:creationId xmlns:a16="http://schemas.microsoft.com/office/drawing/2014/main" id="{2ED20D3A-756D-E240-0AB6-21718369D481}"/>
              </a:ext>
            </a:extLst>
          </p:cNvPr>
          <p:cNvSpPr txBox="1"/>
          <p:nvPr/>
        </p:nvSpPr>
        <p:spPr>
          <a:xfrm rot="10800000" flipV="1">
            <a:off x="20617890" y="30733877"/>
            <a:ext cx="2263472" cy="553998"/>
          </a:xfrm>
          <a:prstGeom prst="rect">
            <a:avLst/>
          </a:prstGeom>
          <a:noFill/>
          <a:ln>
            <a:noFill/>
          </a:ln>
        </p:spPr>
        <p:txBody>
          <a:bodyPr wrap="square" rtlCol="0">
            <a:spAutoFit/>
          </a:bodyPr>
          <a:lstStyle/>
          <a:p>
            <a:r>
              <a:rPr lang="en-GB" sz="3000" dirty="0">
                <a:solidFill>
                  <a:srgbClr val="F034FF"/>
                </a:solidFill>
                <a:latin typeface="Source Sans Pro" panose="020B0503030403020204" pitchFamily="34" charset="0"/>
              </a:rPr>
              <a:t>Experienced</a:t>
            </a:r>
          </a:p>
        </p:txBody>
      </p:sp>
      <p:sp>
        <p:nvSpPr>
          <p:cNvPr id="1031" name="TextBox 1030">
            <a:extLst>
              <a:ext uri="{FF2B5EF4-FFF2-40B4-BE49-F238E27FC236}">
                <a16:creationId xmlns:a16="http://schemas.microsoft.com/office/drawing/2014/main" id="{CF96922A-CBF8-4203-6DEA-E3D6D1D81E6D}"/>
              </a:ext>
            </a:extLst>
          </p:cNvPr>
          <p:cNvSpPr txBox="1"/>
          <p:nvPr/>
        </p:nvSpPr>
        <p:spPr>
          <a:xfrm rot="10800000" flipV="1">
            <a:off x="23977623" y="30751250"/>
            <a:ext cx="1557540" cy="553998"/>
          </a:xfrm>
          <a:prstGeom prst="rect">
            <a:avLst/>
          </a:prstGeom>
          <a:noFill/>
          <a:ln>
            <a:noFill/>
          </a:ln>
        </p:spPr>
        <p:txBody>
          <a:bodyPr wrap="square" rtlCol="0">
            <a:spAutoFit/>
          </a:bodyPr>
          <a:lstStyle/>
          <a:p>
            <a:r>
              <a:rPr lang="en-GB" sz="3000" dirty="0">
                <a:solidFill>
                  <a:srgbClr val="336FFF"/>
                </a:solidFill>
                <a:latin typeface="Source Sans Pro" panose="020B0503030403020204" pitchFamily="34" charset="0"/>
              </a:rPr>
              <a:t>Aspiring</a:t>
            </a:r>
          </a:p>
        </p:txBody>
      </p:sp>
      <p:sp>
        <p:nvSpPr>
          <p:cNvPr id="1033" name="TextBox 1032">
            <a:extLst>
              <a:ext uri="{FF2B5EF4-FFF2-40B4-BE49-F238E27FC236}">
                <a16:creationId xmlns:a16="http://schemas.microsoft.com/office/drawing/2014/main" id="{7838671F-D876-4AA2-E169-68A9CE100333}"/>
              </a:ext>
            </a:extLst>
          </p:cNvPr>
          <p:cNvSpPr txBox="1"/>
          <p:nvPr/>
        </p:nvSpPr>
        <p:spPr>
          <a:xfrm rot="10800000" flipV="1">
            <a:off x="26281070" y="30733106"/>
            <a:ext cx="3281627" cy="553998"/>
          </a:xfrm>
          <a:prstGeom prst="rect">
            <a:avLst/>
          </a:prstGeom>
          <a:noFill/>
          <a:ln>
            <a:noFill/>
          </a:ln>
        </p:spPr>
        <p:txBody>
          <a:bodyPr wrap="square" rtlCol="0">
            <a:spAutoFit/>
          </a:bodyPr>
          <a:lstStyle/>
          <a:p>
            <a:r>
              <a:rPr lang="en-GB" sz="3000" dirty="0">
                <a:solidFill>
                  <a:srgbClr val="00FF00"/>
                </a:solidFill>
                <a:latin typeface="Source Sans Pro" panose="020B0503030403020204" pitchFamily="34" charset="0"/>
              </a:rPr>
              <a:t>Semi/Professional</a:t>
            </a:r>
          </a:p>
        </p:txBody>
      </p:sp>
      <p:sp>
        <p:nvSpPr>
          <p:cNvPr id="1035" name="TextBox 1034">
            <a:extLst>
              <a:ext uri="{FF2B5EF4-FFF2-40B4-BE49-F238E27FC236}">
                <a16:creationId xmlns:a16="http://schemas.microsoft.com/office/drawing/2014/main" id="{00587DCB-571C-B474-E712-A4CD50AF00F5}"/>
              </a:ext>
            </a:extLst>
          </p:cNvPr>
          <p:cNvSpPr txBox="1"/>
          <p:nvPr/>
        </p:nvSpPr>
        <p:spPr>
          <a:xfrm>
            <a:off x="15565758" y="32542901"/>
            <a:ext cx="14363112" cy="5170646"/>
          </a:xfrm>
          <a:prstGeom prst="rect">
            <a:avLst/>
          </a:prstGeom>
          <a:solidFill>
            <a:srgbClr val="E2BBE8"/>
          </a:solidFill>
          <a:ln w="381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buSzPct val="100000"/>
            </a:pPr>
            <a:r>
              <a:rPr lang="en-GB" sz="5000" b="1" dirty="0">
                <a:solidFill>
                  <a:srgbClr val="131E29"/>
                </a:solidFill>
                <a:latin typeface="Source Sans Pro Black" panose="020B0803030403020204" pitchFamily="34" charset="0"/>
                <a:ea typeface="Source Sans Pro" panose="020B0503030403020204" pitchFamily="34" charset="0"/>
              </a:rPr>
              <a:t>RESULTS</a:t>
            </a:r>
          </a:p>
          <a:p>
            <a:pPr marL="685800" indent="-685800">
              <a:buSzPct val="100000"/>
              <a:buFont typeface="Arial" panose="020B0604020202020204" pitchFamily="34" charset="0"/>
              <a:buChar char="•"/>
            </a:pPr>
            <a:r>
              <a:rPr lang="en-GB" sz="4000" dirty="0">
                <a:solidFill>
                  <a:srgbClr val="131E29"/>
                </a:solidFill>
                <a:latin typeface="Source Sans Pro" panose="020B0503030403020204" pitchFamily="34" charset="0"/>
                <a:ea typeface="Source Sans Pro" panose="020B0503030403020204" pitchFamily="34" charset="0"/>
              </a:rPr>
              <a:t>Clustering is a viable method of identifying expertise groups in CS:GO players. </a:t>
            </a:r>
          </a:p>
          <a:p>
            <a:pPr marL="685800" indent="-685800">
              <a:buSzPct val="100000"/>
              <a:buFont typeface="Arial" panose="020B0604020202020204" pitchFamily="34" charset="0"/>
              <a:buChar char="•"/>
            </a:pPr>
            <a:r>
              <a:rPr lang="en-GB" sz="4000" dirty="0">
                <a:solidFill>
                  <a:srgbClr val="131E29"/>
                </a:solidFill>
                <a:latin typeface="Source Sans Pro" panose="020B0503030403020204" pitchFamily="34" charset="0"/>
                <a:ea typeface="Source Sans Pro" panose="020B0503030403020204" pitchFamily="34" charset="0"/>
              </a:rPr>
              <a:t>High expertise CS:GO players demonstrate faster processing speed in terms of faster RTs in a Choice RT task, with no differences in accuracy. </a:t>
            </a:r>
          </a:p>
          <a:p>
            <a:pPr marL="685800" indent="-685800">
              <a:buSzPct val="100000"/>
              <a:buFont typeface="Arial" panose="020B0604020202020204" pitchFamily="34" charset="0"/>
              <a:buChar char="•"/>
            </a:pPr>
            <a:r>
              <a:rPr lang="en-GB" sz="4000" dirty="0">
                <a:solidFill>
                  <a:srgbClr val="131E29"/>
                </a:solidFill>
                <a:latin typeface="Source Sans Pro" panose="020B0503030403020204" pitchFamily="34" charset="0"/>
                <a:ea typeface="Source Sans Pro" panose="020B0503030403020204" pitchFamily="34" charset="0"/>
              </a:rPr>
              <a:t>DDM suggests that RT differences were mainly due to faster non-decision times (t0). </a:t>
            </a:r>
          </a:p>
        </p:txBody>
      </p:sp>
      <p:sp>
        <p:nvSpPr>
          <p:cNvPr id="1038" name="TextBox 1037">
            <a:extLst>
              <a:ext uri="{FF2B5EF4-FFF2-40B4-BE49-F238E27FC236}">
                <a16:creationId xmlns:a16="http://schemas.microsoft.com/office/drawing/2014/main" id="{5529650B-1E4A-30CA-6B63-212E75251EC9}"/>
              </a:ext>
            </a:extLst>
          </p:cNvPr>
          <p:cNvSpPr txBox="1"/>
          <p:nvPr/>
        </p:nvSpPr>
        <p:spPr>
          <a:xfrm>
            <a:off x="15538575" y="38274522"/>
            <a:ext cx="14363112" cy="3939540"/>
          </a:xfrm>
          <a:prstGeom prst="rect">
            <a:avLst/>
          </a:prstGeom>
          <a:solidFill>
            <a:srgbClr val="440099"/>
          </a:solidFill>
          <a:ln w="381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buSzPct val="100000"/>
            </a:pPr>
            <a:r>
              <a:rPr lang="en-GB" sz="5000" b="1" dirty="0">
                <a:solidFill>
                  <a:schemeClr val="bg1"/>
                </a:solidFill>
                <a:latin typeface="Source Sans Pro Black" panose="020B0803030403020204" pitchFamily="34" charset="0"/>
                <a:ea typeface="Source Sans Pro" panose="020B0503030403020204" pitchFamily="34" charset="0"/>
              </a:rPr>
              <a:t>TAKE HOME MESSAGE</a:t>
            </a:r>
          </a:p>
          <a:p>
            <a:pPr marL="685800" indent="-685800">
              <a:buSzPct val="100000"/>
              <a:buFont typeface="Arial" panose="020B0604020202020204" pitchFamily="34" charset="0"/>
              <a:buChar char="•"/>
            </a:pPr>
            <a:r>
              <a:rPr lang="en-GB" sz="4000" dirty="0">
                <a:solidFill>
                  <a:schemeClr val="bg1"/>
                </a:solidFill>
                <a:latin typeface="Source Sans Pro" panose="020B0503030403020204" pitchFamily="34" charset="0"/>
                <a:ea typeface="Source Sans Pro" panose="020B0503030403020204" pitchFamily="34" charset="0"/>
              </a:rPr>
              <a:t>FPS expertise is a multi-dimensional construct that should be captured by a range of measures. </a:t>
            </a:r>
          </a:p>
          <a:p>
            <a:pPr marL="685800" indent="-685800">
              <a:buSzPct val="100000"/>
              <a:buFont typeface="Arial" panose="020B0604020202020204" pitchFamily="34" charset="0"/>
              <a:buChar char="•"/>
            </a:pPr>
            <a:r>
              <a:rPr lang="en-GB" sz="4000" dirty="0">
                <a:solidFill>
                  <a:schemeClr val="bg1"/>
                </a:solidFill>
                <a:latin typeface="Source Sans Pro" panose="020B0503030403020204" pitchFamily="34" charset="0"/>
                <a:ea typeface="Source Sans Pro" panose="020B0503030403020204" pitchFamily="34" charset="0"/>
              </a:rPr>
              <a:t>Highly expert FPS players show advantages in processing speed, encoding and response execution – showing transfer from a video game to a cognitive task.</a:t>
            </a:r>
          </a:p>
        </p:txBody>
      </p:sp>
      <p:sp>
        <p:nvSpPr>
          <p:cNvPr id="1039" name="TextBox 1038">
            <a:extLst>
              <a:ext uri="{FF2B5EF4-FFF2-40B4-BE49-F238E27FC236}">
                <a16:creationId xmlns:a16="http://schemas.microsoft.com/office/drawing/2014/main" id="{8060026B-BA3D-DB04-8879-5F21F80FDA15}"/>
              </a:ext>
            </a:extLst>
          </p:cNvPr>
          <p:cNvSpPr txBox="1"/>
          <p:nvPr/>
        </p:nvSpPr>
        <p:spPr>
          <a:xfrm>
            <a:off x="372488" y="40121181"/>
            <a:ext cx="14363112" cy="2092881"/>
          </a:xfrm>
          <a:prstGeom prst="rect">
            <a:avLst/>
          </a:prstGeom>
          <a:solidFill>
            <a:srgbClr val="E2BBE8"/>
          </a:solidFill>
          <a:ln w="38100">
            <a:noFill/>
          </a:ln>
        </p:spPr>
        <p:style>
          <a:lnRef idx="2">
            <a:schemeClr val="dk1"/>
          </a:lnRef>
          <a:fillRef idx="1">
            <a:schemeClr val="lt1"/>
          </a:fillRef>
          <a:effectRef idx="0">
            <a:schemeClr val="dk1"/>
          </a:effectRef>
          <a:fontRef idx="minor">
            <a:schemeClr val="dk1"/>
          </a:fontRef>
        </p:style>
        <p:txBody>
          <a:bodyPr wrap="square" rtlCol="0">
            <a:spAutoFit/>
          </a:bodyPr>
          <a:lstStyle/>
          <a:p>
            <a:pPr>
              <a:buSzPct val="100000"/>
            </a:pPr>
            <a:r>
              <a:rPr lang="en-GB" sz="5000" b="1" dirty="0">
                <a:solidFill>
                  <a:srgbClr val="131E29"/>
                </a:solidFill>
                <a:latin typeface="Source Sans Pro Black" panose="020B0803030403020204" pitchFamily="34" charset="0"/>
                <a:ea typeface="Source Sans Pro" panose="020B0503030403020204" pitchFamily="34" charset="0"/>
              </a:rPr>
              <a:t>REFERENCES</a:t>
            </a:r>
          </a:p>
          <a:p>
            <a:pPr>
              <a:buSzPct val="100000"/>
            </a:pPr>
            <a:r>
              <a:rPr lang="en-GB" sz="2000" dirty="0">
                <a:solidFill>
                  <a:srgbClr val="131E29"/>
                </a:solidFill>
                <a:latin typeface="Source Sans Pro" panose="020B0503030403020204" pitchFamily="34" charset="0"/>
                <a:ea typeface="Source Sans Pro" panose="020B0503030403020204" pitchFamily="34" charset="0"/>
              </a:rPr>
              <a:t>VALANDASKLDLKASDMSA;LKDSA</a:t>
            </a:r>
          </a:p>
          <a:p>
            <a:pPr>
              <a:buSzPct val="100000"/>
            </a:pPr>
            <a:r>
              <a:rPr lang="en-GB" sz="2000" dirty="0">
                <a:solidFill>
                  <a:srgbClr val="131E29"/>
                </a:solidFill>
                <a:latin typeface="Source Sans Pro" panose="020B0503030403020204" pitchFamily="34" charset="0"/>
                <a:ea typeface="Source Sans Pro" panose="020B0503030403020204" pitchFamily="34" charset="0"/>
              </a:rPr>
              <a:t>AKDKSAD;KSAD</a:t>
            </a:r>
          </a:p>
          <a:p>
            <a:pPr>
              <a:buSzPct val="100000"/>
            </a:pPr>
            <a:r>
              <a:rPr lang="en-GB" sz="2000" dirty="0">
                <a:solidFill>
                  <a:srgbClr val="131E29"/>
                </a:solidFill>
                <a:latin typeface="Source Sans Pro" panose="020B0503030403020204" pitchFamily="34" charset="0"/>
                <a:ea typeface="Source Sans Pro" panose="020B0503030403020204" pitchFamily="34" charset="0"/>
              </a:rPr>
              <a:t>SKADASKL;DMNSA</a:t>
            </a:r>
          </a:p>
          <a:p>
            <a:pPr>
              <a:buSzPct val="100000"/>
            </a:pPr>
            <a:r>
              <a:rPr lang="en-GB" sz="2000" dirty="0">
                <a:solidFill>
                  <a:srgbClr val="131E29"/>
                </a:solidFill>
                <a:latin typeface="Source Sans Pro" panose="020B0503030403020204" pitchFamily="34" charset="0"/>
                <a:ea typeface="Source Sans Pro" panose="020B0503030403020204" pitchFamily="34" charset="0"/>
              </a:rPr>
              <a:t>ASDNKLASNDKLSANDKLA</a:t>
            </a:r>
          </a:p>
        </p:txBody>
      </p:sp>
      <p:pic>
        <p:nvPicPr>
          <p:cNvPr id="1041" name="Picture 2" descr="Counter-Strike: Global Offensive Logo Render">
            <a:extLst>
              <a:ext uri="{FF2B5EF4-FFF2-40B4-BE49-F238E27FC236}">
                <a16:creationId xmlns:a16="http://schemas.microsoft.com/office/drawing/2014/main" id="{CD1E2293-89C8-F8C1-FB9F-499060C3C9B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220206" y="1648679"/>
            <a:ext cx="3600000" cy="1677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164571"/>
      </p:ext>
    </p:extLst>
  </p:cSld>
  <p:clrMapOvr>
    <a:masterClrMapping/>
  </p:clrMapOvr>
  <mc:AlternateContent xmlns:mc="http://schemas.openxmlformats.org/markup-compatibility/2006" xmlns:p14="http://schemas.microsoft.com/office/powerpoint/2010/main">
    <mc:Choice Requires="p14">
      <p:transition spd="slow" p14:dur="2000" advTm="1522"/>
    </mc:Choice>
    <mc:Fallback xmlns="">
      <p:transition spd="slow" advTm="1522"/>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5727</TotalTime>
  <Words>563</Words>
  <Application>Microsoft Office PowerPoint</Application>
  <PresentationFormat>Custom</PresentationFormat>
  <Paragraphs>147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Source Sans Pro</vt:lpstr>
      <vt:lpstr>Source Sans Pro Black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Eleanor Hyde</dc:creator>
  <cp:lastModifiedBy>Eleanor Hyde</cp:lastModifiedBy>
  <cp:revision>176</cp:revision>
  <cp:lastPrinted>2023-08-31T11:28:58Z</cp:lastPrinted>
  <dcterms:created xsi:type="dcterms:W3CDTF">2022-10-17T12:37:07Z</dcterms:created>
  <dcterms:modified xsi:type="dcterms:W3CDTF">2024-05-01T12:55:55Z</dcterms:modified>
</cp:coreProperties>
</file>