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0099"/>
    <a:srgbClr val="131E29"/>
    <a:srgbClr val="F9918A"/>
    <a:srgbClr val="9ADBE8"/>
    <a:srgbClr val="64CBE8"/>
    <a:srgbClr val="F783E9"/>
    <a:srgbClr val="81B0FF"/>
    <a:srgbClr val="191919"/>
    <a:srgbClr val="33CCD0"/>
    <a:srgbClr val="981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008" autoAdjust="0"/>
    <p:restoredTop sz="91069" autoAdjust="0"/>
  </p:normalViewPr>
  <p:slideViewPr>
    <p:cSldViewPr snapToGrid="0">
      <p:cViewPr>
        <p:scale>
          <a:sx n="60" d="100"/>
          <a:sy n="60" d="100"/>
        </p:scale>
        <p:origin x="-6700" y="-10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5D35E-0963-4D6F-988F-33756D057105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F2C11-FFB0-4271-8A29-42C3531ACD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53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131E29"/>
                </a:solidFill>
                <a:latin typeface="Source Sans Pro" panose="020B0503030403020204" pitchFamily="34" charset="0"/>
              </a:rPr>
              <a:t>Video games provide a valuable ‘sandbox’ for studying cognition in dynamic, immersive and fast-paced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F2C11-FFB0-4271-8A29-42C3531ACD7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486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86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02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37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88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1850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58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275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27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53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382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62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3DE9C-2BD6-4679-B7E2-0596B4CBC97F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0C21C-8239-4945-ABBF-62EFF19EEE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84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53C31F-76CA-9A10-DA54-D6E2635FA560}"/>
              </a:ext>
            </a:extLst>
          </p:cNvPr>
          <p:cNvSpPr/>
          <p:nvPr/>
        </p:nvSpPr>
        <p:spPr>
          <a:xfrm>
            <a:off x="22126022" y="3597738"/>
            <a:ext cx="20865600" cy="28600662"/>
          </a:xfrm>
          <a:prstGeom prst="rect">
            <a:avLst/>
          </a:prstGeom>
          <a:solidFill>
            <a:srgbClr val="981F92">
              <a:alpha val="2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</p:txBody>
      </p:sp>
      <p:pic>
        <p:nvPicPr>
          <p:cNvPr id="83" name="Picture 82" descr="A diagram of a function&#10;&#10;Description automatically generated with medium confidence">
            <a:extLst>
              <a:ext uri="{FF2B5EF4-FFF2-40B4-BE49-F238E27FC236}">
                <a16:creationId xmlns:a16="http://schemas.microsoft.com/office/drawing/2014/main" id="{616A8DFE-B6E2-0A91-DBAE-992426BA4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4453" y="16127421"/>
            <a:ext cx="11425986" cy="816141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40C28F3-5B60-58C6-BBD1-6D680B17D584}"/>
              </a:ext>
            </a:extLst>
          </p:cNvPr>
          <p:cNvGrpSpPr/>
          <p:nvPr/>
        </p:nvGrpSpPr>
        <p:grpSpPr>
          <a:xfrm>
            <a:off x="33813592" y="13035586"/>
            <a:ext cx="9085709" cy="12004288"/>
            <a:chOff x="33231915" y="13710391"/>
            <a:chExt cx="9690080" cy="12413918"/>
          </a:xfrm>
        </p:grpSpPr>
        <p:pic>
          <p:nvPicPr>
            <p:cNvPr id="54" name="Picture 53" descr="A graph of a number of dots and lines&#10;&#10;Description automatically generated with medium confidence">
              <a:extLst>
                <a:ext uri="{FF2B5EF4-FFF2-40B4-BE49-F238E27FC236}">
                  <a16:creationId xmlns:a16="http://schemas.microsoft.com/office/drawing/2014/main" id="{DDEC2E7B-6C0B-0B7A-C55B-F067A5DE0D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99" b="1476"/>
            <a:stretch/>
          </p:blipFill>
          <p:spPr>
            <a:xfrm>
              <a:off x="38385952" y="13710393"/>
              <a:ext cx="4536043" cy="12413916"/>
            </a:xfrm>
            <a:prstGeom prst="rect">
              <a:avLst/>
            </a:prstGeom>
          </p:spPr>
        </p:pic>
        <p:pic>
          <p:nvPicPr>
            <p:cNvPr id="45" name="Picture 44" descr="A graph with numbers and lines&#10;&#10;Description automatically generated with medium confidence">
              <a:extLst>
                <a:ext uri="{FF2B5EF4-FFF2-40B4-BE49-F238E27FC236}">
                  <a16:creationId xmlns:a16="http://schemas.microsoft.com/office/drawing/2014/main" id="{C86CC911-EC61-5B5B-59BC-AE99C4EDD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47" b="1584"/>
            <a:stretch/>
          </p:blipFill>
          <p:spPr>
            <a:xfrm>
              <a:off x="33935560" y="13710393"/>
              <a:ext cx="4480964" cy="12400427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7ABFA0-19F3-CD20-1672-F0ED6E9F6D41}"/>
                </a:ext>
              </a:extLst>
            </p:cNvPr>
            <p:cNvSpPr txBox="1"/>
            <p:nvPr/>
          </p:nvSpPr>
          <p:spPr>
            <a:xfrm rot="16200000">
              <a:off x="27385644" y="19556662"/>
              <a:ext cx="12400427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b="1" dirty="0">
                  <a:latin typeface="Source Sans Pro" panose="020B0503030403020204" pitchFamily="34" charset="0"/>
                  <a:ea typeface="Source Sans Pro" panose="020B0503030403020204" pitchFamily="34" charset="0"/>
                </a:rPr>
                <a:t>Participant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50D15C8-2AFB-E078-538D-799747750C43}"/>
              </a:ext>
            </a:extLst>
          </p:cNvPr>
          <p:cNvSpPr/>
          <p:nvPr/>
        </p:nvSpPr>
        <p:spPr>
          <a:xfrm>
            <a:off x="720000" y="4679999"/>
            <a:ext cx="20865600" cy="8375732"/>
          </a:xfrm>
          <a:prstGeom prst="rect">
            <a:avLst/>
          </a:prstGeom>
          <a:solidFill>
            <a:srgbClr val="440099">
              <a:alpha val="2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The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Hebb-repetition learning paradigm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(Hebb, 1961)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, which assesses learning through repeated sequence exposure, has not yet been tested in gamers but may reveal enhanced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probabilistic inference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or pattern recognition, supporting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‘Learning to Learn’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5760C-8E76-AC36-6DBA-83C53629CEEF}"/>
              </a:ext>
            </a:extLst>
          </p:cNvPr>
          <p:cNvSpPr/>
          <p:nvPr/>
        </p:nvSpPr>
        <p:spPr>
          <a:xfrm>
            <a:off x="0" y="0"/>
            <a:ext cx="43891200" cy="288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0" dirty="0">
                <a:latin typeface="Source Sans Pro Black" panose="020B0803030403020204" pitchFamily="34" charset="0"/>
              </a:rPr>
              <a:t>HEBB-REPETITION LEARNING IN PLAYERS OF THE VIDEO GAME </a:t>
            </a:r>
            <a:r>
              <a:rPr lang="en-GB" sz="8000" i="1" dirty="0">
                <a:latin typeface="Source Sans Pro Black" panose="020B0803030403020204" pitchFamily="34" charset="0"/>
              </a:rPr>
              <a:t>COUNTER-STRIKE</a:t>
            </a:r>
          </a:p>
          <a:p>
            <a:pPr algn="ctr"/>
            <a:r>
              <a:rPr lang="en-GB" sz="6000" dirty="0">
                <a:latin typeface="Source Sans Pro" panose="020B0503030403020204" pitchFamily="34" charset="0"/>
              </a:rPr>
              <a:t>Eleanor R. A. Hyde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GB" sz="6000" dirty="0">
                <a:latin typeface="Source Sans Pro" panose="020B0503030403020204" pitchFamily="34" charset="0"/>
              </a:rPr>
              <a:t>, Philipp Musfeld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GB" sz="6000" dirty="0">
                <a:latin typeface="Source Sans Pro" panose="020B0503030403020204" pitchFamily="34" charset="0"/>
              </a:rPr>
              <a:t>, Robert Schmidt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GB" sz="6000" dirty="0">
                <a:latin typeface="Source Sans Pro" panose="020B0503030403020204" pitchFamily="34" charset="0"/>
              </a:rPr>
              <a:t>, Daniel J. Carroll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GB" sz="6000" dirty="0">
                <a:latin typeface="Source Sans Pro" panose="020B0503030403020204" pitchFamily="34" charset="0"/>
              </a:rPr>
              <a:t>, Claudia C. von Bastian</a:t>
            </a:r>
            <a:r>
              <a:rPr lang="en-GB" sz="6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endParaRPr lang="en-GB" sz="6000" dirty="0">
              <a:latin typeface="Source Sans Pro" panose="020B0503030403020204" pitchFamily="34" charset="0"/>
            </a:endParaRPr>
          </a:p>
          <a:p>
            <a:pPr algn="ctr"/>
            <a:r>
              <a:rPr lang="en-GB" sz="5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GB" sz="5000" dirty="0">
                <a:latin typeface="Source Sans Pro" panose="020B0503030403020204" pitchFamily="34" charset="0"/>
              </a:rPr>
              <a:t>University of Sheffield, </a:t>
            </a:r>
            <a:r>
              <a:rPr lang="en-GB" sz="5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GB" sz="5000" dirty="0">
                <a:latin typeface="Source Sans Pro" panose="020B0503030403020204" pitchFamily="34" charset="0"/>
              </a:rPr>
              <a:t>University of Zürich, </a:t>
            </a:r>
            <a:r>
              <a:rPr lang="en-GB" sz="5000" baseline="30000" dirty="0">
                <a:effectLst/>
                <a:latin typeface="Source Sans Pro" panose="020B05030304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GB" sz="5000" dirty="0">
                <a:latin typeface="Source Sans Pro" panose="020B0503030403020204" pitchFamily="34" charset="0"/>
              </a:rPr>
              <a:t>Ruhr-Universität Bochum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98957-38C8-8C16-1229-FD3D85654DEF}"/>
              </a:ext>
            </a:extLst>
          </p:cNvPr>
          <p:cNvSpPr/>
          <p:nvPr/>
        </p:nvSpPr>
        <p:spPr>
          <a:xfrm>
            <a:off x="720000" y="3600000"/>
            <a:ext cx="20865600" cy="108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dirty="0">
                <a:latin typeface="Source Sans Pro Black" panose="020B0803030403020204" pitchFamily="34" charset="0"/>
              </a:rPr>
              <a:t>Background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1F5925A5-0E6F-B50E-29C3-093E80051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85544" y="4677738"/>
            <a:ext cx="7200000" cy="3721985"/>
          </a:xfrm>
          <a:prstGeom prst="rect">
            <a:avLst/>
          </a:prstGeom>
        </p:spPr>
      </p:pic>
      <p:pic>
        <p:nvPicPr>
          <p:cNvPr id="153" name="Picture 152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7CFCC1F2-143A-4716-0277-88408FCF4D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" y="1031332"/>
            <a:ext cx="5708247" cy="180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071D1C-6F63-64F6-C60E-5C2F0007915E}"/>
              </a:ext>
            </a:extLst>
          </p:cNvPr>
          <p:cNvSpPr txBox="1"/>
          <p:nvPr/>
        </p:nvSpPr>
        <p:spPr>
          <a:xfrm>
            <a:off x="41572544" y="1241608"/>
            <a:ext cx="22969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chemeClr val="bg1"/>
                </a:solidFill>
                <a:latin typeface="Source Sans Pro" panose="020B0503030403020204" pitchFamily="34" charset="0"/>
              </a:rPr>
              <a:t>3126</a:t>
            </a:r>
          </a:p>
        </p:txBody>
      </p:sp>
      <p:pic>
        <p:nvPicPr>
          <p:cNvPr id="1028" name="Picture 4" descr="Psychonomic Society">
            <a:extLst>
              <a:ext uri="{FF2B5EF4-FFF2-40B4-BE49-F238E27FC236}">
                <a16:creationId xmlns:a16="http://schemas.microsoft.com/office/drawing/2014/main" id="{4FCA2D8C-838A-60BF-252D-15D86DD05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9084" y="1729507"/>
            <a:ext cx="3359302" cy="113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3C8E325-8F01-875D-0796-FAD9BE4FD239}"/>
              </a:ext>
            </a:extLst>
          </p:cNvPr>
          <p:cNvSpPr/>
          <p:nvPr/>
        </p:nvSpPr>
        <p:spPr>
          <a:xfrm>
            <a:off x="720000" y="13783755"/>
            <a:ext cx="20865600" cy="1080000"/>
          </a:xfrm>
          <a:prstGeom prst="rect">
            <a:avLst/>
          </a:prstGeom>
          <a:solidFill>
            <a:srgbClr val="44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dirty="0">
                <a:latin typeface="Source Sans Pro Black" panose="020B0803030403020204" pitchFamily="34" charset="0"/>
              </a:rPr>
              <a:t>Method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810FD7-37CE-DD5D-2A16-E23FC4C44F10}"/>
              </a:ext>
            </a:extLst>
          </p:cNvPr>
          <p:cNvSpPr/>
          <p:nvPr/>
        </p:nvSpPr>
        <p:spPr>
          <a:xfrm>
            <a:off x="22126022" y="3622875"/>
            <a:ext cx="20865600" cy="1080000"/>
          </a:xfrm>
          <a:prstGeom prst="rect">
            <a:avLst/>
          </a:prstGeom>
          <a:solidFill>
            <a:srgbClr val="981F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dirty="0">
                <a:latin typeface="Source Sans Pro Black" panose="020B0803030403020204" pitchFamily="34" charset="0"/>
              </a:rPr>
              <a:t>Preliminary 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E0382C-05F6-D824-BDD1-1073652AC6E9}"/>
              </a:ext>
            </a:extLst>
          </p:cNvPr>
          <p:cNvSpPr/>
          <p:nvPr/>
        </p:nvSpPr>
        <p:spPr>
          <a:xfrm>
            <a:off x="720000" y="14863754"/>
            <a:ext cx="20865600" cy="17334646"/>
          </a:xfrm>
          <a:prstGeom prst="rect">
            <a:avLst/>
          </a:prstGeom>
          <a:solidFill>
            <a:srgbClr val="440099">
              <a:alpha val="20000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VISUOSPATIAL HEBB-REPETITION TASK </a:t>
            </a:r>
            <a:r>
              <a:rPr lang="en-GB" sz="4000" dirty="0">
                <a:solidFill>
                  <a:srgbClr val="131E29"/>
                </a:solidFill>
                <a:latin typeface="Source Sans Pro" panose="020B0503030403020204" pitchFamily="34" charset="0"/>
              </a:rPr>
              <a:t>(</a:t>
            </a:r>
            <a:r>
              <a:rPr lang="en-GB" sz="4000" i="1" dirty="0" err="1">
                <a:solidFill>
                  <a:srgbClr val="131E29"/>
                </a:solidFill>
                <a:latin typeface="Source Sans Pro" panose="020B0503030403020204" pitchFamily="34" charset="0"/>
              </a:rPr>
              <a:t>Musfeld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et al., 2023)</a:t>
            </a:r>
          </a:p>
          <a:p>
            <a:pPr algn="ctr"/>
            <a:endParaRPr lang="en-GB" sz="4000" i="1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Unbeknownst to participants, one </a:t>
            </a:r>
            <a:r>
              <a:rPr lang="en-GB" sz="5000" b="1" dirty="0">
                <a:solidFill>
                  <a:srgbClr val="440099"/>
                </a:solidFill>
                <a:latin typeface="Source Sans Pro" panose="020B0503030403020204" pitchFamily="34" charset="0"/>
              </a:rPr>
              <a:t>HEBB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sequence is ( on average) repeated every fourth trial, while other </a:t>
            </a:r>
            <a:r>
              <a:rPr lang="en-GB" sz="5000" b="1" dirty="0">
                <a:solidFill>
                  <a:srgbClr val="981F92"/>
                </a:solidFill>
                <a:latin typeface="Source Sans Pro" panose="020B0503030403020204" pitchFamily="34" charset="0"/>
              </a:rPr>
              <a:t>FILLER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sequences are not repeated.</a:t>
            </a:r>
          </a:p>
          <a:p>
            <a:pPr algn="ctr"/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algn="ctr">
              <a:buClr>
                <a:srgbClr val="131E29"/>
              </a:buClr>
              <a:buSzPct val="100000"/>
            </a:pP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COUNTER-STRIKE EXPERTISE QUESTIONNAIRE</a:t>
            </a:r>
          </a:p>
          <a:p>
            <a:pPr algn="ctr">
              <a:buClr>
                <a:srgbClr val="131E29"/>
              </a:buClr>
              <a:buSzPct val="100000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Total hours of playtime</a:t>
            </a:r>
          </a:p>
          <a:p>
            <a:pPr algn="ctr">
              <a:buClr>
                <a:srgbClr val="131E29"/>
              </a:buClr>
              <a:buSzPct val="100000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Fortnightly hours of playtime</a:t>
            </a:r>
          </a:p>
          <a:p>
            <a:pPr algn="ctr">
              <a:buClr>
                <a:srgbClr val="131E29"/>
              </a:buClr>
              <a:buSzPct val="100000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Self-rated expertise</a:t>
            </a:r>
          </a:p>
          <a:p>
            <a:pPr algn="ctr">
              <a:buClr>
                <a:srgbClr val="131E29"/>
              </a:buClr>
              <a:buSzPct val="100000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Current in-game ranking</a:t>
            </a:r>
          </a:p>
          <a:p>
            <a:pPr algn="ctr">
              <a:buClr>
                <a:srgbClr val="131E29"/>
              </a:buClr>
              <a:buSzPct val="100000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>
              <a:buClr>
                <a:srgbClr val="131E29"/>
              </a:buClr>
              <a:buSzPct val="100000"/>
            </a:pP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PARTICIPANTS: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56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Counter-Strike 2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players aged 16-35 years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M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24.34,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SD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5.04), mostly male (50), from the UK (45), and predominantly white (46. Education ranged from 10-24 years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M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16.07,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SD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2.81), and self-rated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socioeconomic status (SES)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on a scale from 1 (worst off) to 10 (best off) ranged from 3-9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M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5.88,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SD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= 1.50). 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B2C5B3C-2E6E-D5BA-733B-CEA08458ECCB}"/>
              </a:ext>
            </a:extLst>
          </p:cNvPr>
          <p:cNvGrpSpPr/>
          <p:nvPr/>
        </p:nvGrpSpPr>
        <p:grpSpPr>
          <a:xfrm>
            <a:off x="1082200" y="15580442"/>
            <a:ext cx="19636640" cy="5888465"/>
            <a:chOff x="45883593" y="8381113"/>
            <a:chExt cx="14427045" cy="4078864"/>
          </a:xfrm>
        </p:grpSpPr>
        <p:pic>
          <p:nvPicPr>
            <p:cNvPr id="123" name="Picture 36">
              <a:extLst>
                <a:ext uri="{FF2B5EF4-FFF2-40B4-BE49-F238E27FC236}">
                  <a16:creationId xmlns:a16="http://schemas.microsoft.com/office/drawing/2014/main" id="{32F7DD39-C98F-E621-5DD7-21897A256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8510638" y="8769322"/>
              <a:ext cx="1800000" cy="1800000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41C76E9B-9659-1B99-B8C7-85230EB77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667126" y="8778195"/>
              <a:ext cx="1800000" cy="18000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60C4D7E6-9728-5EB9-B5EB-3DB21D8A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8504238" y="8772253"/>
              <a:ext cx="1800000" cy="180000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F612D9B9-0AF5-587F-6929-A5A6ABACEF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2178736" y="8772253"/>
              <a:ext cx="1800000" cy="180000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6048B990-A05E-94EB-CD20-454F1162E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5841914" y="8772253"/>
              <a:ext cx="1800000" cy="18000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28898BB2-3B91-2F87-D8A2-CB06EB191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4015848" y="8772253"/>
              <a:ext cx="1800000" cy="180000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AD0D31E6-A32B-52C7-9A0A-46CA6E137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341623" y="8773183"/>
              <a:ext cx="1800000" cy="1800000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8130C1CB-37F3-6752-FC67-FF3F39D8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8503983" y="10631725"/>
              <a:ext cx="1800000" cy="1828252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F3BC5C08-6B3B-1E19-F616-B8CCD046C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46668962" y="10631725"/>
              <a:ext cx="1800000" cy="1822197"/>
            </a:xfrm>
            <a:prstGeom prst="rect">
              <a:avLst/>
            </a:prstGeom>
          </p:spPr>
        </p:pic>
        <p:pic>
          <p:nvPicPr>
            <p:cNvPr id="132" name="Picture 131">
              <a:extLst>
                <a:ext uri="{FF2B5EF4-FFF2-40B4-BE49-F238E27FC236}">
                  <a16:creationId xmlns:a16="http://schemas.microsoft.com/office/drawing/2014/main" id="{FB8A7CC3-AE43-0694-12BB-FAC87C6CB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0343714" y="10631725"/>
              <a:ext cx="1800000" cy="1822197"/>
            </a:xfrm>
            <a:prstGeom prst="rect">
              <a:avLst/>
            </a:prstGeom>
          </p:spPr>
        </p:pic>
        <p:pic>
          <p:nvPicPr>
            <p:cNvPr id="133" name="Picture 132">
              <a:extLst>
                <a:ext uri="{FF2B5EF4-FFF2-40B4-BE49-F238E27FC236}">
                  <a16:creationId xmlns:a16="http://schemas.microsoft.com/office/drawing/2014/main" id="{1CB5B558-BBEA-113C-A61E-70ED53416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2178735" y="10636466"/>
              <a:ext cx="1800000" cy="1822197"/>
            </a:xfrm>
            <a:prstGeom prst="rect">
              <a:avLst/>
            </a:prstGeom>
          </p:spPr>
        </p:pic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1A30EA85-0057-4D6C-0B41-53E1E23F3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5847249" y="10636466"/>
              <a:ext cx="1800000" cy="1822197"/>
            </a:xfrm>
            <a:prstGeom prst="rect">
              <a:avLst/>
            </a:prstGeom>
          </p:spPr>
        </p:pic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939D89ED-3C30-7813-E6C3-6BB13C806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4012992" y="10636466"/>
              <a:ext cx="1800000" cy="1822197"/>
            </a:xfrm>
            <a:prstGeom prst="rect">
              <a:avLst/>
            </a:prstGeom>
          </p:spPr>
        </p:pic>
        <p:sp>
          <p:nvSpPr>
            <p:cNvPr id="136" name="TextBox 30">
              <a:extLst>
                <a:ext uri="{FF2B5EF4-FFF2-40B4-BE49-F238E27FC236}">
                  <a16:creationId xmlns:a16="http://schemas.microsoft.com/office/drawing/2014/main" id="{B6994E01-0B65-35C9-A855-793BCA09E8AD}"/>
                </a:ext>
              </a:extLst>
            </p:cNvPr>
            <p:cNvSpPr txBox="1"/>
            <p:nvPr/>
          </p:nvSpPr>
          <p:spPr>
            <a:xfrm>
              <a:off x="46673861" y="8381113"/>
              <a:ext cx="1769874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37" name="TextBox 30">
              <a:extLst>
                <a:ext uri="{FF2B5EF4-FFF2-40B4-BE49-F238E27FC236}">
                  <a16:creationId xmlns:a16="http://schemas.microsoft.com/office/drawing/2014/main" id="{C01F97D7-EB3C-0DAE-D9DC-D6C4E4339857}"/>
                </a:ext>
              </a:extLst>
            </p:cNvPr>
            <p:cNvSpPr txBox="1"/>
            <p:nvPr/>
          </p:nvSpPr>
          <p:spPr>
            <a:xfrm>
              <a:off x="48483145" y="8381113"/>
              <a:ext cx="1809397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38" name="TextBox 30">
              <a:extLst>
                <a:ext uri="{FF2B5EF4-FFF2-40B4-BE49-F238E27FC236}">
                  <a16:creationId xmlns:a16="http://schemas.microsoft.com/office/drawing/2014/main" id="{E9819EEA-413D-BF3A-EFCC-DB5D0AF3C85C}"/>
                </a:ext>
              </a:extLst>
            </p:cNvPr>
            <p:cNvSpPr txBox="1"/>
            <p:nvPr/>
          </p:nvSpPr>
          <p:spPr>
            <a:xfrm>
              <a:off x="50306537" y="8411665"/>
              <a:ext cx="1832789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39" name="TextBox 30">
              <a:extLst>
                <a:ext uri="{FF2B5EF4-FFF2-40B4-BE49-F238E27FC236}">
                  <a16:creationId xmlns:a16="http://schemas.microsoft.com/office/drawing/2014/main" id="{6EA8DA8E-DAAE-8E52-0C88-6F93A284DE20}"/>
                </a:ext>
              </a:extLst>
            </p:cNvPr>
            <p:cNvSpPr txBox="1"/>
            <p:nvPr/>
          </p:nvSpPr>
          <p:spPr>
            <a:xfrm>
              <a:off x="52139326" y="8381113"/>
              <a:ext cx="1800000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0" name="TextBox 30">
              <a:extLst>
                <a:ext uri="{FF2B5EF4-FFF2-40B4-BE49-F238E27FC236}">
                  <a16:creationId xmlns:a16="http://schemas.microsoft.com/office/drawing/2014/main" id="{60459A02-DA78-929B-48F0-6425FE3C249B}"/>
                </a:ext>
              </a:extLst>
            </p:cNvPr>
            <p:cNvSpPr txBox="1"/>
            <p:nvPr/>
          </p:nvSpPr>
          <p:spPr>
            <a:xfrm>
              <a:off x="53971363" y="8411665"/>
              <a:ext cx="1783684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1" name="TextBox 30">
              <a:extLst>
                <a:ext uri="{FF2B5EF4-FFF2-40B4-BE49-F238E27FC236}">
                  <a16:creationId xmlns:a16="http://schemas.microsoft.com/office/drawing/2014/main" id="{F2193A94-71B1-974A-17CD-E3F659DB92CD}"/>
                </a:ext>
              </a:extLst>
            </p:cNvPr>
            <p:cNvSpPr txBox="1"/>
            <p:nvPr/>
          </p:nvSpPr>
          <p:spPr>
            <a:xfrm>
              <a:off x="55788720" y="8411665"/>
              <a:ext cx="1819521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200ms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2" name="TextBox 30">
              <a:extLst>
                <a:ext uri="{FF2B5EF4-FFF2-40B4-BE49-F238E27FC236}">
                  <a16:creationId xmlns:a16="http://schemas.microsoft.com/office/drawing/2014/main" id="{BD85E829-9B59-3292-24F4-BC52480030D9}"/>
                </a:ext>
              </a:extLst>
            </p:cNvPr>
            <p:cNvSpPr txBox="1"/>
            <p:nvPr/>
          </p:nvSpPr>
          <p:spPr>
            <a:xfrm>
              <a:off x="58518245" y="10572253"/>
              <a:ext cx="1792393" cy="394407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rgbClr val="131E29"/>
                  </a:solidFill>
                  <a:latin typeface="Source Sans Pro" panose="020B0503030403020204" pitchFamily="34" charset="0"/>
                </a:rPr>
                <a:t>1500ms</a:t>
              </a:r>
              <a:endParaRPr lang="en-GB" sz="3000" i="1" dirty="0">
                <a:solidFill>
                  <a:srgbClr val="131E29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3" name="TextBox 30">
              <a:extLst>
                <a:ext uri="{FF2B5EF4-FFF2-40B4-BE49-F238E27FC236}">
                  <a16:creationId xmlns:a16="http://schemas.microsoft.com/office/drawing/2014/main" id="{6D52B12A-A20B-FE92-9A5B-306743D29FDC}"/>
                </a:ext>
              </a:extLst>
            </p:cNvPr>
            <p:cNvSpPr txBox="1"/>
            <p:nvPr/>
          </p:nvSpPr>
          <p:spPr>
            <a:xfrm rot="16200000">
              <a:off x="45364802" y="9295949"/>
              <a:ext cx="1795096" cy="757513"/>
            </a:xfrm>
            <a:prstGeom prst="rect">
              <a:avLst/>
            </a:prstGeom>
            <a:solidFill>
              <a:srgbClr val="131E29"/>
            </a:solidFill>
            <a:ln cap="flat">
              <a:noFill/>
            </a:ln>
          </p:spPr>
          <p:txBody>
            <a:bodyPr vert="horz" wrap="square" lIns="106680" tIns="53340" rIns="106680" bIns="53340" anchor="t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Presentation Phase</a:t>
              </a:r>
              <a:endParaRPr lang="en-GB" sz="3000" i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  <p:sp>
          <p:nvSpPr>
            <p:cNvPr id="144" name="TextBox 30">
              <a:extLst>
                <a:ext uri="{FF2B5EF4-FFF2-40B4-BE49-F238E27FC236}">
                  <a16:creationId xmlns:a16="http://schemas.microsoft.com/office/drawing/2014/main" id="{3396FA93-96F0-820A-3885-2F7C02F55927}"/>
                </a:ext>
              </a:extLst>
            </p:cNvPr>
            <p:cNvSpPr txBox="1"/>
            <p:nvPr/>
          </p:nvSpPr>
          <p:spPr>
            <a:xfrm rot="16200000">
              <a:off x="45357844" y="11152480"/>
              <a:ext cx="1807946" cy="756447"/>
            </a:xfrm>
            <a:prstGeom prst="rect">
              <a:avLst/>
            </a:prstGeom>
            <a:solidFill>
              <a:srgbClr val="131E29"/>
            </a:solidFill>
            <a:ln cap="flat">
              <a:noFill/>
            </a:ln>
          </p:spPr>
          <p:txBody>
            <a:bodyPr vert="horz" wrap="square" lIns="106680" tIns="53340" rIns="106680" bIns="53340" anchor="ctr" anchorCtr="0" compatLnSpc="1">
              <a:spAutoFit/>
            </a:bodyPr>
            <a:lstStyle/>
            <a:p>
              <a:pPr algn="ctr" defTabSz="1066830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3000" i="1" kern="0" dirty="0">
                  <a:solidFill>
                    <a:schemeClr val="bg1"/>
                  </a:solidFill>
                  <a:latin typeface="Source Sans Pro" panose="020B0503030403020204" pitchFamily="34" charset="0"/>
                </a:rPr>
                <a:t>Recall Phase</a:t>
              </a:r>
              <a:endParaRPr lang="en-GB" sz="3000" i="1" dirty="0">
                <a:solidFill>
                  <a:schemeClr val="bg1"/>
                </a:solidFill>
                <a:latin typeface="Source Sans Pro" panose="020B0503030403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BA6351F-D2CB-2A4F-E5CC-E65D57B31665}"/>
              </a:ext>
            </a:extLst>
          </p:cNvPr>
          <p:cNvSpPr/>
          <p:nvPr/>
        </p:nvSpPr>
        <p:spPr>
          <a:xfrm>
            <a:off x="763066" y="4679622"/>
            <a:ext cx="12969677" cy="53040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Research shows associations between video gameplay and performance across various cognitive domains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(Bediou et al., 2018; 2023)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A potential mechanism is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‘Learning to Learn’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, where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gaming expertise facilitates faster learning on novel tasks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(Zhang et al., 2021, Bavelier, et al., 2012)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CDDD5A-BE52-BF46-9D74-F0F79826BBD0}"/>
              </a:ext>
            </a:extLst>
          </p:cNvPr>
          <p:cNvSpPr/>
          <p:nvPr/>
        </p:nvSpPr>
        <p:spPr>
          <a:xfrm>
            <a:off x="14385487" y="8361114"/>
            <a:ext cx="7200000" cy="7114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i="1" dirty="0">
                <a:solidFill>
                  <a:srgbClr val="131E29"/>
                </a:solidFill>
                <a:latin typeface="Source Sans Pro" panose="020B0503030403020204" pitchFamily="34" charset="0"/>
              </a:rPr>
              <a:t>Counter-Strike 2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(Valve, 2023)</a:t>
            </a:r>
          </a:p>
        </p:txBody>
      </p:sp>
      <p:pic>
        <p:nvPicPr>
          <p:cNvPr id="12" name="Graphic 11" descr="List with solid fill">
            <a:extLst>
              <a:ext uri="{FF2B5EF4-FFF2-40B4-BE49-F238E27FC236}">
                <a16:creationId xmlns:a16="http://schemas.microsoft.com/office/drawing/2014/main" id="{1A123786-B0F1-51DA-581E-384755173AD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113350" y="24384538"/>
            <a:ext cx="3260134" cy="3260134"/>
          </a:xfrm>
          <a:prstGeom prst="rect">
            <a:avLst/>
          </a:prstGeom>
        </p:spPr>
      </p:pic>
      <p:sp>
        <p:nvSpPr>
          <p:cNvPr id="15" name="TextBox 30">
            <a:extLst>
              <a:ext uri="{FF2B5EF4-FFF2-40B4-BE49-F238E27FC236}">
                <a16:creationId xmlns:a16="http://schemas.microsoft.com/office/drawing/2014/main" id="{54A8C0A7-A01E-ED7D-0717-67B256E13AD6}"/>
              </a:ext>
            </a:extLst>
          </p:cNvPr>
          <p:cNvSpPr txBox="1"/>
          <p:nvPr/>
        </p:nvSpPr>
        <p:spPr>
          <a:xfrm rot="16200000">
            <a:off x="16381904" y="16921104"/>
            <a:ext cx="2591496" cy="1031051"/>
          </a:xfrm>
          <a:prstGeom prst="rect">
            <a:avLst/>
          </a:prstGeom>
          <a:solidFill>
            <a:srgbClr val="131E29"/>
          </a:solidFill>
          <a:ln cap="flat">
            <a:noFill/>
          </a:ln>
        </p:spPr>
        <p:txBody>
          <a:bodyPr vert="horz" wrap="square" lIns="106680" tIns="53340" rIns="106680" bIns="53340" anchor="t" anchorCtr="0" compatLnSpc="1">
            <a:spAutoFit/>
          </a:bodyPr>
          <a:lstStyle/>
          <a:p>
            <a:pPr algn="ctr" defTabSz="106683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3000" i="1" kern="0" dirty="0">
                <a:solidFill>
                  <a:schemeClr val="bg1"/>
                </a:solidFill>
                <a:latin typeface="Source Sans Pro" panose="020B0503030403020204" pitchFamily="34" charset="0"/>
              </a:rPr>
              <a:t>Feedback Phase</a:t>
            </a:r>
            <a:endParaRPr lang="en-GB" sz="3000" i="1" dirty="0">
              <a:solidFill>
                <a:schemeClr val="bg1"/>
              </a:solidFill>
              <a:latin typeface="Source Sans Pro" panose="020B0503030403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48EE47-890E-DEAE-E97F-A03EF9DD2D7A}"/>
              </a:ext>
            </a:extLst>
          </p:cNvPr>
          <p:cNvSpPr/>
          <p:nvPr/>
        </p:nvSpPr>
        <p:spPr>
          <a:xfrm>
            <a:off x="22344605" y="4725483"/>
            <a:ext cx="11425986" cy="24932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Overall,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greater mean accuracy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on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Hebb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than Filler trials. </a:t>
            </a: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Allows estimation of both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population-level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parameters which describe the sample as a whole, and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individual-level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parameters per participant 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(</a:t>
            </a:r>
            <a:r>
              <a:rPr lang="en-GB" sz="4000" i="1" dirty="0" err="1">
                <a:solidFill>
                  <a:srgbClr val="131E29"/>
                </a:solidFill>
                <a:latin typeface="Source Sans Pro" panose="020B0503030403020204" pitchFamily="34" charset="0"/>
              </a:rPr>
              <a:t>Musfeld</a:t>
            </a:r>
            <a:r>
              <a:rPr lang="en-GB" sz="4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et al., 2023)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b="1" dirty="0">
                <a:solidFill>
                  <a:srgbClr val="F9918A"/>
                </a:solidFill>
                <a:latin typeface="Source Sans Pro" panose="020B0503030403020204" pitchFamily="34" charset="0"/>
              </a:rPr>
              <a:t>Mixture Proportion: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(46.33%) Learners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n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= 27) and Non-Learners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n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= 29)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Learning Curve: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variable but instantaneous </a:t>
            </a:r>
            <a:r>
              <a:rPr lang="en-GB" sz="5000" b="1" dirty="0">
                <a:solidFill>
                  <a:srgbClr val="81B0FF"/>
                </a:solidFill>
                <a:latin typeface="Source Sans Pro" panose="020B0503030403020204" pitchFamily="34" charset="0"/>
              </a:rPr>
              <a:t>onset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point of learning, followed by substantial improvement in </a:t>
            </a:r>
            <a:r>
              <a:rPr lang="en-GB" sz="5000" b="1" dirty="0">
                <a:solidFill>
                  <a:srgbClr val="33CCD0"/>
                </a:solidFill>
                <a:latin typeface="Source Sans Pro" panose="020B0503030403020204" pitchFamily="34" charset="0"/>
              </a:rPr>
              <a:t>learning rate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and the </a:t>
            </a:r>
            <a:r>
              <a:rPr lang="en-GB" sz="5000" b="1" dirty="0">
                <a:solidFill>
                  <a:srgbClr val="F783E9"/>
                </a:solidFill>
                <a:latin typeface="Source Sans Pro" panose="020B0503030403020204" pitchFamily="34" charset="0"/>
              </a:rPr>
              <a:t>upper asymptote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,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or peak. </a:t>
            </a: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Ambiguous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evidence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(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p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= .086, BF = 1.02) for an association between </a:t>
            </a:r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total hours of playtime 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and Learner/Non-Learner group status.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Further analysis to understand learning in </a:t>
            </a:r>
            <a:r>
              <a:rPr lang="en-GB" sz="5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Counter-Strike</a:t>
            </a:r>
            <a:r>
              <a:rPr lang="en-GB" sz="5000" dirty="0">
                <a:solidFill>
                  <a:srgbClr val="131E29"/>
                </a:solidFill>
                <a:latin typeface="Source Sans Pro" panose="020B0503030403020204" pitchFamily="34" charset="0"/>
              </a:rPr>
              <a:t> players to follow!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52E242A-CD87-1F41-4D17-708E26A9087A}"/>
              </a:ext>
            </a:extLst>
          </p:cNvPr>
          <p:cNvGrpSpPr/>
          <p:nvPr/>
        </p:nvGrpSpPr>
        <p:grpSpPr>
          <a:xfrm>
            <a:off x="33816499" y="4617862"/>
            <a:ext cx="9082800" cy="8655061"/>
            <a:chOff x="33888676" y="4800879"/>
            <a:chExt cx="9082800" cy="8655061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CA30F34-051E-D831-84FB-58331044195E}"/>
                </a:ext>
              </a:extLst>
            </p:cNvPr>
            <p:cNvGrpSpPr/>
            <p:nvPr/>
          </p:nvGrpSpPr>
          <p:grpSpPr>
            <a:xfrm>
              <a:off x="33888676" y="4800879"/>
              <a:ext cx="9082800" cy="8655061"/>
              <a:chOff x="33888676" y="4800879"/>
              <a:chExt cx="9082800" cy="8655061"/>
            </a:xfrm>
          </p:grpSpPr>
          <p:pic>
            <p:nvPicPr>
              <p:cNvPr id="39" name="Picture 38" descr="A graph showing a graph of correct and filler&#10;&#10;Description automatically generated">
                <a:extLst>
                  <a:ext uri="{FF2B5EF4-FFF2-40B4-BE49-F238E27FC236}">
                    <a16:creationId xmlns:a16="http://schemas.microsoft.com/office/drawing/2014/main" id="{73774C4B-1071-D02B-5092-7D2E1D9542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8183"/>
              <a:stretch/>
            </p:blipFill>
            <p:spPr>
              <a:xfrm>
                <a:off x="33892563" y="5119950"/>
                <a:ext cx="9078913" cy="8335990"/>
              </a:xfrm>
              <a:prstGeom prst="rect">
                <a:avLst/>
              </a:prstGeom>
            </p:spPr>
          </p:pic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3E6E6AF-38A8-5578-508E-F8837F2361DA}"/>
                  </a:ext>
                </a:extLst>
              </p:cNvPr>
              <p:cNvGrpSpPr/>
              <p:nvPr/>
            </p:nvGrpSpPr>
            <p:grpSpPr>
              <a:xfrm>
                <a:off x="33888676" y="4800879"/>
                <a:ext cx="9082800" cy="809486"/>
                <a:chOff x="33728069" y="4758350"/>
                <a:chExt cx="9082800" cy="809486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5949B42-2C60-A27F-7704-E8F8D5585F6E}"/>
                    </a:ext>
                  </a:extLst>
                </p:cNvPr>
                <p:cNvSpPr/>
                <p:nvPr/>
              </p:nvSpPr>
              <p:spPr>
                <a:xfrm>
                  <a:off x="33728069" y="4823421"/>
                  <a:ext cx="9082800" cy="36000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E929CBCD-3CC4-2A54-7CF0-3E83C873D97F}"/>
                    </a:ext>
                  </a:extLst>
                </p:cNvPr>
                <p:cNvGrpSpPr/>
                <p:nvPr/>
              </p:nvGrpSpPr>
              <p:grpSpPr>
                <a:xfrm>
                  <a:off x="37776371" y="5387836"/>
                  <a:ext cx="2993865" cy="180000"/>
                  <a:chOff x="37776371" y="5221580"/>
                  <a:chExt cx="2993865" cy="18000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7B33D5D5-1247-0C95-CEDF-6C67BDC58E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76371" y="5260419"/>
                    <a:ext cx="2993865" cy="0"/>
                  </a:xfrm>
                  <a:prstGeom prst="line">
                    <a:avLst/>
                  </a:prstGeom>
                  <a:ln w="76200">
                    <a:solidFill>
                      <a:srgbClr val="131E29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05DE04F-04BF-5207-A679-F7476D405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815206" y="5221580"/>
                    <a:ext cx="0" cy="180000"/>
                  </a:xfrm>
                  <a:prstGeom prst="line">
                    <a:avLst/>
                  </a:prstGeom>
                  <a:ln w="76200">
                    <a:solidFill>
                      <a:srgbClr val="131E29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AE25531-A796-BBA9-407C-D2F69F56F8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0731989" y="5221580"/>
                    <a:ext cx="0" cy="180000"/>
                  </a:xfrm>
                  <a:prstGeom prst="line">
                    <a:avLst/>
                  </a:prstGeom>
                  <a:ln w="76200">
                    <a:solidFill>
                      <a:srgbClr val="131E29"/>
                    </a:solidFill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0E85D88-06DA-E82C-28F3-04BCB7A85645}"/>
                    </a:ext>
                  </a:extLst>
                </p:cNvPr>
                <p:cNvSpPr txBox="1"/>
                <p:nvPr/>
              </p:nvSpPr>
              <p:spPr>
                <a:xfrm>
                  <a:off x="36598943" y="4758350"/>
                  <a:ext cx="534871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4000" b="1" i="1" dirty="0">
                      <a:latin typeface="Source Sans Pro" panose="020B0503030403020204" pitchFamily="34" charset="0"/>
                    </a:rPr>
                    <a:t>p</a:t>
                  </a:r>
                  <a:r>
                    <a:rPr lang="en-GB" sz="4000" b="1" dirty="0">
                      <a:latin typeface="Source Sans Pro" panose="020B0503030403020204" pitchFamily="34" charset="0"/>
                    </a:rPr>
                    <a:t> &lt; .001, BF = 87.20</a:t>
                  </a:r>
                </a:p>
              </p:txBody>
            </p:sp>
          </p:grp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513384B-2362-BEF9-3749-62969D006484}"/>
                </a:ext>
              </a:extLst>
            </p:cNvPr>
            <p:cNvSpPr txBox="1"/>
            <p:nvPr/>
          </p:nvSpPr>
          <p:spPr>
            <a:xfrm>
              <a:off x="36759551" y="11176772"/>
              <a:ext cx="23548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i="1" dirty="0">
                  <a:latin typeface="Source Sans Pro" panose="020B0503030403020204" pitchFamily="34" charset="0"/>
                </a:rPr>
                <a:t>M</a:t>
              </a:r>
              <a:r>
                <a:rPr lang="en-GB" sz="4000" dirty="0">
                  <a:latin typeface="Source Sans Pro" panose="020B0503030403020204" pitchFamily="34" charset="0"/>
                </a:rPr>
                <a:t> = 54.81, </a:t>
              </a:r>
            </a:p>
            <a:p>
              <a:pPr algn="ctr"/>
              <a:r>
                <a:rPr lang="en-GB" sz="4000" i="1" dirty="0">
                  <a:latin typeface="Source Sans Pro" panose="020B0503030403020204" pitchFamily="34" charset="0"/>
                </a:rPr>
                <a:t>SD </a:t>
              </a:r>
              <a:r>
                <a:rPr lang="en-GB" sz="4000" dirty="0">
                  <a:latin typeface="Source Sans Pro" panose="020B0503030403020204" pitchFamily="34" charset="0"/>
                </a:rPr>
                <a:t>= 17.54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8C32A8A-734C-D30A-D519-28D8F172F072}"/>
                </a:ext>
              </a:extLst>
            </p:cNvPr>
            <p:cNvSpPr txBox="1"/>
            <p:nvPr/>
          </p:nvSpPr>
          <p:spPr>
            <a:xfrm>
              <a:off x="39753415" y="11176771"/>
              <a:ext cx="235485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i="1" dirty="0">
                  <a:latin typeface="Source Sans Pro" panose="020B0503030403020204" pitchFamily="34" charset="0"/>
                </a:rPr>
                <a:t>M</a:t>
              </a:r>
              <a:r>
                <a:rPr lang="en-GB" sz="4000" dirty="0">
                  <a:latin typeface="Source Sans Pro" panose="020B0503030403020204" pitchFamily="34" charset="0"/>
                </a:rPr>
                <a:t> = 43.67, </a:t>
              </a:r>
            </a:p>
            <a:p>
              <a:pPr algn="ctr"/>
              <a:r>
                <a:rPr lang="en-GB" sz="4000" i="1" dirty="0">
                  <a:latin typeface="Source Sans Pro" panose="020B0503030403020204" pitchFamily="34" charset="0"/>
                </a:rPr>
                <a:t>SD </a:t>
              </a:r>
              <a:r>
                <a:rPr lang="en-GB" sz="4000" dirty="0">
                  <a:latin typeface="Source Sans Pro" panose="020B0503030403020204" pitchFamily="34" charset="0"/>
                </a:rPr>
                <a:t>= 8.46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41C7B20C-4B1C-4FBE-E0DC-F18CDD6F6D58}"/>
              </a:ext>
            </a:extLst>
          </p:cNvPr>
          <p:cNvSpPr/>
          <p:nvPr/>
        </p:nvSpPr>
        <p:spPr>
          <a:xfrm>
            <a:off x="22536041" y="29155682"/>
            <a:ext cx="20272958" cy="2771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85800" indent="-685800">
              <a:buFont typeface="Arial" panose="020B0604020202020204" pitchFamily="34" charset="0"/>
              <a:buChar char="•"/>
            </a:pPr>
            <a:endParaRPr lang="en-GB" sz="5000" dirty="0">
              <a:solidFill>
                <a:srgbClr val="131E29"/>
              </a:solidFill>
              <a:latin typeface="Source Sans Pro" panose="020B0503030403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E01F6F-936D-AEFD-775F-F7640BA7DF90}"/>
              </a:ext>
            </a:extLst>
          </p:cNvPr>
          <p:cNvSpPr txBox="1"/>
          <p:nvPr/>
        </p:nvSpPr>
        <p:spPr>
          <a:xfrm>
            <a:off x="22161962" y="6345196"/>
            <a:ext cx="11628000" cy="861774"/>
          </a:xfrm>
          <a:prstGeom prst="rect">
            <a:avLst/>
          </a:prstGeom>
          <a:solidFill>
            <a:srgbClr val="9ADBE8"/>
          </a:solidFill>
        </p:spPr>
        <p:txBody>
          <a:bodyPr wrap="square">
            <a:spAutoFit/>
          </a:bodyPr>
          <a:lstStyle/>
          <a:p>
            <a:pPr algn="ctr"/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Bayesian Hierarchical Mixture Modelling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60DA225-0932-82AE-E820-B2D613303A8C}"/>
              </a:ext>
            </a:extLst>
          </p:cNvPr>
          <p:cNvSpPr txBox="1"/>
          <p:nvPr/>
        </p:nvSpPr>
        <p:spPr>
          <a:xfrm>
            <a:off x="22161962" y="24384538"/>
            <a:ext cx="11628000" cy="861774"/>
          </a:xfrm>
          <a:prstGeom prst="rect">
            <a:avLst/>
          </a:prstGeom>
          <a:solidFill>
            <a:srgbClr val="9ADBE8"/>
          </a:solidFill>
        </p:spPr>
        <p:txBody>
          <a:bodyPr wrap="square">
            <a:spAutoFit/>
          </a:bodyPr>
          <a:lstStyle/>
          <a:p>
            <a:pPr algn="ctr"/>
            <a:r>
              <a:rPr lang="en-GB" sz="5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Counter-Strike Expertise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DB2D205-C16B-16E0-8ED5-00641010B3D9}"/>
              </a:ext>
            </a:extLst>
          </p:cNvPr>
          <p:cNvGrpSpPr/>
          <p:nvPr/>
        </p:nvGrpSpPr>
        <p:grpSpPr>
          <a:xfrm>
            <a:off x="33789962" y="24919456"/>
            <a:ext cx="9088268" cy="7278944"/>
            <a:chOff x="23107578" y="20082429"/>
            <a:chExt cx="9078914" cy="8497038"/>
          </a:xfrm>
        </p:grpSpPr>
        <p:pic>
          <p:nvPicPr>
            <p:cNvPr id="78" name="Picture 77" descr="A graph of different sizes and colors&#10;&#10;Description automatically generated with medium confidence">
              <a:extLst>
                <a:ext uri="{FF2B5EF4-FFF2-40B4-BE49-F238E27FC236}">
                  <a16:creationId xmlns:a16="http://schemas.microsoft.com/office/drawing/2014/main" id="{5AD35966-647D-9FA2-5A0C-2240B70B1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016"/>
            <a:stretch/>
          </p:blipFill>
          <p:spPr>
            <a:xfrm>
              <a:off x="23107578" y="20189608"/>
              <a:ext cx="9078914" cy="8389859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41FED51-E301-CC08-D053-7535A38F1CF2}"/>
                </a:ext>
              </a:extLst>
            </p:cNvPr>
            <p:cNvSpPr txBox="1"/>
            <p:nvPr/>
          </p:nvSpPr>
          <p:spPr>
            <a:xfrm>
              <a:off x="24968171" y="20082429"/>
              <a:ext cx="53487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000" i="1" dirty="0">
                  <a:latin typeface="Source Sans Pro" panose="020B0503030403020204" pitchFamily="34" charset="0"/>
                </a:rPr>
                <a:t>p</a:t>
              </a:r>
              <a:r>
                <a:rPr lang="en-GB" sz="4000" dirty="0">
                  <a:latin typeface="Source Sans Pro" panose="020B0503030403020204" pitchFamily="34" charset="0"/>
                </a:rPr>
                <a:t> = .086, </a:t>
              </a:r>
              <a:r>
                <a:rPr lang="en-GB" sz="4000" b="1" dirty="0">
                  <a:latin typeface="Source Sans Pro" panose="020B0503030403020204" pitchFamily="34" charset="0"/>
                </a:rPr>
                <a:t>BF = 1.02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FC6A9A58-CB04-5797-572D-ECFD9053AD41}"/>
              </a:ext>
            </a:extLst>
          </p:cNvPr>
          <p:cNvSpPr txBox="1"/>
          <p:nvPr/>
        </p:nvSpPr>
        <p:spPr>
          <a:xfrm>
            <a:off x="22107634" y="29951631"/>
            <a:ext cx="11682328" cy="224676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131E29"/>
                </a:solidFill>
                <a:latin typeface="Source Sans Pro" panose="020B0503030403020204" pitchFamily="34" charset="0"/>
              </a:rPr>
              <a:t>References</a:t>
            </a:r>
            <a:br>
              <a:rPr lang="en-GB" sz="2000" dirty="0">
                <a:solidFill>
                  <a:srgbClr val="131E29"/>
                </a:solidFill>
                <a:latin typeface="Source Sans Pro" panose="020B0503030403020204" pitchFamily="34" charset="0"/>
              </a:rPr>
            </a:br>
            <a:r>
              <a:rPr lang="en-GB" sz="2000" i="1" dirty="0" err="1">
                <a:solidFill>
                  <a:srgbClr val="131E29"/>
                </a:solidFill>
                <a:latin typeface="Source Sans Pro" panose="020B0503030403020204" pitchFamily="34" charset="0"/>
              </a:rPr>
              <a:t>Bediou</a:t>
            </a:r>
            <a:r>
              <a:rPr lang="en-GB" sz="2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et al., 2018</a:t>
            </a:r>
          </a:p>
          <a:p>
            <a:r>
              <a:rPr lang="en-GB" sz="2000" i="1" dirty="0" err="1">
                <a:solidFill>
                  <a:srgbClr val="131E29"/>
                </a:solidFill>
                <a:latin typeface="Source Sans Pro" panose="020B0503030403020204" pitchFamily="34" charset="0"/>
              </a:rPr>
              <a:t>Bediou</a:t>
            </a:r>
            <a:r>
              <a:rPr lang="en-GB" sz="2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et al., 2023)</a:t>
            </a:r>
          </a:p>
          <a:p>
            <a:r>
              <a:rPr lang="en-GB" sz="2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(Zhang et al., 2021</a:t>
            </a:r>
          </a:p>
          <a:p>
            <a:r>
              <a:rPr lang="en-GB" sz="2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Bavelier, et al., 2012).</a:t>
            </a:r>
            <a:endParaRPr lang="en-GB" sz="2000" dirty="0">
              <a:solidFill>
                <a:srgbClr val="131E29"/>
              </a:solidFill>
              <a:latin typeface="Source Sans Pro" panose="020B0503030403020204" pitchFamily="34" charset="0"/>
            </a:endParaRPr>
          </a:p>
          <a:p>
            <a:r>
              <a:rPr lang="en-GB" sz="2000" i="1" dirty="0" err="1">
                <a:solidFill>
                  <a:srgbClr val="131E29"/>
                </a:solidFill>
                <a:latin typeface="Source Sans Pro" panose="020B0503030403020204" pitchFamily="34" charset="0"/>
              </a:rPr>
              <a:t>Musfeld</a:t>
            </a:r>
            <a:r>
              <a:rPr lang="en-GB" sz="2000" i="1" dirty="0">
                <a:solidFill>
                  <a:srgbClr val="131E29"/>
                </a:solidFill>
                <a:latin typeface="Source Sans Pro" panose="020B0503030403020204" pitchFamily="34" charset="0"/>
              </a:rPr>
              <a:t> et al., 2023)</a:t>
            </a:r>
          </a:p>
          <a:p>
            <a:endParaRPr lang="en-GB" sz="2000" dirty="0">
              <a:solidFill>
                <a:srgbClr val="131E29"/>
              </a:solidFill>
              <a:latin typeface="Source Sans Pro" panose="020B0503030403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37AA2C-6928-AE6B-A25C-DFBCD0F3E0A5}"/>
              </a:ext>
            </a:extLst>
          </p:cNvPr>
          <p:cNvSpPr txBox="1"/>
          <p:nvPr/>
        </p:nvSpPr>
        <p:spPr>
          <a:xfrm>
            <a:off x="0" y="2803799"/>
            <a:ext cx="4385602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5000" b="1" dirty="0">
                <a:solidFill>
                  <a:srgbClr val="440099"/>
                </a:solidFill>
                <a:latin typeface="Source Sans Pro" panose="020B0503030403020204" pitchFamily="34" charset="0"/>
              </a:rPr>
              <a:t>erahyde1@sheffield.ac.uk</a:t>
            </a:r>
            <a:endParaRPr lang="en-GB" sz="5000" dirty="0">
              <a:solidFill>
                <a:srgbClr val="440099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48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1380</TotalTime>
  <Words>509</Words>
  <Application>Microsoft Office PowerPoint</Application>
  <PresentationFormat>Custom</PresentationFormat>
  <Paragraphs>82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Source Sans Pro</vt:lpstr>
      <vt:lpstr>Source Sans Pro Black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Eleanor Hyde</dc:creator>
  <cp:lastModifiedBy>Eleanor Hyde</cp:lastModifiedBy>
  <cp:revision>79</cp:revision>
  <dcterms:created xsi:type="dcterms:W3CDTF">2023-10-26T09:03:07Z</dcterms:created>
  <dcterms:modified xsi:type="dcterms:W3CDTF">2024-11-14T11:39:36Z</dcterms:modified>
</cp:coreProperties>
</file>