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F92"/>
    <a:srgbClr val="440099"/>
    <a:srgbClr val="131E29"/>
    <a:srgbClr val="F66054"/>
    <a:srgbClr val="F347DF"/>
    <a:srgbClr val="F77DE8"/>
    <a:srgbClr val="29AEB1"/>
    <a:srgbClr val="5D9BFF"/>
    <a:srgbClr val="F9918A"/>
    <a:srgbClr val="9AD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008" autoAdjust="0"/>
    <p:restoredTop sz="91069" autoAdjust="0"/>
  </p:normalViewPr>
  <p:slideViewPr>
    <p:cSldViewPr snapToGrid="0">
      <p:cViewPr>
        <p:scale>
          <a:sx n="9" d="100"/>
          <a:sy n="9" d="100"/>
        </p:scale>
        <p:origin x="24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5D35E-0963-4D6F-988F-33756D05710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C11-FFB0-4271-8A29-42C3531ACD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131E29"/>
                </a:solidFill>
                <a:latin typeface="Source Sans Pro" panose="020B0503030403020204" pitchFamily="34" charset="0"/>
              </a:rPr>
              <a:t>Video games provide a valuable ‘sandbox’ for studying cognition in dynamic, immersive and fast-paced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C11-FFB0-4271-8A29-42C3531ACD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8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8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02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8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2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4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53C31F-76CA-9A10-DA54-D6E2635FA560}"/>
              </a:ext>
            </a:extLst>
          </p:cNvPr>
          <p:cNvSpPr/>
          <p:nvPr/>
        </p:nvSpPr>
        <p:spPr>
          <a:xfrm>
            <a:off x="22126022" y="3597738"/>
            <a:ext cx="21103200" cy="28838062"/>
          </a:xfrm>
          <a:prstGeom prst="rect">
            <a:avLst/>
          </a:prstGeom>
          <a:solidFill>
            <a:srgbClr val="981F92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83" name="Picture 82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616A8DFE-B6E2-0A91-DBAE-992426BA4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"/>
          <a:stretch/>
        </p:blipFill>
        <p:spPr>
          <a:xfrm>
            <a:off x="22292484" y="16213046"/>
            <a:ext cx="11670385" cy="82455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0D15C8-2AFB-E078-538D-799747750C43}"/>
              </a:ext>
            </a:extLst>
          </p:cNvPr>
          <p:cNvSpPr/>
          <p:nvPr/>
        </p:nvSpPr>
        <p:spPr>
          <a:xfrm>
            <a:off x="481733" y="4679998"/>
            <a:ext cx="21103867" cy="8611283"/>
          </a:xfrm>
          <a:prstGeom prst="rect">
            <a:avLst/>
          </a:prstGeom>
          <a:solidFill>
            <a:srgbClr val="440099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The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Hebb-repetition learning paradigm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(Hebb, 1961)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 which assesses learning through repeated sequence exposure, has not yet been tested in gamers but may reveal enhanced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probabilistic inference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or pattern recognition, supporting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‘Learning to Learn’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5760C-8E76-AC36-6DBA-83C53629CEEF}"/>
              </a:ext>
            </a:extLst>
          </p:cNvPr>
          <p:cNvSpPr/>
          <p:nvPr/>
        </p:nvSpPr>
        <p:spPr>
          <a:xfrm>
            <a:off x="0" y="0"/>
            <a:ext cx="43891200" cy="28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Source Sans Pro Black" panose="020B0803030403020204" pitchFamily="34" charset="0"/>
              </a:rPr>
              <a:t>HEBB-REPETITION LEARNING IN PLAYERS OF THE VIDEO GAME </a:t>
            </a:r>
            <a:r>
              <a:rPr lang="en-GB" sz="8000" i="1" dirty="0">
                <a:latin typeface="Source Sans Pro Black" panose="020B0803030403020204" pitchFamily="34" charset="0"/>
              </a:rPr>
              <a:t>COUNTER-STRIKE</a:t>
            </a:r>
          </a:p>
          <a:p>
            <a:pPr algn="ctr"/>
            <a:r>
              <a:rPr lang="en-GB" sz="6000" dirty="0">
                <a:latin typeface="Source Sans Pro" panose="020B0503030403020204" pitchFamily="34" charset="0"/>
              </a:rPr>
              <a:t>Eleanor R. A. Hyde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6000" dirty="0">
                <a:latin typeface="Source Sans Pro" panose="020B0503030403020204" pitchFamily="34" charset="0"/>
              </a:rPr>
              <a:t>, Philipp Musfeld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6000" dirty="0">
                <a:latin typeface="Source Sans Pro" panose="020B0503030403020204" pitchFamily="34" charset="0"/>
              </a:rPr>
              <a:t>, Robert Schmidt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6000" dirty="0">
                <a:latin typeface="Source Sans Pro" panose="020B0503030403020204" pitchFamily="34" charset="0"/>
              </a:rPr>
              <a:t>, Daniel J. Carroll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6000" dirty="0">
                <a:latin typeface="Source Sans Pro" panose="020B0503030403020204" pitchFamily="34" charset="0"/>
              </a:rPr>
              <a:t>, Claudia C. von Bastian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lang="en-GB" sz="6000" dirty="0">
              <a:latin typeface="Source Sans Pro" panose="020B0503030403020204" pitchFamily="34" charset="0"/>
            </a:endParaRPr>
          </a:p>
          <a:p>
            <a:pPr algn="ctr"/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5000" dirty="0">
                <a:latin typeface="Source Sans Pro" panose="020B0503030403020204" pitchFamily="34" charset="0"/>
              </a:rPr>
              <a:t>University of Sheffield, </a:t>
            </a:r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5000" dirty="0">
                <a:latin typeface="Source Sans Pro" panose="020B0503030403020204" pitchFamily="34" charset="0"/>
              </a:rPr>
              <a:t>University of Zürich, </a:t>
            </a:r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5000" dirty="0">
                <a:latin typeface="Source Sans Pro" panose="020B0503030403020204" pitchFamily="34" charset="0"/>
              </a:rPr>
              <a:t>Ruhr-Universität Bochum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98957-38C8-8C16-1229-FD3D85654DEF}"/>
              </a:ext>
            </a:extLst>
          </p:cNvPr>
          <p:cNvSpPr/>
          <p:nvPr/>
        </p:nvSpPr>
        <p:spPr>
          <a:xfrm>
            <a:off x="481733" y="3600000"/>
            <a:ext cx="21103867" cy="10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Background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F5925A5-0E6F-B50E-29C3-093E80051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5544" y="4677738"/>
            <a:ext cx="7200000" cy="3721985"/>
          </a:xfrm>
          <a:prstGeom prst="rect">
            <a:avLst/>
          </a:prstGeom>
        </p:spPr>
      </p:pic>
      <p:pic>
        <p:nvPicPr>
          <p:cNvPr id="153" name="Picture 15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CFCC1F2-143A-4716-0277-88408FCF4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" y="1031332"/>
            <a:ext cx="5708247" cy="18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71D1C-6F63-64F6-C60E-5C2F0007915E}"/>
              </a:ext>
            </a:extLst>
          </p:cNvPr>
          <p:cNvSpPr txBox="1"/>
          <p:nvPr/>
        </p:nvSpPr>
        <p:spPr>
          <a:xfrm>
            <a:off x="41572544" y="1241608"/>
            <a:ext cx="2296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3126</a:t>
            </a:r>
          </a:p>
        </p:txBody>
      </p:sp>
      <p:pic>
        <p:nvPicPr>
          <p:cNvPr id="1028" name="Picture 4" descr="Psychonomic Society">
            <a:extLst>
              <a:ext uri="{FF2B5EF4-FFF2-40B4-BE49-F238E27FC236}">
                <a16:creationId xmlns:a16="http://schemas.microsoft.com/office/drawing/2014/main" id="{4FCA2D8C-838A-60BF-252D-15D86DD0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084" y="1729507"/>
            <a:ext cx="3359302" cy="113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C8E325-8F01-875D-0796-FAD9BE4FD239}"/>
              </a:ext>
            </a:extLst>
          </p:cNvPr>
          <p:cNvSpPr/>
          <p:nvPr/>
        </p:nvSpPr>
        <p:spPr>
          <a:xfrm>
            <a:off x="481733" y="13783755"/>
            <a:ext cx="21103867" cy="10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10FD7-37CE-DD5D-2A16-E23FC4C44F10}"/>
              </a:ext>
            </a:extLst>
          </p:cNvPr>
          <p:cNvSpPr/>
          <p:nvPr/>
        </p:nvSpPr>
        <p:spPr>
          <a:xfrm>
            <a:off x="22120920" y="3598408"/>
            <a:ext cx="21103200" cy="1080000"/>
          </a:xfrm>
          <a:prstGeom prst="rect">
            <a:avLst/>
          </a:prstGeom>
          <a:solidFill>
            <a:srgbClr val="981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Preliminary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E0382C-05F6-D824-BDD1-1073652AC6E9}"/>
              </a:ext>
            </a:extLst>
          </p:cNvPr>
          <p:cNvSpPr/>
          <p:nvPr/>
        </p:nvSpPr>
        <p:spPr>
          <a:xfrm>
            <a:off x="481733" y="14863754"/>
            <a:ext cx="21103867" cy="17572046"/>
          </a:xfrm>
          <a:prstGeom prst="rect">
            <a:avLst/>
          </a:prstGeom>
          <a:solidFill>
            <a:srgbClr val="440099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VISUOSPATIAL HEBB-REPETITION TASK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(</a:t>
            </a:r>
            <a:r>
              <a:rPr lang="en-GB" sz="4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2023)</a:t>
            </a:r>
          </a:p>
          <a:p>
            <a:pPr algn="ctr"/>
            <a:endParaRPr lang="en-GB" sz="4000" i="1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Unbeknownst to participants, one </a:t>
            </a:r>
            <a:r>
              <a:rPr lang="en-GB" sz="5000" b="1" dirty="0">
                <a:solidFill>
                  <a:srgbClr val="440099"/>
                </a:solidFill>
                <a:latin typeface="Source Sans Pro" panose="020B0503030403020204" pitchFamily="34" charset="0"/>
              </a:rPr>
              <a:t>HEBB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sequence is ( on average) repeated every fourth trial, while other </a:t>
            </a:r>
            <a:r>
              <a:rPr lang="en-GB" sz="5000" b="1" dirty="0">
                <a:solidFill>
                  <a:srgbClr val="981F92"/>
                </a:solidFill>
                <a:latin typeface="Source Sans Pro" panose="020B0503030403020204" pitchFamily="34" charset="0"/>
              </a:rPr>
              <a:t>FILLER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sequences are not repeated.</a:t>
            </a:r>
          </a:p>
          <a:p>
            <a:pPr algn="ctr"/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>
              <a:buClr>
                <a:srgbClr val="131E29"/>
              </a:buClr>
              <a:buSzPct val="100000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EXPERTISE QUESTIONNAIRE</a:t>
            </a:r>
          </a:p>
          <a:p>
            <a:pPr marL="3429000" lvl="6" indent="-685800">
              <a:buClr>
                <a:srgbClr val="131E29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Total hours of playtime</a:t>
            </a:r>
          </a:p>
          <a:p>
            <a:pPr marL="3429000" lvl="6" indent="-685800">
              <a:buClr>
                <a:srgbClr val="131E29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Fortnightly hours of playtime</a:t>
            </a:r>
          </a:p>
          <a:p>
            <a:pPr marL="3429000" lvl="6" indent="-685800">
              <a:buClr>
                <a:srgbClr val="131E29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Self-rated expertise</a:t>
            </a:r>
          </a:p>
          <a:p>
            <a:pPr marL="3429000" lvl="6" indent="-685800">
              <a:buClr>
                <a:srgbClr val="131E29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Current in-game ranking</a:t>
            </a:r>
          </a:p>
          <a:p>
            <a:pPr algn="ctr">
              <a:buClr>
                <a:srgbClr val="131E29"/>
              </a:buClr>
              <a:buSzPct val="100000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>
              <a:buClr>
                <a:srgbClr val="131E29"/>
              </a:buClr>
              <a:buSzPct val="100000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PARTICIPANTS</a:t>
            </a: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Clr>
                <a:srgbClr val="131E2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56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2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players aged 16-35 years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24.34,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5.04)</a:t>
            </a:r>
          </a:p>
          <a:p>
            <a:pPr marL="685800" indent="-685800">
              <a:buClr>
                <a:srgbClr val="131E2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Mostly male (50), from the UK (45), and predominantly white (46)</a:t>
            </a:r>
          </a:p>
          <a:p>
            <a:pPr marL="685800" indent="-685800">
              <a:buClr>
                <a:srgbClr val="131E2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Mostly well educated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16.07,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2.81), and high self-rated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socioeconomic status (SES)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5.88,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1.50)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B2C5B3C-2E6E-D5BA-733B-CEA08458ECCB}"/>
              </a:ext>
            </a:extLst>
          </p:cNvPr>
          <p:cNvGrpSpPr/>
          <p:nvPr/>
        </p:nvGrpSpPr>
        <p:grpSpPr>
          <a:xfrm>
            <a:off x="1082200" y="15580442"/>
            <a:ext cx="19636640" cy="5888465"/>
            <a:chOff x="45883593" y="8381113"/>
            <a:chExt cx="14427045" cy="4078864"/>
          </a:xfrm>
        </p:grpSpPr>
        <p:pic>
          <p:nvPicPr>
            <p:cNvPr id="123" name="Picture 36">
              <a:extLst>
                <a:ext uri="{FF2B5EF4-FFF2-40B4-BE49-F238E27FC236}">
                  <a16:creationId xmlns:a16="http://schemas.microsoft.com/office/drawing/2014/main" id="{32F7DD39-C98F-E621-5DD7-21897A256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10638" y="8769322"/>
              <a:ext cx="1800000" cy="180000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41C76E9B-9659-1B99-B8C7-85230EB7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667126" y="8778195"/>
              <a:ext cx="1800000" cy="18000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60C4D7E6-9728-5EB9-B5EB-3DB21D8A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504238" y="8772253"/>
              <a:ext cx="1800000" cy="18000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612D9B9-0AF5-587F-6929-A5A6ABA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78736" y="8772253"/>
              <a:ext cx="1800000" cy="18000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6048B990-A05E-94EB-CD20-454F1162E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841914" y="8772253"/>
              <a:ext cx="1800000" cy="1800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28898BB2-3B91-2F87-D8A2-CB06EB19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15848" y="8772253"/>
              <a:ext cx="1800000" cy="1800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D0D31E6-A32B-52C7-9A0A-46CA6E13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341623" y="8773183"/>
              <a:ext cx="1800000" cy="180000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8130C1CB-37F3-6752-FC67-FF3F39D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503983" y="10631725"/>
              <a:ext cx="1800000" cy="1828252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F3BC5C08-6B3B-1E19-F616-B8CCD046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6668962" y="10631725"/>
              <a:ext cx="1800000" cy="1822197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FB8A7CC3-AE43-0694-12BB-FAC87C6C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0343714" y="10631725"/>
              <a:ext cx="1800000" cy="1822197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CB5B558-BBEA-113C-A61E-70ED5341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2178735" y="10636466"/>
              <a:ext cx="1800000" cy="1822197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A30EA85-0057-4D6C-0B41-53E1E23F3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5847249" y="10636466"/>
              <a:ext cx="1800000" cy="1822197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39D89ED-3C30-7813-E6C3-6BB13C806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012992" y="10636466"/>
              <a:ext cx="1800000" cy="1822197"/>
            </a:xfrm>
            <a:prstGeom prst="rect">
              <a:avLst/>
            </a:prstGeom>
          </p:spPr>
        </p:pic>
        <p:sp>
          <p:nvSpPr>
            <p:cNvPr id="136" name="TextBox 30">
              <a:extLst>
                <a:ext uri="{FF2B5EF4-FFF2-40B4-BE49-F238E27FC236}">
                  <a16:creationId xmlns:a16="http://schemas.microsoft.com/office/drawing/2014/main" id="{B6994E01-0B65-35C9-A855-793BCA09E8AD}"/>
                </a:ext>
              </a:extLst>
            </p:cNvPr>
            <p:cNvSpPr txBox="1"/>
            <p:nvPr/>
          </p:nvSpPr>
          <p:spPr>
            <a:xfrm>
              <a:off x="46673861" y="8381113"/>
              <a:ext cx="1769874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7" name="TextBox 30">
              <a:extLst>
                <a:ext uri="{FF2B5EF4-FFF2-40B4-BE49-F238E27FC236}">
                  <a16:creationId xmlns:a16="http://schemas.microsoft.com/office/drawing/2014/main" id="{C01F97D7-EB3C-0DAE-D9DC-D6C4E4339857}"/>
                </a:ext>
              </a:extLst>
            </p:cNvPr>
            <p:cNvSpPr txBox="1"/>
            <p:nvPr/>
          </p:nvSpPr>
          <p:spPr>
            <a:xfrm>
              <a:off x="48483145" y="8381113"/>
              <a:ext cx="1809397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8" name="TextBox 30">
              <a:extLst>
                <a:ext uri="{FF2B5EF4-FFF2-40B4-BE49-F238E27FC236}">
                  <a16:creationId xmlns:a16="http://schemas.microsoft.com/office/drawing/2014/main" id="{E9819EEA-413D-BF3A-EFCC-DB5D0AF3C85C}"/>
                </a:ext>
              </a:extLst>
            </p:cNvPr>
            <p:cNvSpPr txBox="1"/>
            <p:nvPr/>
          </p:nvSpPr>
          <p:spPr>
            <a:xfrm>
              <a:off x="50306537" y="8411665"/>
              <a:ext cx="1832789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9" name="TextBox 30">
              <a:extLst>
                <a:ext uri="{FF2B5EF4-FFF2-40B4-BE49-F238E27FC236}">
                  <a16:creationId xmlns:a16="http://schemas.microsoft.com/office/drawing/2014/main" id="{6EA8DA8E-DAAE-8E52-0C88-6F93A284DE20}"/>
                </a:ext>
              </a:extLst>
            </p:cNvPr>
            <p:cNvSpPr txBox="1"/>
            <p:nvPr/>
          </p:nvSpPr>
          <p:spPr>
            <a:xfrm>
              <a:off x="52139326" y="8381113"/>
              <a:ext cx="1800000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0" name="TextBox 30">
              <a:extLst>
                <a:ext uri="{FF2B5EF4-FFF2-40B4-BE49-F238E27FC236}">
                  <a16:creationId xmlns:a16="http://schemas.microsoft.com/office/drawing/2014/main" id="{60459A02-DA78-929B-48F0-6425FE3C249B}"/>
                </a:ext>
              </a:extLst>
            </p:cNvPr>
            <p:cNvSpPr txBox="1"/>
            <p:nvPr/>
          </p:nvSpPr>
          <p:spPr>
            <a:xfrm>
              <a:off x="53971363" y="8411665"/>
              <a:ext cx="1783684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1" name="TextBox 30">
              <a:extLst>
                <a:ext uri="{FF2B5EF4-FFF2-40B4-BE49-F238E27FC236}">
                  <a16:creationId xmlns:a16="http://schemas.microsoft.com/office/drawing/2014/main" id="{F2193A94-71B1-974A-17CD-E3F659DB92CD}"/>
                </a:ext>
              </a:extLst>
            </p:cNvPr>
            <p:cNvSpPr txBox="1"/>
            <p:nvPr/>
          </p:nvSpPr>
          <p:spPr>
            <a:xfrm>
              <a:off x="55788720" y="8411665"/>
              <a:ext cx="1819521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2" name="TextBox 30">
              <a:extLst>
                <a:ext uri="{FF2B5EF4-FFF2-40B4-BE49-F238E27FC236}">
                  <a16:creationId xmlns:a16="http://schemas.microsoft.com/office/drawing/2014/main" id="{BD85E829-9B59-3292-24F4-BC52480030D9}"/>
                </a:ext>
              </a:extLst>
            </p:cNvPr>
            <p:cNvSpPr txBox="1"/>
            <p:nvPr/>
          </p:nvSpPr>
          <p:spPr>
            <a:xfrm>
              <a:off x="58518245" y="10572253"/>
              <a:ext cx="1792393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1500ms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3" name="TextBox 30">
              <a:extLst>
                <a:ext uri="{FF2B5EF4-FFF2-40B4-BE49-F238E27FC236}">
                  <a16:creationId xmlns:a16="http://schemas.microsoft.com/office/drawing/2014/main" id="{6D52B12A-A20B-FE92-9A5B-306743D29FDC}"/>
                </a:ext>
              </a:extLst>
            </p:cNvPr>
            <p:cNvSpPr txBox="1"/>
            <p:nvPr/>
          </p:nvSpPr>
          <p:spPr>
            <a:xfrm rot="16200000">
              <a:off x="45364802" y="9295949"/>
              <a:ext cx="1795096" cy="757513"/>
            </a:xfrm>
            <a:prstGeom prst="rect">
              <a:avLst/>
            </a:prstGeom>
            <a:solidFill>
              <a:srgbClr val="131E29"/>
            </a:solidFill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Presentation Phase</a:t>
              </a:r>
              <a:endParaRPr lang="en-GB" sz="3000" i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4" name="TextBox 30">
              <a:extLst>
                <a:ext uri="{FF2B5EF4-FFF2-40B4-BE49-F238E27FC236}">
                  <a16:creationId xmlns:a16="http://schemas.microsoft.com/office/drawing/2014/main" id="{3396FA93-96F0-820A-3885-2F7C02F55927}"/>
                </a:ext>
              </a:extLst>
            </p:cNvPr>
            <p:cNvSpPr txBox="1"/>
            <p:nvPr/>
          </p:nvSpPr>
          <p:spPr>
            <a:xfrm rot="16200000">
              <a:off x="45357844" y="11152480"/>
              <a:ext cx="1807946" cy="756447"/>
            </a:xfrm>
            <a:prstGeom prst="rect">
              <a:avLst/>
            </a:prstGeom>
            <a:solidFill>
              <a:srgbClr val="131E29"/>
            </a:solidFill>
            <a:ln cap="flat">
              <a:noFill/>
            </a:ln>
          </p:spPr>
          <p:txBody>
            <a:bodyPr vert="horz" wrap="square" lIns="106680" tIns="53340" rIns="106680" bIns="53340" anchor="ctr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Recall Phase</a:t>
              </a:r>
              <a:endParaRPr lang="en-GB" sz="3000" i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BA6351F-D2CB-2A4F-E5CC-E65D57B31665}"/>
              </a:ext>
            </a:extLst>
          </p:cNvPr>
          <p:cNvSpPr/>
          <p:nvPr/>
        </p:nvSpPr>
        <p:spPr>
          <a:xfrm>
            <a:off x="481619" y="4652467"/>
            <a:ext cx="13865621" cy="530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Research shows associations between video gameplay and performance across various cognitive domains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(Bediou et al., 2018; 2023)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 potential mechanism is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‘Learning to Learn’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 where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gaming expertise facilitates faster learning on novel tasks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(Zhang et al., 2021, Bavelier, et al., 2012)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DDD5A-BE52-BF46-9D74-F0F79826BBD0}"/>
              </a:ext>
            </a:extLst>
          </p:cNvPr>
          <p:cNvSpPr/>
          <p:nvPr/>
        </p:nvSpPr>
        <p:spPr>
          <a:xfrm>
            <a:off x="14385487" y="8361114"/>
            <a:ext cx="7200000" cy="71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2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(Valve, 2023)</a:t>
            </a:r>
          </a:p>
        </p:txBody>
      </p:sp>
      <p:pic>
        <p:nvPicPr>
          <p:cNvPr id="12" name="Graphic 11" descr="List with solid fill">
            <a:extLst>
              <a:ext uri="{FF2B5EF4-FFF2-40B4-BE49-F238E27FC236}">
                <a16:creationId xmlns:a16="http://schemas.microsoft.com/office/drawing/2014/main" id="{1A123786-B0F1-51DA-581E-384755173A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1733" y="24489464"/>
            <a:ext cx="3260134" cy="3260134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54A8C0A7-A01E-ED7D-0717-67B256E13AD6}"/>
              </a:ext>
            </a:extLst>
          </p:cNvPr>
          <p:cNvSpPr txBox="1"/>
          <p:nvPr/>
        </p:nvSpPr>
        <p:spPr>
          <a:xfrm rot="16200000">
            <a:off x="16381904" y="16921104"/>
            <a:ext cx="2591496" cy="1031051"/>
          </a:xfrm>
          <a:prstGeom prst="rect">
            <a:avLst/>
          </a:prstGeom>
          <a:solidFill>
            <a:srgbClr val="131E29"/>
          </a:solidFill>
          <a:ln cap="flat">
            <a:noFill/>
          </a:ln>
        </p:spPr>
        <p:txBody>
          <a:bodyPr vert="horz" wrap="square" lIns="106680" tIns="53340" rIns="106680" bIns="53340" anchor="t" anchorCtr="0" compatLnSpc="1">
            <a:spAutoFit/>
          </a:bodyPr>
          <a:lstStyle/>
          <a:p>
            <a:pPr algn="ctr" defTabSz="106683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1" kern="0" dirty="0">
                <a:solidFill>
                  <a:schemeClr val="bg1"/>
                </a:solidFill>
                <a:latin typeface="Source Sans Pro" panose="020B0503030403020204" pitchFamily="34" charset="0"/>
              </a:rPr>
              <a:t>Feedback Phase</a:t>
            </a:r>
            <a:endParaRPr lang="en-GB" sz="3000" i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48EE47-890E-DEAE-E97F-A03EF9DD2D7A}"/>
              </a:ext>
            </a:extLst>
          </p:cNvPr>
          <p:cNvSpPr/>
          <p:nvPr/>
        </p:nvSpPr>
        <p:spPr>
          <a:xfrm>
            <a:off x="22172834" y="13227316"/>
            <a:ext cx="21051286" cy="296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BAYESIAN HIERARCHICAL MIXTURE MODELLING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Allows estimation of both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population-level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parameters (describe the sample as a whole) and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individual-level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parameters (per participant), see </a:t>
            </a:r>
            <a:r>
              <a:rPr lang="en-GB" sz="4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4000" i="1" dirty="0">
                <a:solidFill>
                  <a:schemeClr val="tx1"/>
                </a:solidFill>
                <a:latin typeface="Source Sans Pro" panose="020B0503030403020204" pitchFamily="34" charset="0"/>
              </a:rPr>
              <a:t>et al. (2023)</a:t>
            </a:r>
            <a:r>
              <a:rPr lang="en-GB" sz="4000" dirty="0">
                <a:solidFill>
                  <a:schemeClr val="tx1"/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A30F34-051E-D831-84FB-58331044195E}"/>
              </a:ext>
            </a:extLst>
          </p:cNvPr>
          <p:cNvGrpSpPr/>
          <p:nvPr/>
        </p:nvGrpSpPr>
        <p:grpSpPr>
          <a:xfrm>
            <a:off x="22314520" y="4767303"/>
            <a:ext cx="9078913" cy="8436672"/>
            <a:chOff x="33888677" y="4765073"/>
            <a:chExt cx="9078913" cy="8436672"/>
          </a:xfrm>
        </p:grpSpPr>
        <p:pic>
          <p:nvPicPr>
            <p:cNvPr id="39" name="Picture 38" descr="A graph showing a graph of correct and filler&#10;&#10;Description automatically generated">
              <a:extLst>
                <a:ext uri="{FF2B5EF4-FFF2-40B4-BE49-F238E27FC236}">
                  <a16:creationId xmlns:a16="http://schemas.microsoft.com/office/drawing/2014/main" id="{73774C4B-1071-D02B-5092-7D2E1D954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83"/>
            <a:stretch/>
          </p:blipFill>
          <p:spPr>
            <a:xfrm>
              <a:off x="33888677" y="4865755"/>
              <a:ext cx="9078913" cy="833599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3E6E6AF-38A8-5578-508E-F8837F2361DA}"/>
                </a:ext>
              </a:extLst>
            </p:cNvPr>
            <p:cNvGrpSpPr/>
            <p:nvPr/>
          </p:nvGrpSpPr>
          <p:grpSpPr>
            <a:xfrm>
              <a:off x="36163753" y="4765073"/>
              <a:ext cx="6803827" cy="845292"/>
              <a:chOff x="36003146" y="4722544"/>
              <a:chExt cx="6803827" cy="84529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929CBCD-3CC4-2A54-7CF0-3E83C873D97F}"/>
                  </a:ext>
                </a:extLst>
              </p:cNvPr>
              <p:cNvGrpSpPr/>
              <p:nvPr/>
            </p:nvGrpSpPr>
            <p:grpSpPr>
              <a:xfrm>
                <a:off x="37776371" y="5387836"/>
                <a:ext cx="2993865" cy="180000"/>
                <a:chOff x="37776371" y="5221580"/>
                <a:chExt cx="2993865" cy="180000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B33D5D5-1247-0C95-CEDF-6C67BDC58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76371" y="5244921"/>
                  <a:ext cx="2993865" cy="0"/>
                </a:xfrm>
                <a:prstGeom prst="line">
                  <a:avLst/>
                </a:prstGeom>
                <a:ln w="76200">
                  <a:solidFill>
                    <a:srgbClr val="131E29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05DE04F-04BF-5207-A679-F7476D405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15206" y="5221580"/>
                  <a:ext cx="0" cy="180000"/>
                </a:xfrm>
                <a:prstGeom prst="line">
                  <a:avLst/>
                </a:prstGeom>
                <a:ln w="76200">
                  <a:solidFill>
                    <a:srgbClr val="131E29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AE25531-A796-BBA9-407C-D2F69F56F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31989" y="5221580"/>
                  <a:ext cx="0" cy="180000"/>
                </a:xfrm>
                <a:prstGeom prst="line">
                  <a:avLst/>
                </a:prstGeom>
                <a:ln w="76200">
                  <a:solidFill>
                    <a:srgbClr val="131E29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E85D88-06DA-E82C-28F3-04BCB7A85645}"/>
                  </a:ext>
                </a:extLst>
              </p:cNvPr>
              <p:cNvSpPr txBox="1"/>
              <p:nvPr/>
            </p:nvSpPr>
            <p:spPr>
              <a:xfrm>
                <a:off x="36003146" y="4722544"/>
                <a:ext cx="68038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b="1" i="1" dirty="0">
                    <a:latin typeface="Source Sans Pro" panose="020B0503030403020204" pitchFamily="34" charset="0"/>
                  </a:rPr>
                  <a:t>p</a:t>
                </a:r>
                <a:r>
                  <a:rPr lang="en-GB" sz="4000" b="1" dirty="0">
                    <a:latin typeface="Source Sans Pro" panose="020B0503030403020204" pitchFamily="34" charset="0"/>
                  </a:rPr>
                  <a:t> &lt; .001, BF = 87.20</a:t>
                </a:r>
              </a:p>
            </p:txBody>
          </p:sp>
        </p:grp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41C7B20C-4B1C-4FBE-E0DC-F18CDD6F6D58}"/>
              </a:ext>
            </a:extLst>
          </p:cNvPr>
          <p:cNvSpPr/>
          <p:nvPr/>
        </p:nvSpPr>
        <p:spPr>
          <a:xfrm>
            <a:off x="22536041" y="29155682"/>
            <a:ext cx="20272958" cy="2771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0DA225-0932-82AE-E820-B2D613303A8C}"/>
              </a:ext>
            </a:extLst>
          </p:cNvPr>
          <p:cNvSpPr txBox="1"/>
          <p:nvPr/>
        </p:nvSpPr>
        <p:spPr>
          <a:xfrm>
            <a:off x="22172834" y="24508284"/>
            <a:ext cx="1196397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Identified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 Learners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= 27) and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Non-Learners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= 29): </a:t>
            </a:r>
            <a:r>
              <a:rPr lang="en-GB" sz="5000" b="1" dirty="0">
                <a:solidFill>
                  <a:srgbClr val="F66054"/>
                </a:solidFill>
                <a:latin typeface="Source Sans Pro" panose="020B0503030403020204" pitchFamily="34" charset="0"/>
              </a:rPr>
              <a:t>Mixture</a:t>
            </a:r>
            <a:r>
              <a:rPr lang="en-GB" sz="50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 </a:t>
            </a:r>
            <a:r>
              <a:rPr lang="en-GB" sz="5000" b="1" dirty="0">
                <a:solidFill>
                  <a:srgbClr val="F66054"/>
                </a:solidFill>
                <a:latin typeface="Source Sans Pro" panose="020B0503030403020204" pitchFamily="34" charset="0"/>
              </a:rPr>
              <a:t>Proportion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46.33%.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045844-0B7E-73FF-9FD5-5438FC5AFC32}"/>
              </a:ext>
            </a:extLst>
          </p:cNvPr>
          <p:cNvGrpSpPr/>
          <p:nvPr/>
        </p:nvGrpSpPr>
        <p:grpSpPr>
          <a:xfrm>
            <a:off x="14190422" y="23176783"/>
            <a:ext cx="7266250" cy="5978898"/>
            <a:chOff x="14190422" y="23176783"/>
            <a:chExt cx="7266250" cy="597889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A18D75E-FC7C-9EE0-0AF4-7DB73285F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b="8130"/>
            <a:stretch/>
          </p:blipFill>
          <p:spPr>
            <a:xfrm>
              <a:off x="14190422" y="23188096"/>
              <a:ext cx="7266250" cy="596758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1FED51-E301-CC08-D053-7535A38F1CF2}"/>
                </a:ext>
              </a:extLst>
            </p:cNvPr>
            <p:cNvSpPr txBox="1"/>
            <p:nvPr/>
          </p:nvSpPr>
          <p:spPr>
            <a:xfrm>
              <a:off x="16168255" y="23176783"/>
              <a:ext cx="52884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i="1" dirty="0">
                  <a:latin typeface="Source Sans Pro" panose="020B0503030403020204" pitchFamily="34" charset="0"/>
                </a:rPr>
                <a:t>p</a:t>
              </a:r>
              <a:r>
                <a:rPr lang="en-GB" sz="4000" dirty="0">
                  <a:latin typeface="Source Sans Pro" panose="020B0503030403020204" pitchFamily="34" charset="0"/>
                </a:rPr>
                <a:t> = .086, BF = 1.02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FC6A9A58-CB04-5797-572D-ECFD9053AD41}"/>
              </a:ext>
            </a:extLst>
          </p:cNvPr>
          <p:cNvSpPr txBox="1"/>
          <p:nvPr/>
        </p:nvSpPr>
        <p:spPr>
          <a:xfrm>
            <a:off x="13658658" y="31688397"/>
            <a:ext cx="752082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References</a:t>
            </a:r>
            <a:br>
              <a:rPr lang="en-GB" sz="1000" dirty="0">
                <a:solidFill>
                  <a:srgbClr val="131E29"/>
                </a:solidFill>
                <a:latin typeface="Source Sans Pro" panose="020B0503030403020204" pitchFamily="34" charset="0"/>
              </a:rPr>
            </a:br>
            <a:r>
              <a:rPr lang="en-GB" sz="1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Bediou</a:t>
            </a:r>
            <a:r>
              <a:rPr lang="en-GB" sz="1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2018, </a:t>
            </a:r>
            <a:r>
              <a:rPr lang="en-GB" sz="1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Bediou</a:t>
            </a:r>
            <a:r>
              <a:rPr lang="en-GB" sz="1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2023) (Zhang et al., 2021</a:t>
            </a:r>
          </a:p>
          <a:p>
            <a:r>
              <a:rPr lang="en-GB" sz="1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Bavelier, et al., 2012)</a:t>
            </a:r>
            <a:r>
              <a:rPr lang="en-GB" sz="1000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1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1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2023)</a:t>
            </a:r>
          </a:p>
          <a:p>
            <a:endParaRPr lang="en-GB" sz="1000" i="1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37AA2C-6928-AE6B-A25C-DFBCD0F3E0A5}"/>
              </a:ext>
            </a:extLst>
          </p:cNvPr>
          <p:cNvSpPr txBox="1"/>
          <p:nvPr/>
        </p:nvSpPr>
        <p:spPr>
          <a:xfrm>
            <a:off x="0" y="2803799"/>
            <a:ext cx="438560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0" b="1" dirty="0">
                <a:solidFill>
                  <a:srgbClr val="440099"/>
                </a:solidFill>
                <a:latin typeface="Source Sans Pro" panose="020B0503030403020204" pitchFamily="34" charset="0"/>
              </a:rPr>
              <a:t>erahyde1@sheffield.ac.uk</a:t>
            </a:r>
            <a:endParaRPr lang="en-GB" sz="5000" dirty="0">
              <a:solidFill>
                <a:srgbClr val="440099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9A14F-78D5-7431-C819-C6476AE4969F}"/>
              </a:ext>
            </a:extLst>
          </p:cNvPr>
          <p:cNvGrpSpPr/>
          <p:nvPr/>
        </p:nvGrpSpPr>
        <p:grpSpPr>
          <a:xfrm>
            <a:off x="33962869" y="4893585"/>
            <a:ext cx="9079200" cy="8279335"/>
            <a:chOff x="33980772" y="12991554"/>
            <a:chExt cx="9078914" cy="8335990"/>
          </a:xfrm>
        </p:grpSpPr>
        <p:pic>
          <p:nvPicPr>
            <p:cNvPr id="22" name="Picture 21" descr="A graph with purple lines and numbers&#10;&#10;Description automatically generated">
              <a:extLst>
                <a:ext uri="{FF2B5EF4-FFF2-40B4-BE49-F238E27FC236}">
                  <a16:creationId xmlns:a16="http://schemas.microsoft.com/office/drawing/2014/main" id="{AA884422-2D99-F1EA-E550-D5F6FE5AC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2"/>
            <a:stretch/>
          </p:blipFill>
          <p:spPr>
            <a:xfrm>
              <a:off x="33980772" y="12991554"/>
              <a:ext cx="9078914" cy="833599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856FFE-1750-6C21-F9D0-6929A3F83051}"/>
                </a:ext>
              </a:extLst>
            </p:cNvPr>
            <p:cNvSpPr txBox="1"/>
            <p:nvPr/>
          </p:nvSpPr>
          <p:spPr>
            <a:xfrm>
              <a:off x="35814000" y="13034897"/>
              <a:ext cx="3747214" cy="557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Per Participant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42709F-6F8D-3BD3-F3A4-3232D520BF1E}"/>
                </a:ext>
              </a:extLst>
            </p:cNvPr>
            <p:cNvSpPr/>
            <p:nvPr/>
          </p:nvSpPr>
          <p:spPr>
            <a:xfrm>
              <a:off x="36179961" y="13488643"/>
              <a:ext cx="1301750" cy="42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AC4861-F07C-7854-462E-CEA9B8D03454}"/>
                </a:ext>
              </a:extLst>
            </p:cNvPr>
            <p:cNvSpPr/>
            <p:nvPr/>
          </p:nvSpPr>
          <p:spPr>
            <a:xfrm>
              <a:off x="36050804" y="14087431"/>
              <a:ext cx="1068121" cy="479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259C72-A05E-8A6C-3AED-D855E3A45319}"/>
              </a:ext>
            </a:extLst>
          </p:cNvPr>
          <p:cNvGrpSpPr/>
          <p:nvPr/>
        </p:nvGrpSpPr>
        <p:grpSpPr>
          <a:xfrm>
            <a:off x="33955100" y="15767698"/>
            <a:ext cx="9082805" cy="11205648"/>
            <a:chOff x="33959961" y="21132561"/>
            <a:chExt cx="9082805" cy="115428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0C28F3-5B60-58C6-BBD1-6D680B17D584}"/>
                </a:ext>
              </a:extLst>
            </p:cNvPr>
            <p:cNvGrpSpPr/>
            <p:nvPr/>
          </p:nvGrpSpPr>
          <p:grpSpPr>
            <a:xfrm>
              <a:off x="33962194" y="21132561"/>
              <a:ext cx="9080572" cy="11100326"/>
              <a:chOff x="33237395" y="13696115"/>
              <a:chExt cx="9684600" cy="12428194"/>
            </a:xfrm>
          </p:grpSpPr>
          <p:pic>
            <p:nvPicPr>
              <p:cNvPr id="54" name="Picture 53" descr="A graph of a number of dots and lines&#10;&#10;Description automatically generated with medium confidence">
                <a:extLst>
                  <a:ext uri="{FF2B5EF4-FFF2-40B4-BE49-F238E27FC236}">
                    <a16:creationId xmlns:a16="http://schemas.microsoft.com/office/drawing/2014/main" id="{DDEC2E7B-6C0B-0B7A-C55B-F067A5DE0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99" b="1476"/>
              <a:stretch/>
            </p:blipFill>
            <p:spPr>
              <a:xfrm>
                <a:off x="38385952" y="13696115"/>
                <a:ext cx="4536043" cy="12428194"/>
              </a:xfrm>
              <a:prstGeom prst="rect">
                <a:avLst/>
              </a:prstGeom>
            </p:spPr>
          </p:pic>
          <p:pic>
            <p:nvPicPr>
              <p:cNvPr id="45" name="Picture 44" descr="A graph with numbers and lines&#10;&#10;Description automatically generated with medium confidence">
                <a:extLst>
                  <a:ext uri="{FF2B5EF4-FFF2-40B4-BE49-F238E27FC236}">
                    <a16:creationId xmlns:a16="http://schemas.microsoft.com/office/drawing/2014/main" id="{C86CC911-EC61-5B5B-59BC-AE99C4EDD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47" b="1584"/>
              <a:stretch/>
            </p:blipFill>
            <p:spPr>
              <a:xfrm>
                <a:off x="33921089" y="13696115"/>
                <a:ext cx="4480965" cy="1239889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7ABFA0-19F3-CD20-1672-F0ED6E9F6D41}"/>
                  </a:ext>
                </a:extLst>
              </p:cNvPr>
              <p:cNvSpPr txBox="1"/>
              <p:nvPr/>
            </p:nvSpPr>
            <p:spPr>
              <a:xfrm rot="16200000">
                <a:off x="27407924" y="19528878"/>
                <a:ext cx="12413916" cy="7549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Participants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EC16CA-7AE6-598C-A3DC-25FC9D4B2000}"/>
                </a:ext>
              </a:extLst>
            </p:cNvPr>
            <p:cNvSpPr txBox="1"/>
            <p:nvPr/>
          </p:nvSpPr>
          <p:spPr>
            <a:xfrm>
              <a:off x="33959961" y="31967490"/>
              <a:ext cx="9078914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Estimate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35CFA99-D55B-0E73-9A8F-CE1EC88D5C57}"/>
              </a:ext>
            </a:extLst>
          </p:cNvPr>
          <p:cNvSpPr txBox="1"/>
          <p:nvPr/>
        </p:nvSpPr>
        <p:spPr>
          <a:xfrm>
            <a:off x="22107469" y="26929294"/>
            <a:ext cx="21103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Learning Curve: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variable but instantaneous </a:t>
            </a:r>
            <a:r>
              <a:rPr lang="en-GB" sz="5000" b="1" dirty="0">
                <a:solidFill>
                  <a:srgbClr val="5D9BFF"/>
                </a:solidFill>
                <a:latin typeface="Source Sans Pro" panose="020B0503030403020204" pitchFamily="34" charset="0"/>
              </a:rPr>
              <a:t>onset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point of learning, followed by substantial improvement in </a:t>
            </a:r>
            <a:r>
              <a:rPr lang="en-GB" sz="5000" b="1" dirty="0">
                <a:solidFill>
                  <a:srgbClr val="29AEB1"/>
                </a:solidFill>
                <a:latin typeface="Source Sans Pro" panose="020B0503030403020204" pitchFamily="34" charset="0"/>
              </a:rPr>
              <a:t>learning rate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and the </a:t>
            </a:r>
            <a:r>
              <a:rPr lang="en-GB" sz="5000" b="1" dirty="0">
                <a:solidFill>
                  <a:srgbClr val="F347DF"/>
                </a:solidFill>
                <a:latin typeface="Source Sans Pro" panose="020B0503030403020204" pitchFamily="34" charset="0"/>
              </a:rPr>
              <a:t>upper asymptote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or peak. </a:t>
            </a:r>
            <a:endParaRPr lang="en-GB" sz="5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GB" sz="5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COUNTER-STRIKE EXPERTISE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Ambiguous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evidence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an association between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total hours of playtime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Learner/Non-Learner group status. No other associations found.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Further analysis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 understand learning in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Counter-Strike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players to follow!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48268D-1DEE-2C7A-C9D7-7BF4CA602BA4}"/>
              </a:ext>
            </a:extLst>
          </p:cNvPr>
          <p:cNvSpPr txBox="1"/>
          <p:nvPr/>
        </p:nvSpPr>
        <p:spPr>
          <a:xfrm>
            <a:off x="24589595" y="10947295"/>
            <a:ext cx="6822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440099"/>
                </a:solidFill>
                <a:latin typeface="Source Sans Pro" panose="020B0503030403020204" pitchFamily="34" charset="0"/>
              </a:rPr>
              <a:t>Hebb: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= 54.81,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= 17.54</a:t>
            </a:r>
          </a:p>
          <a:p>
            <a:pPr algn="ctr"/>
            <a:r>
              <a:rPr lang="en-GB" sz="4000" b="1" dirty="0">
                <a:solidFill>
                  <a:srgbClr val="981F92"/>
                </a:solidFill>
                <a:latin typeface="Source Sans Pro" panose="020B0503030403020204" pitchFamily="34" charset="0"/>
              </a:rPr>
              <a:t>Filler: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= 43.67,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 = 8.46</a:t>
            </a:r>
          </a:p>
        </p:txBody>
      </p:sp>
    </p:spTree>
    <p:extLst>
      <p:ext uri="{BB962C8B-B14F-4D97-AF65-F5344CB8AC3E}">
        <p14:creationId xmlns:p14="http://schemas.microsoft.com/office/powerpoint/2010/main" val="22824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1456</TotalTime>
  <Words>483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Source Sans Pro</vt:lpstr>
      <vt:lpstr>Source Sans Pro Black</vt:lpstr>
      <vt:lpstr>Wingdings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100</cp:revision>
  <dcterms:created xsi:type="dcterms:W3CDTF">2023-10-26T09:03:07Z</dcterms:created>
  <dcterms:modified xsi:type="dcterms:W3CDTF">2024-11-14T16:26:18Z</dcterms:modified>
</cp:coreProperties>
</file>