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E8"/>
    <a:srgbClr val="64CBE8"/>
    <a:srgbClr val="131E29"/>
    <a:srgbClr val="F783E9"/>
    <a:srgbClr val="81B0FF"/>
    <a:srgbClr val="191919"/>
    <a:srgbClr val="33CCD0"/>
    <a:srgbClr val="F9918A"/>
    <a:srgbClr val="981F92"/>
    <a:srgbClr val="44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08" autoAdjust="0"/>
    <p:restoredTop sz="91069" autoAdjust="0"/>
  </p:normalViewPr>
  <p:slideViewPr>
    <p:cSldViewPr snapToGrid="0">
      <p:cViewPr>
        <p:scale>
          <a:sx n="21" d="100"/>
          <a:sy n="21" d="100"/>
        </p:scale>
        <p:origin x="26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D35E-0963-4D6F-988F-33756D05710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C11-FFB0-4271-8A29-42C3531AC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131E29"/>
                </a:solidFill>
                <a:latin typeface="Source Sans Pro" panose="020B0503030403020204" pitchFamily="34" charset="0"/>
              </a:rPr>
              <a:t>Video games provide a valuable ‘sandbox’ for studying cognition in dynamic, immersive and fast-paced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C11-FFB0-4271-8A29-42C3531ACD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2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DE9C-2BD6-4679-B7E2-0596B4CBC97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53C31F-76CA-9A10-DA54-D6E2635FA560}"/>
              </a:ext>
            </a:extLst>
          </p:cNvPr>
          <p:cNvSpPr/>
          <p:nvPr/>
        </p:nvSpPr>
        <p:spPr>
          <a:xfrm>
            <a:off x="22305544" y="4677738"/>
            <a:ext cx="20865600" cy="27520662"/>
          </a:xfrm>
          <a:prstGeom prst="rect">
            <a:avLst/>
          </a:prstGeom>
          <a:solidFill>
            <a:srgbClr val="981F92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D15C8-2AFB-E078-538D-799747750C43}"/>
              </a:ext>
            </a:extLst>
          </p:cNvPr>
          <p:cNvSpPr/>
          <p:nvPr/>
        </p:nvSpPr>
        <p:spPr>
          <a:xfrm>
            <a:off x="720000" y="4679999"/>
            <a:ext cx="20865600" cy="8375732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The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Hebb-repetition learning paradigm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(Hebb, 1961)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which assesses learning through repeated sequence exposure, has not yet been tested in gamers but may reveal enhanced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probabilistic inference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pattern recognition, supporting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60C-8E76-AC36-6DBA-83C53629CEEF}"/>
              </a:ext>
            </a:extLst>
          </p:cNvPr>
          <p:cNvSpPr/>
          <p:nvPr/>
        </p:nvSpPr>
        <p:spPr>
          <a:xfrm>
            <a:off x="0" y="0"/>
            <a:ext cx="43891200" cy="28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ource Sans Pro Black" panose="020B0803030403020204" pitchFamily="34" charset="0"/>
              </a:rPr>
              <a:t>HEBB-REPETITION LEARNING IN PLAYERS OF THE VIDEO GAME </a:t>
            </a:r>
            <a:r>
              <a:rPr lang="en-GB" sz="8000" i="1" dirty="0">
                <a:latin typeface="Source Sans Pro Black" panose="020B0803030403020204" pitchFamily="34" charset="0"/>
              </a:rPr>
              <a:t>COUNTER-STRIKE</a:t>
            </a:r>
          </a:p>
          <a:p>
            <a:pPr algn="ctr"/>
            <a:r>
              <a:rPr lang="en-GB" sz="6000" dirty="0">
                <a:latin typeface="Source Sans Pro" panose="020B0503030403020204" pitchFamily="34" charset="0"/>
              </a:rPr>
              <a:t>Eleanor R. A. Hyde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Philipp Musfeld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6000" dirty="0">
                <a:latin typeface="Source Sans Pro" panose="020B0503030403020204" pitchFamily="34" charset="0"/>
              </a:rPr>
              <a:t>, Robert Schmidt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6000" dirty="0">
                <a:latin typeface="Source Sans Pro" panose="020B0503030403020204" pitchFamily="34" charset="0"/>
              </a:rPr>
              <a:t>, Daniel J. Carroll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Claudia C. von Bastian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n-GB" sz="6000" dirty="0">
              <a:latin typeface="Source Sans Pro" panose="020B0503030403020204" pitchFamily="34" charset="0"/>
            </a:endParaRPr>
          </a:p>
          <a:p>
            <a:pPr algn="ctr"/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5000" dirty="0">
                <a:latin typeface="Source Sans Pro" panose="020B0503030403020204" pitchFamily="34" charset="0"/>
              </a:rPr>
              <a:t>University of Sheffield,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5000" dirty="0">
                <a:latin typeface="Source Sans Pro" panose="020B0503030403020204" pitchFamily="34" charset="0"/>
              </a:rPr>
              <a:t>University of Zürich,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5000" dirty="0">
                <a:latin typeface="Source Sans Pro" panose="020B0503030403020204" pitchFamily="34" charset="0"/>
              </a:rPr>
              <a:t>Ruhr-Universität Bochum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98957-38C8-8C16-1229-FD3D85654DEF}"/>
              </a:ext>
            </a:extLst>
          </p:cNvPr>
          <p:cNvSpPr/>
          <p:nvPr/>
        </p:nvSpPr>
        <p:spPr>
          <a:xfrm>
            <a:off x="720000" y="3600000"/>
            <a:ext cx="20865600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Background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F5925A5-0E6F-B50E-29C3-093E8005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544" y="4677738"/>
            <a:ext cx="7200000" cy="3721985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FF4D664-0F40-2896-ECBD-2299E0A247BA}"/>
              </a:ext>
            </a:extLst>
          </p:cNvPr>
          <p:cNvSpPr/>
          <p:nvPr/>
        </p:nvSpPr>
        <p:spPr>
          <a:xfrm>
            <a:off x="22344605" y="30731791"/>
            <a:ext cx="20826539" cy="1501228"/>
          </a:xfrm>
          <a:prstGeom prst="rect">
            <a:avLst/>
          </a:prstGeom>
          <a:solidFill>
            <a:srgbClr val="9AD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Take home message</a:t>
            </a:r>
          </a:p>
        </p:txBody>
      </p:sp>
      <p:pic>
        <p:nvPicPr>
          <p:cNvPr id="153" name="Picture 15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CFCC1F2-143A-4716-0277-88408FCF4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" y="1031332"/>
            <a:ext cx="5708247" cy="18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71D1C-6F63-64F6-C60E-5C2F0007915E}"/>
              </a:ext>
            </a:extLst>
          </p:cNvPr>
          <p:cNvSpPr txBox="1"/>
          <p:nvPr/>
        </p:nvSpPr>
        <p:spPr>
          <a:xfrm>
            <a:off x="41572544" y="1241608"/>
            <a:ext cx="2296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3126</a:t>
            </a:r>
          </a:p>
        </p:txBody>
      </p:sp>
      <p:pic>
        <p:nvPicPr>
          <p:cNvPr id="1028" name="Picture 4" descr="Psychonomic Society">
            <a:extLst>
              <a:ext uri="{FF2B5EF4-FFF2-40B4-BE49-F238E27FC236}">
                <a16:creationId xmlns:a16="http://schemas.microsoft.com/office/drawing/2014/main" id="{4FCA2D8C-838A-60BF-252D-15D86DD0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84" y="1729507"/>
            <a:ext cx="3359302" cy="11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8E325-8F01-875D-0796-FAD9BE4FD239}"/>
              </a:ext>
            </a:extLst>
          </p:cNvPr>
          <p:cNvSpPr/>
          <p:nvPr/>
        </p:nvSpPr>
        <p:spPr>
          <a:xfrm>
            <a:off x="720000" y="13783755"/>
            <a:ext cx="20865600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10FD7-37CE-DD5D-2A16-E23FC4C44F10}"/>
              </a:ext>
            </a:extLst>
          </p:cNvPr>
          <p:cNvSpPr/>
          <p:nvPr/>
        </p:nvSpPr>
        <p:spPr>
          <a:xfrm>
            <a:off x="22305544" y="3597738"/>
            <a:ext cx="20865600" cy="1080000"/>
          </a:xfrm>
          <a:prstGeom prst="rect">
            <a:avLst/>
          </a:prstGeom>
          <a:solidFill>
            <a:srgbClr val="981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Preliminary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0382C-05F6-D824-BDD1-1073652AC6E9}"/>
              </a:ext>
            </a:extLst>
          </p:cNvPr>
          <p:cNvSpPr/>
          <p:nvPr/>
        </p:nvSpPr>
        <p:spPr>
          <a:xfrm>
            <a:off x="720000" y="14863754"/>
            <a:ext cx="20865600" cy="17334646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VISUOSPATIAL HEBB-REPETITION TASK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pPr algn="ctr"/>
            <a:endParaRPr lang="en-GB" sz="4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Unbeknownst to participants, one </a:t>
            </a:r>
            <a:r>
              <a:rPr lang="en-GB" sz="5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 is ( on average) repeated every fourth trial, while other </a:t>
            </a:r>
            <a:r>
              <a:rPr lang="en-GB" sz="5000" b="1" dirty="0">
                <a:solidFill>
                  <a:srgbClr val="981F92"/>
                </a:solidFill>
                <a:latin typeface="Source Sans Pro" panose="020B0503030403020204" pitchFamily="34" charset="0"/>
              </a:rPr>
              <a:t>FILLER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sequences are not repeated.</a:t>
            </a:r>
          </a:p>
          <a:p>
            <a:pPr algn="ctr"/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EXPERTISE QUESTIONNAIRE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Fortnightly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Self-rated expertise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Current in-game ranking</a:t>
            </a:r>
          </a:p>
          <a:p>
            <a:pPr algn="ctr">
              <a:buClr>
                <a:srgbClr val="131E29"/>
              </a:buClr>
              <a:buSzPct val="100000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PARTICIPANTS: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56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players aged 16-35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24.34,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5.04), mostly male (50), from the UK (45), and predominantly white (46. Education ranged from 10-24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16.07,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2.81), and self-rated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socioeconomic status (SES)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on a scale from 1 (worst off) to 10 (best off) ranged from 3-9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5.88,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1.50). 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B2C5B3C-2E6E-D5BA-733B-CEA08458ECCB}"/>
              </a:ext>
            </a:extLst>
          </p:cNvPr>
          <p:cNvGrpSpPr/>
          <p:nvPr/>
        </p:nvGrpSpPr>
        <p:grpSpPr>
          <a:xfrm>
            <a:off x="1082200" y="15580442"/>
            <a:ext cx="19636640" cy="5888465"/>
            <a:chOff x="45883593" y="8381113"/>
            <a:chExt cx="14427045" cy="4078864"/>
          </a:xfrm>
        </p:grpSpPr>
        <p:pic>
          <p:nvPicPr>
            <p:cNvPr id="123" name="Picture 36">
              <a:extLst>
                <a:ext uri="{FF2B5EF4-FFF2-40B4-BE49-F238E27FC236}">
                  <a16:creationId xmlns:a16="http://schemas.microsoft.com/office/drawing/2014/main" id="{32F7DD39-C98F-E621-5DD7-21897A256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0638" y="8769322"/>
              <a:ext cx="1800000" cy="180000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1C76E9B-9659-1B99-B8C7-85230EB7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667126" y="8778195"/>
              <a:ext cx="1800000" cy="1800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0C4D7E6-9728-5EB9-B5EB-3DB21D8A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04238" y="8772253"/>
              <a:ext cx="1800000" cy="180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612D9B9-0AF5-587F-6929-A5A6ABA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78736" y="8772253"/>
              <a:ext cx="1800000" cy="18000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6048B990-A05E-94EB-CD20-454F1162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41914" y="8772253"/>
              <a:ext cx="1800000" cy="180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8898BB2-3B91-2F87-D8A2-CB06EB19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15848" y="8772253"/>
              <a:ext cx="1800000" cy="1800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0D31E6-A32B-52C7-9A0A-46CA6E13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341623" y="8773183"/>
              <a:ext cx="1800000" cy="18000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8130C1CB-37F3-6752-FC67-FF3F39D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8503983" y="10631725"/>
              <a:ext cx="1800000" cy="182825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3BC5C08-6B3B-1E19-F616-B8CCD046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668962" y="10631725"/>
              <a:ext cx="1800000" cy="182219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B8A7CC3-AE43-0694-12BB-FAC87C6C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343714" y="10631725"/>
              <a:ext cx="1800000" cy="182219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CB5B558-BBEA-113C-A61E-70ED5341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2178735" y="10636466"/>
              <a:ext cx="1800000" cy="1822197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30EA85-0057-4D6C-0B41-53E1E23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847249" y="10636466"/>
              <a:ext cx="1800000" cy="1822197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39D89ED-3C30-7813-E6C3-6BB13C80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4012992" y="10636466"/>
              <a:ext cx="1800000" cy="1822197"/>
            </a:xfrm>
            <a:prstGeom prst="rect">
              <a:avLst/>
            </a:prstGeom>
          </p:spPr>
        </p:pic>
        <p:sp>
          <p:nvSpPr>
            <p:cNvPr id="136" name="TextBox 30">
              <a:extLst>
                <a:ext uri="{FF2B5EF4-FFF2-40B4-BE49-F238E27FC236}">
                  <a16:creationId xmlns:a16="http://schemas.microsoft.com/office/drawing/2014/main" id="{B6994E01-0B65-35C9-A855-793BCA09E8AD}"/>
                </a:ext>
              </a:extLst>
            </p:cNvPr>
            <p:cNvSpPr txBox="1"/>
            <p:nvPr/>
          </p:nvSpPr>
          <p:spPr>
            <a:xfrm>
              <a:off x="46673861" y="8381113"/>
              <a:ext cx="176987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7" name="TextBox 30">
              <a:extLst>
                <a:ext uri="{FF2B5EF4-FFF2-40B4-BE49-F238E27FC236}">
                  <a16:creationId xmlns:a16="http://schemas.microsoft.com/office/drawing/2014/main" id="{C01F97D7-EB3C-0DAE-D9DC-D6C4E4339857}"/>
                </a:ext>
              </a:extLst>
            </p:cNvPr>
            <p:cNvSpPr txBox="1"/>
            <p:nvPr/>
          </p:nvSpPr>
          <p:spPr>
            <a:xfrm>
              <a:off x="48483145" y="8381113"/>
              <a:ext cx="1809397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8" name="TextBox 30">
              <a:extLst>
                <a:ext uri="{FF2B5EF4-FFF2-40B4-BE49-F238E27FC236}">
                  <a16:creationId xmlns:a16="http://schemas.microsoft.com/office/drawing/2014/main" id="{E9819EEA-413D-BF3A-EFCC-DB5D0AF3C85C}"/>
                </a:ext>
              </a:extLst>
            </p:cNvPr>
            <p:cNvSpPr txBox="1"/>
            <p:nvPr/>
          </p:nvSpPr>
          <p:spPr>
            <a:xfrm>
              <a:off x="50306537" y="8411665"/>
              <a:ext cx="1832789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9" name="TextBox 30">
              <a:extLst>
                <a:ext uri="{FF2B5EF4-FFF2-40B4-BE49-F238E27FC236}">
                  <a16:creationId xmlns:a16="http://schemas.microsoft.com/office/drawing/2014/main" id="{6EA8DA8E-DAAE-8E52-0C88-6F93A284DE20}"/>
                </a:ext>
              </a:extLst>
            </p:cNvPr>
            <p:cNvSpPr txBox="1"/>
            <p:nvPr/>
          </p:nvSpPr>
          <p:spPr>
            <a:xfrm>
              <a:off x="52139326" y="8381113"/>
              <a:ext cx="1800000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60459A02-DA78-929B-48F0-6425FE3C249B}"/>
                </a:ext>
              </a:extLst>
            </p:cNvPr>
            <p:cNvSpPr txBox="1"/>
            <p:nvPr/>
          </p:nvSpPr>
          <p:spPr>
            <a:xfrm>
              <a:off x="53971363" y="8411665"/>
              <a:ext cx="178368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1" name="TextBox 30">
              <a:extLst>
                <a:ext uri="{FF2B5EF4-FFF2-40B4-BE49-F238E27FC236}">
                  <a16:creationId xmlns:a16="http://schemas.microsoft.com/office/drawing/2014/main" id="{F2193A94-71B1-974A-17CD-E3F659DB92CD}"/>
                </a:ext>
              </a:extLst>
            </p:cNvPr>
            <p:cNvSpPr txBox="1"/>
            <p:nvPr/>
          </p:nvSpPr>
          <p:spPr>
            <a:xfrm>
              <a:off x="55788720" y="8411665"/>
              <a:ext cx="1819521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BD85E829-9B59-3292-24F4-BC52480030D9}"/>
                </a:ext>
              </a:extLst>
            </p:cNvPr>
            <p:cNvSpPr txBox="1"/>
            <p:nvPr/>
          </p:nvSpPr>
          <p:spPr>
            <a:xfrm>
              <a:off x="58518245" y="10572253"/>
              <a:ext cx="1792393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1500ms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3" name="TextBox 30">
              <a:extLst>
                <a:ext uri="{FF2B5EF4-FFF2-40B4-BE49-F238E27FC236}">
                  <a16:creationId xmlns:a16="http://schemas.microsoft.com/office/drawing/2014/main" id="{6D52B12A-A20B-FE92-9A5B-306743D29FDC}"/>
                </a:ext>
              </a:extLst>
            </p:cNvPr>
            <p:cNvSpPr txBox="1"/>
            <p:nvPr/>
          </p:nvSpPr>
          <p:spPr>
            <a:xfrm rot="16200000">
              <a:off x="45364802" y="9295949"/>
              <a:ext cx="1795096" cy="757513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Presentation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4" name="TextBox 30">
              <a:extLst>
                <a:ext uri="{FF2B5EF4-FFF2-40B4-BE49-F238E27FC236}">
                  <a16:creationId xmlns:a16="http://schemas.microsoft.com/office/drawing/2014/main" id="{3396FA93-96F0-820A-3885-2F7C02F55927}"/>
                </a:ext>
              </a:extLst>
            </p:cNvPr>
            <p:cNvSpPr txBox="1"/>
            <p:nvPr/>
          </p:nvSpPr>
          <p:spPr>
            <a:xfrm rot="16200000">
              <a:off x="45357844" y="11152480"/>
              <a:ext cx="1807946" cy="756447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ctr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Recall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A6351F-D2CB-2A4F-E5CC-E65D57B31665}"/>
              </a:ext>
            </a:extLst>
          </p:cNvPr>
          <p:cNvSpPr/>
          <p:nvPr/>
        </p:nvSpPr>
        <p:spPr>
          <a:xfrm>
            <a:off x="763066" y="4679622"/>
            <a:ext cx="12969677" cy="530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Research shows associations between video gameplay and performance across various cognitive domains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(Bediou et al., 2018; 2023)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 potential mechanism is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where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gaming expertise facilitates faster learning on novel tasks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(Zhang et al., 2021, Bavelier, et al., 2012)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DDD5A-BE52-BF46-9D74-F0F79826BBD0}"/>
              </a:ext>
            </a:extLst>
          </p:cNvPr>
          <p:cNvSpPr/>
          <p:nvPr/>
        </p:nvSpPr>
        <p:spPr>
          <a:xfrm>
            <a:off x="14385487" y="8361114"/>
            <a:ext cx="7200000" cy="71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(Valve, 2023)</a:t>
            </a:r>
          </a:p>
        </p:txBody>
      </p:sp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1A123786-B0F1-51DA-581E-384755173A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13350" y="24384538"/>
            <a:ext cx="3260134" cy="326013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54A8C0A7-A01E-ED7D-0717-67B256E13AD6}"/>
              </a:ext>
            </a:extLst>
          </p:cNvPr>
          <p:cNvSpPr txBox="1"/>
          <p:nvPr/>
        </p:nvSpPr>
        <p:spPr>
          <a:xfrm rot="16200000">
            <a:off x="16381904" y="16921104"/>
            <a:ext cx="2591496" cy="1031051"/>
          </a:xfrm>
          <a:prstGeom prst="rect">
            <a:avLst/>
          </a:prstGeom>
          <a:solidFill>
            <a:srgbClr val="131E29"/>
          </a:solidFill>
          <a:ln cap="flat">
            <a:noFill/>
          </a:ln>
        </p:spPr>
        <p:txBody>
          <a:bodyPr vert="horz" wrap="square" lIns="106680" tIns="53340" rIns="106680" bIns="53340" anchor="t" anchorCtr="0" compatLnSpc="1">
            <a:spAutoFit/>
          </a:bodyPr>
          <a:lstStyle/>
          <a:p>
            <a:pPr algn="ctr" defTabSz="106683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1" kern="0" dirty="0">
                <a:solidFill>
                  <a:schemeClr val="bg1"/>
                </a:solidFill>
                <a:latin typeface="Source Sans Pro" panose="020B0503030403020204" pitchFamily="34" charset="0"/>
              </a:rPr>
              <a:t>Feedback Phase</a:t>
            </a:r>
            <a:endParaRPr lang="en-GB" sz="3000" i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48EE47-890E-DEAE-E97F-A03EF9DD2D7A}"/>
              </a:ext>
            </a:extLst>
          </p:cNvPr>
          <p:cNvSpPr/>
          <p:nvPr/>
        </p:nvSpPr>
        <p:spPr>
          <a:xfrm>
            <a:off x="22344605" y="4725485"/>
            <a:ext cx="11425986" cy="10569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Overall,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greater mean accuracy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on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than Filler trials. </a:t>
            </a: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Allows estimation of both population-level parameters which describe the sample as a whole, and individual-level parameters per participant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2023).</a:t>
            </a: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b="1" dirty="0">
                <a:solidFill>
                  <a:srgbClr val="F9918A"/>
                </a:solidFill>
                <a:latin typeface="Source Sans Pro" panose="020B0503030403020204" pitchFamily="34" charset="0"/>
              </a:rPr>
              <a:t>Mixture Proportion</a:t>
            </a:r>
            <a:r>
              <a:rPr lang="en-GB" sz="5000" dirty="0">
                <a:solidFill>
                  <a:srgbClr val="F9918A"/>
                </a:solidFill>
                <a:latin typeface="Source Sans Pro" panose="020B0503030403020204" pitchFamily="34" charset="0"/>
              </a:rPr>
              <a:t>: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number of participants classified as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Learners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27) and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Non-Learners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29).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Learning Curve: </a:t>
            </a:r>
            <a:r>
              <a:rPr lang="en-GB" sz="5000" b="1" dirty="0">
                <a:solidFill>
                  <a:srgbClr val="33CCD0"/>
                </a:solidFill>
                <a:latin typeface="Source Sans Pro" panose="020B0503030403020204" pitchFamily="34" charset="0"/>
              </a:rPr>
              <a:t>Learning Rate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</a:t>
            </a:r>
            <a:r>
              <a:rPr lang="en-GB" sz="5000" b="1" dirty="0">
                <a:solidFill>
                  <a:srgbClr val="81B0FF"/>
                </a:solidFill>
                <a:latin typeface="Source Sans Pro" panose="020B0503030403020204" pitchFamily="34" charset="0"/>
              </a:rPr>
              <a:t>Onset of Learning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and </a:t>
            </a:r>
            <a:r>
              <a:rPr lang="en-GB" sz="5000" b="1" dirty="0">
                <a:solidFill>
                  <a:srgbClr val="F783E9"/>
                </a:solidFill>
                <a:latin typeface="Source Sans Pro" panose="020B0503030403020204" pitchFamily="34" charset="0"/>
              </a:rPr>
              <a:t>Upper Asymptote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4F7BE6-C3C8-FC75-9B11-876FA37D8A1D}"/>
              </a:ext>
            </a:extLst>
          </p:cNvPr>
          <p:cNvGrpSpPr/>
          <p:nvPr/>
        </p:nvGrpSpPr>
        <p:grpSpPr>
          <a:xfrm>
            <a:off x="44319811" y="13670985"/>
            <a:ext cx="8272735" cy="17924257"/>
            <a:chOff x="34727556" y="13783755"/>
            <a:chExt cx="8272735" cy="17924257"/>
          </a:xfrm>
        </p:grpSpPr>
        <p:pic>
          <p:nvPicPr>
            <p:cNvPr id="45" name="Picture 44" descr="A graph with number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C86CC911-EC61-5B5B-59BC-AE99C4EDD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7556" y="13783755"/>
              <a:ext cx="8272735" cy="17924257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AF4416-86F4-372E-D491-6437C7538128}"/>
                </a:ext>
              </a:extLst>
            </p:cNvPr>
            <p:cNvSpPr/>
            <p:nvPr/>
          </p:nvSpPr>
          <p:spPr>
            <a:xfrm>
              <a:off x="35408383" y="29320662"/>
              <a:ext cx="1294226" cy="1043627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905DA1-F80F-0AD2-5454-B56D04F09034}"/>
                </a:ext>
              </a:extLst>
            </p:cNvPr>
            <p:cNvSpPr/>
            <p:nvPr/>
          </p:nvSpPr>
          <p:spPr>
            <a:xfrm>
              <a:off x="35408383" y="28240662"/>
              <a:ext cx="1294226" cy="370860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82B582-6AB1-91D5-4721-726023D24A5E}"/>
                </a:ext>
              </a:extLst>
            </p:cNvPr>
            <p:cNvSpPr/>
            <p:nvPr/>
          </p:nvSpPr>
          <p:spPr>
            <a:xfrm>
              <a:off x="35408383" y="27060387"/>
              <a:ext cx="1294226" cy="370860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A0A799-3D98-0342-53A1-AB5E968AB819}"/>
                </a:ext>
              </a:extLst>
            </p:cNvPr>
            <p:cNvSpPr/>
            <p:nvPr/>
          </p:nvSpPr>
          <p:spPr>
            <a:xfrm>
              <a:off x="35408383" y="21814282"/>
              <a:ext cx="1294226" cy="1636561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A7BE10-5B38-5681-CB4A-90CAA346E26D}"/>
                </a:ext>
              </a:extLst>
            </p:cNvPr>
            <p:cNvSpPr/>
            <p:nvPr/>
          </p:nvSpPr>
          <p:spPr>
            <a:xfrm>
              <a:off x="35408383" y="16535292"/>
              <a:ext cx="1294226" cy="4580313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4C68094-C0DE-49BF-542F-EC6D4D09ED41}"/>
                </a:ext>
              </a:extLst>
            </p:cNvPr>
            <p:cNvSpPr/>
            <p:nvPr/>
          </p:nvSpPr>
          <p:spPr>
            <a:xfrm>
              <a:off x="35408383" y="25314576"/>
              <a:ext cx="1294226" cy="370860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883754-6270-FADE-0753-1EB4A2D335C7}"/>
              </a:ext>
            </a:extLst>
          </p:cNvPr>
          <p:cNvGrpSpPr/>
          <p:nvPr/>
        </p:nvGrpSpPr>
        <p:grpSpPr>
          <a:xfrm>
            <a:off x="52856907" y="13651034"/>
            <a:ext cx="8272735" cy="17924256"/>
            <a:chOff x="52856907" y="13651034"/>
            <a:chExt cx="8272735" cy="17924256"/>
          </a:xfrm>
        </p:grpSpPr>
        <p:pic>
          <p:nvPicPr>
            <p:cNvPr id="54" name="Picture 53" descr="A graph of a number of dot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DDEC2E7B-6C0B-0B7A-C55B-F067A5DE0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6907" y="13651034"/>
              <a:ext cx="8272735" cy="17924256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2A433F-E533-9DB2-3F8C-3E847A55535D}"/>
                </a:ext>
              </a:extLst>
            </p:cNvPr>
            <p:cNvSpPr/>
            <p:nvPr/>
          </p:nvSpPr>
          <p:spPr>
            <a:xfrm>
              <a:off x="53477769" y="26323959"/>
              <a:ext cx="1294226" cy="3927559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B2E19D-86BC-0501-3F9C-AC5CDA14790C}"/>
                </a:ext>
              </a:extLst>
            </p:cNvPr>
            <p:cNvSpPr/>
            <p:nvPr/>
          </p:nvSpPr>
          <p:spPr>
            <a:xfrm>
              <a:off x="53477769" y="23978795"/>
              <a:ext cx="1294226" cy="1593871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4CF5D6-A5F1-A8AE-12DD-CCDBD4D7C820}"/>
                </a:ext>
              </a:extLst>
            </p:cNvPr>
            <p:cNvSpPr/>
            <p:nvPr/>
          </p:nvSpPr>
          <p:spPr>
            <a:xfrm>
              <a:off x="53477769" y="22257572"/>
              <a:ext cx="1294226" cy="971723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87D201-F494-6507-455A-27320E1063F1}"/>
                </a:ext>
              </a:extLst>
            </p:cNvPr>
            <p:cNvSpPr/>
            <p:nvPr/>
          </p:nvSpPr>
          <p:spPr>
            <a:xfrm>
              <a:off x="53477769" y="20486324"/>
              <a:ext cx="1294226" cy="971723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9CC3D9-6FCE-4463-D52E-F33BC2AD34DA}"/>
                </a:ext>
              </a:extLst>
            </p:cNvPr>
            <p:cNvSpPr/>
            <p:nvPr/>
          </p:nvSpPr>
          <p:spPr>
            <a:xfrm>
              <a:off x="53477769" y="19313075"/>
              <a:ext cx="1294226" cy="410915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837257-DCC7-D3C2-3C7A-478444C774F8}"/>
                </a:ext>
              </a:extLst>
            </p:cNvPr>
            <p:cNvSpPr/>
            <p:nvPr/>
          </p:nvSpPr>
          <p:spPr>
            <a:xfrm>
              <a:off x="53477769" y="16459200"/>
              <a:ext cx="1294226" cy="1530103"/>
            </a:xfrm>
            <a:prstGeom prst="rect">
              <a:avLst/>
            </a:prstGeom>
            <a:noFill/>
            <a:ln w="76200">
              <a:solidFill>
                <a:srgbClr val="64CB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242A-CD87-1F41-4D17-708E26A9087A}"/>
              </a:ext>
            </a:extLst>
          </p:cNvPr>
          <p:cNvGrpSpPr/>
          <p:nvPr/>
        </p:nvGrpSpPr>
        <p:grpSpPr>
          <a:xfrm>
            <a:off x="33816499" y="4850917"/>
            <a:ext cx="9082800" cy="8655061"/>
            <a:chOff x="33888676" y="4800879"/>
            <a:chExt cx="9082800" cy="865506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CA30F34-051E-D831-84FB-58331044195E}"/>
                </a:ext>
              </a:extLst>
            </p:cNvPr>
            <p:cNvGrpSpPr/>
            <p:nvPr/>
          </p:nvGrpSpPr>
          <p:grpSpPr>
            <a:xfrm>
              <a:off x="33888676" y="4800879"/>
              <a:ext cx="9082800" cy="8655061"/>
              <a:chOff x="33888676" y="4800879"/>
              <a:chExt cx="9082800" cy="8655061"/>
            </a:xfrm>
          </p:grpSpPr>
          <p:pic>
            <p:nvPicPr>
              <p:cNvPr id="39" name="Picture 38" descr="A graph showing a graph of correct and filler&#10;&#10;Description automatically generated">
                <a:extLst>
                  <a:ext uri="{FF2B5EF4-FFF2-40B4-BE49-F238E27FC236}">
                    <a16:creationId xmlns:a16="http://schemas.microsoft.com/office/drawing/2014/main" id="{73774C4B-1071-D02B-5092-7D2E1D9542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83"/>
              <a:stretch/>
            </p:blipFill>
            <p:spPr>
              <a:xfrm>
                <a:off x="33892563" y="5119950"/>
                <a:ext cx="9078913" cy="833599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3E6E6AF-38A8-5578-508E-F8837F2361DA}"/>
                  </a:ext>
                </a:extLst>
              </p:cNvPr>
              <p:cNvGrpSpPr/>
              <p:nvPr/>
            </p:nvGrpSpPr>
            <p:grpSpPr>
              <a:xfrm>
                <a:off x="33888676" y="4800879"/>
                <a:ext cx="9082800" cy="809486"/>
                <a:chOff x="33728069" y="4758350"/>
                <a:chExt cx="9082800" cy="80948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949B42-2C60-A27F-7704-E8F8D5585F6E}"/>
                    </a:ext>
                  </a:extLst>
                </p:cNvPr>
                <p:cNvSpPr/>
                <p:nvPr/>
              </p:nvSpPr>
              <p:spPr>
                <a:xfrm>
                  <a:off x="33728069" y="4823421"/>
                  <a:ext cx="9082800" cy="36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929CBCD-3CC4-2A54-7CF0-3E83C873D97F}"/>
                    </a:ext>
                  </a:extLst>
                </p:cNvPr>
                <p:cNvGrpSpPr/>
                <p:nvPr/>
              </p:nvGrpSpPr>
              <p:grpSpPr>
                <a:xfrm>
                  <a:off x="37776371" y="5387836"/>
                  <a:ext cx="2993865" cy="180000"/>
                  <a:chOff x="37776371" y="5221580"/>
                  <a:chExt cx="2993865" cy="18000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B33D5D5-1247-0C95-CEDF-6C67BDC58E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6371" y="5260419"/>
                    <a:ext cx="2993865" cy="0"/>
                  </a:xfrm>
                  <a:prstGeom prst="line">
                    <a:avLst/>
                  </a:prstGeom>
                  <a:ln w="76200">
                    <a:solidFill>
                      <a:srgbClr val="131E2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05DE04F-04BF-5207-A679-F7476D405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15206" y="5221580"/>
                    <a:ext cx="0" cy="180000"/>
                  </a:xfrm>
                  <a:prstGeom prst="line">
                    <a:avLst/>
                  </a:prstGeom>
                  <a:ln w="76200">
                    <a:solidFill>
                      <a:srgbClr val="131E2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AE25531-A796-BBA9-407C-D2F69F56F8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31989" y="5221580"/>
                    <a:ext cx="0" cy="180000"/>
                  </a:xfrm>
                  <a:prstGeom prst="line">
                    <a:avLst/>
                  </a:prstGeom>
                  <a:ln w="76200">
                    <a:solidFill>
                      <a:srgbClr val="131E2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E85D88-06DA-E82C-28F3-04BCB7A85645}"/>
                    </a:ext>
                  </a:extLst>
                </p:cNvPr>
                <p:cNvSpPr txBox="1"/>
                <p:nvPr/>
              </p:nvSpPr>
              <p:spPr>
                <a:xfrm>
                  <a:off x="36598943" y="4758350"/>
                  <a:ext cx="53487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b="1" i="1" dirty="0">
                      <a:latin typeface="Source Sans Pro" panose="020B0503030403020204" pitchFamily="34" charset="0"/>
                    </a:rPr>
                    <a:t>p</a:t>
                  </a:r>
                  <a:r>
                    <a:rPr lang="en-GB" sz="4000" b="1" dirty="0">
                      <a:latin typeface="Source Sans Pro" panose="020B0503030403020204" pitchFamily="34" charset="0"/>
                    </a:rPr>
                    <a:t> &lt; .001, BF = 87.20</a:t>
                  </a: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13384B-2362-BEF9-3749-62969D006484}"/>
                </a:ext>
              </a:extLst>
            </p:cNvPr>
            <p:cNvSpPr txBox="1"/>
            <p:nvPr/>
          </p:nvSpPr>
          <p:spPr>
            <a:xfrm>
              <a:off x="36759551" y="11176772"/>
              <a:ext cx="23548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M</a:t>
              </a:r>
              <a:r>
                <a:rPr lang="en-GB" sz="4000" dirty="0">
                  <a:latin typeface="Source Sans Pro" panose="020B0503030403020204" pitchFamily="34" charset="0"/>
                </a:rPr>
                <a:t> = 54.81, </a:t>
              </a:r>
            </a:p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SD </a:t>
              </a:r>
              <a:r>
                <a:rPr lang="en-GB" sz="4000" dirty="0">
                  <a:latin typeface="Source Sans Pro" panose="020B0503030403020204" pitchFamily="34" charset="0"/>
                </a:rPr>
                <a:t>= 17.54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C32A8A-734C-D30A-D519-28D8F172F072}"/>
                </a:ext>
              </a:extLst>
            </p:cNvPr>
            <p:cNvSpPr txBox="1"/>
            <p:nvPr/>
          </p:nvSpPr>
          <p:spPr>
            <a:xfrm>
              <a:off x="39753415" y="11176771"/>
              <a:ext cx="23548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M</a:t>
              </a:r>
              <a:r>
                <a:rPr lang="en-GB" sz="4000" dirty="0">
                  <a:latin typeface="Source Sans Pro" panose="020B0503030403020204" pitchFamily="34" charset="0"/>
                </a:rPr>
                <a:t> = 43.67, </a:t>
              </a:r>
            </a:p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SD </a:t>
              </a:r>
              <a:r>
                <a:rPr lang="en-GB" sz="4000" dirty="0">
                  <a:latin typeface="Source Sans Pro" panose="020B0503030403020204" pitchFamily="34" charset="0"/>
                </a:rPr>
                <a:t>= 8.46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1C7B20C-4B1C-4FBE-E0DC-F18CDD6F6D58}"/>
              </a:ext>
            </a:extLst>
          </p:cNvPr>
          <p:cNvSpPr/>
          <p:nvPr/>
        </p:nvSpPr>
        <p:spPr>
          <a:xfrm>
            <a:off x="22536041" y="29155682"/>
            <a:ext cx="20272958" cy="277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51CF78-89AD-2335-A50E-8284789841D8}"/>
              </a:ext>
            </a:extLst>
          </p:cNvPr>
          <p:cNvSpPr txBox="1"/>
          <p:nvPr/>
        </p:nvSpPr>
        <p:spPr>
          <a:xfrm>
            <a:off x="22491549" y="26681267"/>
            <a:ext cx="1966912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Statistical testing revealed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ambiguous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evidence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p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.086, BF = 1.02) for an association between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and Learner/Non-Learner group status.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B229131-718D-653C-D5A0-44561CE449BF}"/>
              </a:ext>
            </a:extLst>
          </p:cNvPr>
          <p:cNvGrpSpPr/>
          <p:nvPr/>
        </p:nvGrpSpPr>
        <p:grpSpPr>
          <a:xfrm>
            <a:off x="22579619" y="15565767"/>
            <a:ext cx="20317450" cy="5962725"/>
            <a:chOff x="22778373" y="15705698"/>
            <a:chExt cx="16553122" cy="455765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FE7E948-75AE-5084-DCAC-EDEB196CE05C}"/>
                </a:ext>
              </a:extLst>
            </p:cNvPr>
            <p:cNvGrpSpPr/>
            <p:nvPr/>
          </p:nvGrpSpPr>
          <p:grpSpPr>
            <a:xfrm>
              <a:off x="22778373" y="15705698"/>
              <a:ext cx="16553122" cy="4194745"/>
              <a:chOff x="22778373" y="15705698"/>
              <a:chExt cx="16553122" cy="4194745"/>
            </a:xfrm>
          </p:grpSpPr>
          <p:pic>
            <p:nvPicPr>
              <p:cNvPr id="41" name="Picture 40" descr="A diagram of a function&#10;&#10;Description automatically generated with medium confidence">
                <a:extLst>
                  <a:ext uri="{FF2B5EF4-FFF2-40B4-BE49-F238E27FC236}">
                    <a16:creationId xmlns:a16="http://schemas.microsoft.com/office/drawing/2014/main" id="{8B4E3C74-62BC-C8E1-368E-B89B19AC4E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2" t="1380" r="64653" b="52402"/>
              <a:stretch/>
            </p:blipFill>
            <p:spPr>
              <a:xfrm>
                <a:off x="23137563" y="15705698"/>
                <a:ext cx="4018526" cy="4194744"/>
              </a:xfrm>
              <a:prstGeom prst="rect">
                <a:avLst/>
              </a:prstGeom>
            </p:spPr>
          </p:pic>
          <p:pic>
            <p:nvPicPr>
              <p:cNvPr id="69" name="Picture 68" descr="A diagram of a function&#10;&#10;Description automatically generated with medium confidence">
                <a:extLst>
                  <a:ext uri="{FF2B5EF4-FFF2-40B4-BE49-F238E27FC236}">
                    <a16:creationId xmlns:a16="http://schemas.microsoft.com/office/drawing/2014/main" id="{1F84C129-F982-7966-7F56-AFA9343521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9" t="48724" b="4634"/>
              <a:stretch/>
            </p:blipFill>
            <p:spPr>
              <a:xfrm>
                <a:off x="27115793" y="15705699"/>
                <a:ext cx="12215702" cy="4194744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DF6C1C1-94DC-9112-A82C-B071ADB4D4F4}"/>
                  </a:ext>
                </a:extLst>
              </p:cNvPr>
              <p:cNvSpPr txBox="1"/>
              <p:nvPr/>
            </p:nvSpPr>
            <p:spPr>
              <a:xfrm>
                <a:off x="22778373" y="15705698"/>
                <a:ext cx="360000" cy="4194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F4CA53-8B5B-DDB8-57C3-48B66E04C8BD}"/>
                </a:ext>
              </a:extLst>
            </p:cNvPr>
            <p:cNvSpPr txBox="1"/>
            <p:nvPr/>
          </p:nvSpPr>
          <p:spPr>
            <a:xfrm rot="5400000">
              <a:off x="30875095" y="11806948"/>
              <a:ext cx="360000" cy="16552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CE01F6F-936D-AEFD-775F-F7640BA7DF90}"/>
              </a:ext>
            </a:extLst>
          </p:cNvPr>
          <p:cNvSpPr txBox="1"/>
          <p:nvPr/>
        </p:nvSpPr>
        <p:spPr>
          <a:xfrm>
            <a:off x="22325074" y="6678708"/>
            <a:ext cx="11465047" cy="861774"/>
          </a:xfrm>
          <a:prstGeom prst="rect">
            <a:avLst/>
          </a:prstGeom>
          <a:solidFill>
            <a:srgbClr val="9ADBE8"/>
          </a:solidFill>
        </p:spPr>
        <p:txBody>
          <a:bodyPr wrap="square">
            <a:spAutoFit/>
          </a:bodyPr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Bayesian Hierarchical Mixture Modelling</a:t>
            </a:r>
          </a:p>
        </p:txBody>
      </p:sp>
    </p:spTree>
    <p:extLst>
      <p:ext uri="{BB962C8B-B14F-4D97-AF65-F5344CB8AC3E}">
        <p14:creationId xmlns:p14="http://schemas.microsoft.com/office/powerpoint/2010/main" val="22824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1259</TotalTime>
  <Words>442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Source Sans Pro</vt:lpstr>
      <vt:lpstr>Source Sans Pro Black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51</cp:revision>
  <dcterms:created xsi:type="dcterms:W3CDTF">2023-10-26T09:03:07Z</dcterms:created>
  <dcterms:modified xsi:type="dcterms:W3CDTF">2024-11-13T17:58:07Z</dcterms:modified>
</cp:coreProperties>
</file>