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E29"/>
    <a:srgbClr val="FFFFFF"/>
    <a:srgbClr val="440099"/>
    <a:srgbClr val="981F92"/>
    <a:srgbClr val="3B86FF"/>
    <a:srgbClr val="81B0FF"/>
    <a:srgbClr val="2DC1C5"/>
    <a:srgbClr val="33CCD0"/>
    <a:srgbClr val="EAD2E9"/>
    <a:srgbClr val="2CA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1" autoAdjust="0"/>
    <p:restoredTop sz="96274" autoAdjust="0"/>
  </p:normalViewPr>
  <p:slideViewPr>
    <p:cSldViewPr snapToGrid="0">
      <p:cViewPr>
        <p:scale>
          <a:sx n="21" d="100"/>
          <a:sy n="21" d="100"/>
        </p:scale>
        <p:origin x="4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D35E-0963-4D6F-988F-33756D057105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C11-FFB0-4271-8A29-42C3531AC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C11-FFB0-4271-8A29-42C3531ACD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2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53C31F-76CA-9A10-DA54-D6E2635FA560}"/>
              </a:ext>
            </a:extLst>
          </p:cNvPr>
          <p:cNvSpPr/>
          <p:nvPr/>
        </p:nvSpPr>
        <p:spPr>
          <a:xfrm>
            <a:off x="22091961" y="3598408"/>
            <a:ext cx="21103200" cy="28838062"/>
          </a:xfrm>
          <a:prstGeom prst="rect">
            <a:avLst/>
          </a:prstGeom>
          <a:solidFill>
            <a:srgbClr val="981F92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15C8-2AFB-E078-538D-799747750C43}"/>
              </a:ext>
            </a:extLst>
          </p:cNvPr>
          <p:cNvSpPr/>
          <p:nvPr/>
        </p:nvSpPr>
        <p:spPr>
          <a:xfrm>
            <a:off x="481733" y="4679998"/>
            <a:ext cx="21103867" cy="8611283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28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HEBB-REPETITION LEARNING IN PLAYERS OF THE VIDEO GAME </a:t>
            </a:r>
            <a:r>
              <a:rPr lang="en-GB" sz="8000" i="1" dirty="0">
                <a:latin typeface="Source Sans Pro Black" panose="020B0803030403020204" pitchFamily="34" charset="0"/>
              </a:rPr>
              <a:t>COUNTER-STRIKE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Philipp Musfeld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6000" dirty="0">
                <a:latin typeface="Source Sans Pro" panose="020B0503030403020204" pitchFamily="34" charset="0"/>
              </a:rPr>
              <a:t>, Robert Schmidt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6000" dirty="0">
                <a:latin typeface="Source Sans Pro" panose="020B0503030403020204" pitchFamily="34" charset="0"/>
              </a:rPr>
              <a:t>, Daniel J. Carroll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Claudia C. von Bastian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GB" sz="6000" dirty="0">
              <a:latin typeface="Source Sans Pro" panose="020B0503030403020204" pitchFamily="34" charset="0"/>
            </a:endParaRPr>
          </a:p>
          <a:p>
            <a:pPr algn="ctr"/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5000" dirty="0">
                <a:latin typeface="Source Sans Pro" panose="020B0503030403020204" pitchFamily="34" charset="0"/>
              </a:rPr>
              <a:t>University of Sheffield,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5000" dirty="0">
                <a:latin typeface="Source Sans Pro" panose="020B0503030403020204" pitchFamily="34" charset="0"/>
              </a:rPr>
              <a:t>University of Zürich,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5000" dirty="0">
                <a:latin typeface="Source Sans Pro" panose="020B0503030403020204" pitchFamily="34" charset="0"/>
              </a:rPr>
              <a:t>Ruhr-Universität Bochum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481733" y="3600000"/>
            <a:ext cx="21103867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Background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775" y="4773289"/>
            <a:ext cx="6132403" cy="3170099"/>
          </a:xfrm>
          <a:prstGeom prst="rect">
            <a:avLst/>
          </a:prstGeom>
        </p:spPr>
      </p:pic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" y="1031332"/>
            <a:ext cx="5708247" cy="18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71D1C-6F63-64F6-C60E-5C2F0007915E}"/>
              </a:ext>
            </a:extLst>
          </p:cNvPr>
          <p:cNvSpPr txBox="1"/>
          <p:nvPr/>
        </p:nvSpPr>
        <p:spPr>
          <a:xfrm>
            <a:off x="41572544" y="1241608"/>
            <a:ext cx="229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3126</a:t>
            </a:r>
          </a:p>
        </p:txBody>
      </p:sp>
      <p:pic>
        <p:nvPicPr>
          <p:cNvPr id="1028" name="Picture 4" descr="Psychonomic Society">
            <a:extLst>
              <a:ext uri="{FF2B5EF4-FFF2-40B4-BE49-F238E27FC236}">
                <a16:creationId xmlns:a16="http://schemas.microsoft.com/office/drawing/2014/main" id="{4FCA2D8C-838A-60BF-252D-15D86DD0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84" y="1729507"/>
            <a:ext cx="3359302" cy="1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8E325-8F01-875D-0796-FAD9BE4FD239}"/>
              </a:ext>
            </a:extLst>
          </p:cNvPr>
          <p:cNvSpPr/>
          <p:nvPr/>
        </p:nvSpPr>
        <p:spPr>
          <a:xfrm>
            <a:off x="481733" y="13783755"/>
            <a:ext cx="21103867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10FD7-37CE-DD5D-2A16-E23FC4C44F10}"/>
              </a:ext>
            </a:extLst>
          </p:cNvPr>
          <p:cNvSpPr/>
          <p:nvPr/>
        </p:nvSpPr>
        <p:spPr>
          <a:xfrm>
            <a:off x="22091961" y="3598408"/>
            <a:ext cx="21103200" cy="1080000"/>
          </a:xfrm>
          <a:prstGeom prst="rect">
            <a:avLst/>
          </a:prstGeom>
          <a:solidFill>
            <a:srgbClr val="981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0382C-05F6-D824-BDD1-1073652AC6E9}"/>
              </a:ext>
            </a:extLst>
          </p:cNvPr>
          <p:cNvSpPr/>
          <p:nvPr/>
        </p:nvSpPr>
        <p:spPr>
          <a:xfrm>
            <a:off x="481733" y="14863754"/>
            <a:ext cx="21103867" cy="17572046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HEBB-REPETITION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Unbeknownst to participants, one </a:t>
            </a:r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 is ( on average) repeated every fourth trial, while other </a:t>
            </a:r>
            <a:r>
              <a:rPr lang="en-GB" sz="5000" b="1" dirty="0">
                <a:solidFill>
                  <a:srgbClr val="981F92"/>
                </a:solidFill>
                <a:latin typeface="Source Sans Pro" panose="020B0503030403020204" pitchFamily="34" charset="0"/>
              </a:rPr>
              <a:t>FILLER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sequences are not repeated.</a:t>
            </a:r>
          </a:p>
          <a:p>
            <a:pPr algn="ctr"/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>
              <a:buClr>
                <a:srgbClr val="131E29"/>
              </a:buClr>
              <a:buSzPct val="100000"/>
            </a:pPr>
            <a:r>
              <a:rPr lang="en-GB" sz="6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 QUESTIONNAIRE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Fortnightly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Self-rated expertise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Current in-game ranking</a:t>
            </a:r>
          </a:p>
          <a:p>
            <a:pPr algn="ctr">
              <a:buClr>
                <a:srgbClr val="131E29"/>
              </a:buClr>
              <a:buSzPct val="100000"/>
            </a:pPr>
            <a:endParaRPr lang="en-GB" sz="4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>
              <a:buClr>
                <a:srgbClr val="131E29"/>
              </a:buClr>
              <a:buSzPct val="100000"/>
            </a:pPr>
            <a:r>
              <a:rPr lang="en-GB" sz="6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</a:t>
            </a:r>
            <a:endParaRPr lang="en-GB" sz="6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56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aged 16-35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24.34,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5.04)</a:t>
            </a: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Mostly male (50), from the UK (45), and predominantly white (46)</a:t>
            </a: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Mostly well educated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16.07,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2.81), and high self-rated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socioeconomic status (SES)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5.88,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1.50)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6351F-D2CB-2A4F-E5CC-E65D57B31665}"/>
              </a:ext>
            </a:extLst>
          </p:cNvPr>
          <p:cNvSpPr/>
          <p:nvPr/>
        </p:nvSpPr>
        <p:spPr>
          <a:xfrm>
            <a:off x="481619" y="4712261"/>
            <a:ext cx="14580314" cy="530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Research shows associations between video gameplay and performance across various cognitive domains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(Bediou et al., 2018; 2023)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 potential mechanism is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where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gaming expertise facilitates faster learning on novel tasks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2021, Bavelier, et al., 2012)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DDD5A-BE52-BF46-9D74-F0F79826BBD0}"/>
              </a:ext>
            </a:extLst>
          </p:cNvPr>
          <p:cNvSpPr/>
          <p:nvPr/>
        </p:nvSpPr>
        <p:spPr>
          <a:xfrm>
            <a:off x="15162775" y="7943388"/>
            <a:ext cx="6132402" cy="57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</a:p>
        </p:txBody>
      </p:sp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1A123786-B0F1-51DA-581E-384755173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6221" y="24615607"/>
            <a:ext cx="3280100" cy="32801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2A402FC-04F3-0A79-C468-AF587BECCAD4}"/>
              </a:ext>
            </a:extLst>
          </p:cNvPr>
          <p:cNvGrpSpPr/>
          <p:nvPr/>
        </p:nvGrpSpPr>
        <p:grpSpPr>
          <a:xfrm>
            <a:off x="696040" y="15580442"/>
            <a:ext cx="20599138" cy="5888465"/>
            <a:chOff x="481619" y="15580442"/>
            <a:chExt cx="20237221" cy="588846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2C5B3C-2E6E-D5BA-733B-CEA08458ECCB}"/>
                </a:ext>
              </a:extLst>
            </p:cNvPr>
            <p:cNvGrpSpPr/>
            <p:nvPr/>
          </p:nvGrpSpPr>
          <p:grpSpPr>
            <a:xfrm>
              <a:off x="481619" y="15580442"/>
              <a:ext cx="20237221" cy="5888465"/>
              <a:chOff x="45883593" y="8381113"/>
              <a:chExt cx="14427045" cy="4078864"/>
            </a:xfrm>
          </p:grpSpPr>
          <p:pic>
            <p:nvPicPr>
              <p:cNvPr id="123" name="Picture 36">
                <a:extLst>
                  <a:ext uri="{FF2B5EF4-FFF2-40B4-BE49-F238E27FC236}">
                    <a16:creationId xmlns:a16="http://schemas.microsoft.com/office/drawing/2014/main" id="{32F7DD39-C98F-E621-5DD7-21897A256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10638" y="8769322"/>
                <a:ext cx="1800000" cy="1800000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1C76E9B-9659-1B99-B8C7-85230EB77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67126" y="8778195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60C4D7E6-9728-5EB9-B5EB-3DB21D8A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504238" y="877225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F612D9B9-0AF5-587F-6929-A5A6ABACE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78736" y="877225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6048B990-A05E-94EB-CD20-454F1162E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41914" y="877225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28898BB2-3B91-2F87-D8A2-CB06EB191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15848" y="877225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AD0D31E6-A32B-52C7-9A0A-46CA6E137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41623" y="877318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8130C1CB-37F3-6752-FC67-FF3F39D85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03983" y="10631725"/>
                <a:ext cx="1800000" cy="1828252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F3BC5C08-6B3B-1E19-F616-B8CCD046C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68962" y="10631725"/>
                <a:ext cx="1800000" cy="1822197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B8A7CC3-AE43-0694-12BB-FAC87C6CB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43714" y="10631725"/>
                <a:ext cx="1800000" cy="1822197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1CB5B558-BBEA-113C-A61E-70ED53416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178735" y="10636466"/>
                <a:ext cx="1800000" cy="1822197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1A30EA85-0057-4D6C-0B41-53E1E23F3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47249" y="10636466"/>
                <a:ext cx="1800000" cy="1822197"/>
              </a:xfrm>
              <a:prstGeom prst="rect">
                <a:avLst/>
              </a:prstGeom>
            </p:spPr>
          </p:pic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939D89ED-3C30-7813-E6C3-6BB13C806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12992" y="10636466"/>
                <a:ext cx="1800000" cy="1822197"/>
              </a:xfrm>
              <a:prstGeom prst="rect">
                <a:avLst/>
              </a:prstGeom>
            </p:spPr>
          </p:pic>
          <p:sp>
            <p:nvSpPr>
              <p:cNvPr id="136" name="TextBox 30">
                <a:extLst>
                  <a:ext uri="{FF2B5EF4-FFF2-40B4-BE49-F238E27FC236}">
                    <a16:creationId xmlns:a16="http://schemas.microsoft.com/office/drawing/2014/main" id="{B6994E01-0B65-35C9-A855-793BCA09E8AD}"/>
                  </a:ext>
                </a:extLst>
              </p:cNvPr>
              <p:cNvSpPr txBox="1"/>
              <p:nvPr/>
            </p:nvSpPr>
            <p:spPr>
              <a:xfrm>
                <a:off x="46673861" y="8381113"/>
                <a:ext cx="1769874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37" name="TextBox 30">
                <a:extLst>
                  <a:ext uri="{FF2B5EF4-FFF2-40B4-BE49-F238E27FC236}">
                    <a16:creationId xmlns:a16="http://schemas.microsoft.com/office/drawing/2014/main" id="{C01F97D7-EB3C-0DAE-D9DC-D6C4E4339857}"/>
                  </a:ext>
                </a:extLst>
              </p:cNvPr>
              <p:cNvSpPr txBox="1"/>
              <p:nvPr/>
            </p:nvSpPr>
            <p:spPr>
              <a:xfrm>
                <a:off x="48483145" y="8381113"/>
                <a:ext cx="1809397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38" name="TextBox 30">
                <a:extLst>
                  <a:ext uri="{FF2B5EF4-FFF2-40B4-BE49-F238E27FC236}">
                    <a16:creationId xmlns:a16="http://schemas.microsoft.com/office/drawing/2014/main" id="{E9819EEA-413D-BF3A-EFCC-DB5D0AF3C85C}"/>
                  </a:ext>
                </a:extLst>
              </p:cNvPr>
              <p:cNvSpPr txBox="1"/>
              <p:nvPr/>
            </p:nvSpPr>
            <p:spPr>
              <a:xfrm>
                <a:off x="50306537" y="8411665"/>
                <a:ext cx="1832789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39" name="TextBox 30">
                <a:extLst>
                  <a:ext uri="{FF2B5EF4-FFF2-40B4-BE49-F238E27FC236}">
                    <a16:creationId xmlns:a16="http://schemas.microsoft.com/office/drawing/2014/main" id="{6EA8DA8E-DAAE-8E52-0C88-6F93A284DE20}"/>
                  </a:ext>
                </a:extLst>
              </p:cNvPr>
              <p:cNvSpPr txBox="1"/>
              <p:nvPr/>
            </p:nvSpPr>
            <p:spPr>
              <a:xfrm>
                <a:off x="52139326" y="8381113"/>
                <a:ext cx="1800000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0" name="TextBox 30">
                <a:extLst>
                  <a:ext uri="{FF2B5EF4-FFF2-40B4-BE49-F238E27FC236}">
                    <a16:creationId xmlns:a16="http://schemas.microsoft.com/office/drawing/2014/main" id="{60459A02-DA78-929B-48F0-6425FE3C249B}"/>
                  </a:ext>
                </a:extLst>
              </p:cNvPr>
              <p:cNvSpPr txBox="1"/>
              <p:nvPr/>
            </p:nvSpPr>
            <p:spPr>
              <a:xfrm>
                <a:off x="53971363" y="8411665"/>
                <a:ext cx="1783684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1" name="TextBox 30">
                <a:extLst>
                  <a:ext uri="{FF2B5EF4-FFF2-40B4-BE49-F238E27FC236}">
                    <a16:creationId xmlns:a16="http://schemas.microsoft.com/office/drawing/2014/main" id="{F2193A94-71B1-974A-17CD-E3F659DB92CD}"/>
                  </a:ext>
                </a:extLst>
              </p:cNvPr>
              <p:cNvSpPr txBox="1"/>
              <p:nvPr/>
            </p:nvSpPr>
            <p:spPr>
              <a:xfrm>
                <a:off x="55788720" y="8411665"/>
                <a:ext cx="1819521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200ms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2" name="TextBox 30">
                <a:extLst>
                  <a:ext uri="{FF2B5EF4-FFF2-40B4-BE49-F238E27FC236}">
                    <a16:creationId xmlns:a16="http://schemas.microsoft.com/office/drawing/2014/main" id="{BD85E829-9B59-3292-24F4-BC52480030D9}"/>
                  </a:ext>
                </a:extLst>
              </p:cNvPr>
              <p:cNvSpPr txBox="1"/>
              <p:nvPr/>
            </p:nvSpPr>
            <p:spPr>
              <a:xfrm>
                <a:off x="58518245" y="10572253"/>
                <a:ext cx="1792393" cy="39440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1500ms</a:t>
                </a:r>
                <a:endParaRPr lang="en-GB" sz="3000" i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3" name="TextBox 30">
                <a:extLst>
                  <a:ext uri="{FF2B5EF4-FFF2-40B4-BE49-F238E27FC236}">
                    <a16:creationId xmlns:a16="http://schemas.microsoft.com/office/drawing/2014/main" id="{6D52B12A-A20B-FE92-9A5B-306743D29FDC}"/>
                  </a:ext>
                </a:extLst>
              </p:cNvPr>
              <p:cNvSpPr txBox="1"/>
              <p:nvPr/>
            </p:nvSpPr>
            <p:spPr>
              <a:xfrm rot="16200000">
                <a:off x="45364802" y="9295949"/>
                <a:ext cx="1795096" cy="757513"/>
              </a:xfrm>
              <a:prstGeom prst="rect">
                <a:avLst/>
              </a:prstGeom>
              <a:solidFill>
                <a:srgbClr val="131E29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chemeClr val="bg1"/>
                    </a:solidFill>
                    <a:latin typeface="Source Sans Pro" panose="020B0503030403020204" pitchFamily="34" charset="0"/>
                  </a:rPr>
                  <a:t>Presentation Phase</a:t>
                </a:r>
                <a:endParaRPr lang="en-GB" sz="3000" i="1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4" name="TextBox 30">
                <a:extLst>
                  <a:ext uri="{FF2B5EF4-FFF2-40B4-BE49-F238E27FC236}">
                    <a16:creationId xmlns:a16="http://schemas.microsoft.com/office/drawing/2014/main" id="{3396FA93-96F0-820A-3885-2F7C02F55927}"/>
                  </a:ext>
                </a:extLst>
              </p:cNvPr>
              <p:cNvSpPr txBox="1"/>
              <p:nvPr/>
            </p:nvSpPr>
            <p:spPr>
              <a:xfrm rot="16200000">
                <a:off x="45357844" y="11152480"/>
                <a:ext cx="1807946" cy="756447"/>
              </a:xfrm>
              <a:prstGeom prst="rect">
                <a:avLst/>
              </a:prstGeom>
              <a:solidFill>
                <a:srgbClr val="131E29"/>
              </a:solidFill>
              <a:ln cap="flat">
                <a:noFill/>
              </a:ln>
            </p:spPr>
            <p:txBody>
              <a:bodyPr vert="horz" wrap="square" lIns="106680" tIns="53340" rIns="106680" bIns="53340" anchor="ctr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i="1" kern="0" dirty="0">
                    <a:solidFill>
                      <a:schemeClr val="bg1"/>
                    </a:solidFill>
                    <a:latin typeface="Source Sans Pro" panose="020B0503030403020204" pitchFamily="34" charset="0"/>
                  </a:rPr>
                  <a:t>Recall Phase</a:t>
                </a:r>
                <a:endParaRPr lang="en-GB" sz="3000" i="1" dirty="0">
                  <a:solidFill>
                    <a:schemeClr val="bg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54A8C0A7-A01E-ED7D-0717-67B256E13AD6}"/>
                </a:ext>
              </a:extLst>
            </p:cNvPr>
            <p:cNvSpPr txBox="1"/>
            <p:nvPr/>
          </p:nvSpPr>
          <p:spPr>
            <a:xfrm rot="16200000">
              <a:off x="16381904" y="16921104"/>
              <a:ext cx="2591496" cy="1031051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Feedback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1C7B20C-4B1C-4FBE-E0DC-F18CDD6F6D58}"/>
              </a:ext>
            </a:extLst>
          </p:cNvPr>
          <p:cNvSpPr/>
          <p:nvPr/>
        </p:nvSpPr>
        <p:spPr>
          <a:xfrm>
            <a:off x="22536041" y="29155682"/>
            <a:ext cx="20272958" cy="277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D2DC2-1BF7-BF20-092B-E99F62FFA093}"/>
              </a:ext>
            </a:extLst>
          </p:cNvPr>
          <p:cNvSpPr txBox="1"/>
          <p:nvPr/>
        </p:nvSpPr>
        <p:spPr>
          <a:xfrm>
            <a:off x="411761" y="9708068"/>
            <a:ext cx="211738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Hebb-repetition learning paradigm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(Hebb, 1961)</a:t>
            </a:r>
            <a:r>
              <a:rPr lang="en-GB" sz="3000" dirty="0">
                <a:solidFill>
                  <a:srgbClr val="131E29"/>
                </a:solidFill>
                <a:latin typeface="Source Sans Pro" panose="020B0503030403020204" pitchFamily="34" charset="0"/>
              </a:rPr>
              <a:t>,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which assesses learning through repeated sequence exposure, has not yet been tested in gamers but may reveal enhanced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probabilistic inference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pattern recognition, supporting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. </a:t>
            </a:r>
          </a:p>
        </p:txBody>
      </p:sp>
      <p:pic>
        <p:nvPicPr>
          <p:cNvPr id="30" name="Picture 29" descr="A qr code with a dinosaur&#10;&#10;Description automatically generated">
            <a:extLst>
              <a:ext uri="{FF2B5EF4-FFF2-40B4-BE49-F238E27FC236}">
                <a16:creationId xmlns:a16="http://schemas.microsoft.com/office/drawing/2014/main" id="{D2640F4A-D7E5-463E-3208-C2BB94870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7995" r="7978" b="7673"/>
          <a:stretch/>
        </p:blipFill>
        <p:spPr>
          <a:xfrm>
            <a:off x="19016856" y="29885143"/>
            <a:ext cx="2408355" cy="24006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B2087D-0D05-B993-0B33-530C8B18A307}"/>
              </a:ext>
            </a:extLst>
          </p:cNvPr>
          <p:cNvSpPr txBox="1"/>
          <p:nvPr/>
        </p:nvSpPr>
        <p:spPr>
          <a:xfrm>
            <a:off x="36288617" y="2783730"/>
            <a:ext cx="7602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erahyde1@sheffield.ac.uk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833E8F-7C77-DC06-989F-31F9A9D937D3}"/>
              </a:ext>
            </a:extLst>
          </p:cNvPr>
          <p:cNvGrpSpPr/>
          <p:nvPr/>
        </p:nvGrpSpPr>
        <p:grpSpPr>
          <a:xfrm>
            <a:off x="23520473" y="4866346"/>
            <a:ext cx="8888117" cy="6897175"/>
            <a:chOff x="23255666" y="4812941"/>
            <a:chExt cx="7779346" cy="81843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868AEB-87E4-BCDB-E0A4-88BFCE93A4B8}"/>
                </a:ext>
              </a:extLst>
            </p:cNvPr>
            <p:cNvGrpSpPr/>
            <p:nvPr/>
          </p:nvGrpSpPr>
          <p:grpSpPr>
            <a:xfrm>
              <a:off x="23255666" y="5451769"/>
              <a:ext cx="7779344" cy="7545480"/>
              <a:chOff x="23256405" y="5449861"/>
              <a:chExt cx="7779344" cy="75454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CA30F34-051E-D831-84FB-58331044195E}"/>
                  </a:ext>
                </a:extLst>
              </p:cNvPr>
              <p:cNvGrpSpPr/>
              <p:nvPr/>
            </p:nvGrpSpPr>
            <p:grpSpPr>
              <a:xfrm>
                <a:off x="23866926" y="5501268"/>
                <a:ext cx="7168823" cy="7494072"/>
                <a:chOff x="34819163" y="4917162"/>
                <a:chExt cx="6696000" cy="7494072"/>
              </a:xfrm>
            </p:grpSpPr>
            <p:pic>
              <p:nvPicPr>
                <p:cNvPr id="39" name="Picture 38" descr="A graph showing a graph of correct and filler&#10;&#10;Description automatically generated">
                  <a:extLst>
                    <a:ext uri="{FF2B5EF4-FFF2-40B4-BE49-F238E27FC236}">
                      <a16:creationId xmlns:a16="http://schemas.microsoft.com/office/drawing/2014/main" id="{73774C4B-1071-D02B-5092-7D2E1D954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30" b="17700"/>
                <a:stretch/>
              </p:blipFill>
              <p:spPr>
                <a:xfrm>
                  <a:off x="34819163" y="4939315"/>
                  <a:ext cx="6696000" cy="7471919"/>
                </a:xfrm>
                <a:prstGeom prst="rect">
                  <a:avLst/>
                </a:prstGeom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3E6E6AF-38A8-5578-508E-F8837F2361DA}"/>
                    </a:ext>
                  </a:extLst>
                </p:cNvPr>
                <p:cNvGrpSpPr/>
                <p:nvPr/>
              </p:nvGrpSpPr>
              <p:grpSpPr>
                <a:xfrm>
                  <a:off x="37869456" y="4917162"/>
                  <a:ext cx="3143749" cy="693203"/>
                  <a:chOff x="37708849" y="4874633"/>
                  <a:chExt cx="3143749" cy="693203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E929CBCD-3CC4-2A54-7CF0-3E83C873D97F}"/>
                      </a:ext>
                    </a:extLst>
                  </p:cNvPr>
                  <p:cNvGrpSpPr/>
                  <p:nvPr/>
                </p:nvGrpSpPr>
                <p:grpSpPr>
                  <a:xfrm>
                    <a:off x="37776371" y="5387836"/>
                    <a:ext cx="2984859" cy="180000"/>
                    <a:chOff x="37776371" y="5221580"/>
                    <a:chExt cx="2984859" cy="180000"/>
                  </a:xfrm>
                </p:grpSpPr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7B33D5D5-1247-0C95-CEDF-6C67BDC58E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76371" y="5244921"/>
                      <a:ext cx="2984859" cy="0"/>
                    </a:xfrm>
                    <a:prstGeom prst="line">
                      <a:avLst/>
                    </a:prstGeom>
                    <a:ln w="76200">
                      <a:solidFill>
                        <a:srgbClr val="131E29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405DE04F-04BF-5207-A679-F7476D405B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807713" y="5221580"/>
                      <a:ext cx="0" cy="180000"/>
                    </a:xfrm>
                    <a:prstGeom prst="line">
                      <a:avLst/>
                    </a:prstGeom>
                    <a:ln w="76200">
                      <a:solidFill>
                        <a:srgbClr val="131E29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EAE25531-A796-BBA9-407C-D2F69F56F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724496" y="5221580"/>
                      <a:ext cx="0" cy="180000"/>
                    </a:xfrm>
                    <a:prstGeom prst="line">
                      <a:avLst/>
                    </a:prstGeom>
                    <a:ln w="76200">
                      <a:solidFill>
                        <a:srgbClr val="131E29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0E85D88-06DA-E82C-28F3-04BCB7A85645}"/>
                      </a:ext>
                    </a:extLst>
                  </p:cNvPr>
                  <p:cNvSpPr txBox="1"/>
                  <p:nvPr/>
                </p:nvSpPr>
                <p:spPr>
                  <a:xfrm>
                    <a:off x="37708849" y="4874633"/>
                    <a:ext cx="3143749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3000" b="1" i="1" dirty="0">
                        <a:latin typeface="Source Sans Pro" panose="020B0503030403020204" pitchFamily="34" charset="0"/>
                      </a:rPr>
                      <a:t>p</a:t>
                    </a:r>
                    <a:r>
                      <a:rPr lang="en-GB" sz="3000" b="1" dirty="0">
                        <a:latin typeface="Source Sans Pro" panose="020B0503030403020204" pitchFamily="34" charset="0"/>
                      </a:rPr>
                      <a:t> &lt; .001, BF = 87.20</a:t>
                    </a:r>
                  </a:p>
                </p:txBody>
              </p:sp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48268D-1DEE-2C7A-C9D7-7BF4CA602BA4}"/>
                  </a:ext>
                </a:extLst>
              </p:cNvPr>
              <p:cNvSpPr txBox="1"/>
              <p:nvPr/>
            </p:nvSpPr>
            <p:spPr>
              <a:xfrm>
                <a:off x="25677675" y="11245493"/>
                <a:ext cx="23032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b="1" dirty="0">
                    <a:solidFill>
                      <a:srgbClr val="440099"/>
                    </a:solidFill>
                    <a:latin typeface="Source Sans Pro" panose="020B0503030403020204" pitchFamily="34" charset="0"/>
                  </a:rPr>
                  <a:t>Hebb: </a:t>
                </a:r>
              </a:p>
              <a:p>
                <a:pPr algn="ctr"/>
                <a:r>
                  <a:rPr lang="en-GB" sz="3000" i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</a:t>
                </a:r>
                <a:r>
                  <a:rPr lang="en-GB" sz="3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 = 54.81, </a:t>
                </a:r>
              </a:p>
              <a:p>
                <a:pPr algn="ctr"/>
                <a:r>
                  <a:rPr lang="en-GB" sz="3000" i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SD</a:t>
                </a:r>
                <a:r>
                  <a:rPr lang="en-GB" sz="3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 = 17.54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00266B-2E72-0B61-E3E3-C5E42CA7FB6D}"/>
                  </a:ext>
                </a:extLst>
              </p:cNvPr>
              <p:cNvSpPr txBox="1"/>
              <p:nvPr/>
            </p:nvSpPr>
            <p:spPr>
              <a:xfrm>
                <a:off x="28523027" y="11192098"/>
                <a:ext cx="1643792" cy="1753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000" b="1" dirty="0">
                    <a:solidFill>
                      <a:srgbClr val="981F92"/>
                    </a:solidFill>
                    <a:latin typeface="Source Sans Pro" panose="020B0503030403020204" pitchFamily="34" charset="0"/>
                  </a:rPr>
                  <a:t>Filler: </a:t>
                </a:r>
              </a:p>
              <a:p>
                <a:pPr algn="ctr"/>
                <a:r>
                  <a:rPr lang="en-GB" sz="3000" i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</a:t>
                </a:r>
                <a:r>
                  <a:rPr lang="en-GB" sz="3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 = 43.67, </a:t>
                </a:r>
                <a:r>
                  <a:rPr lang="en-GB" sz="3000" i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SD</a:t>
                </a:r>
                <a:r>
                  <a:rPr lang="en-GB" sz="3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 = 8.46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ABF30F-48F3-FFC4-4874-731262862C79}"/>
                  </a:ext>
                </a:extLst>
              </p:cNvPr>
              <p:cNvSpPr txBox="1"/>
              <p:nvPr/>
            </p:nvSpPr>
            <p:spPr>
              <a:xfrm rot="16200000">
                <a:off x="19793455" y="8912811"/>
                <a:ext cx="7545480" cy="61957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Source Sans Pro" panose="020B0503030403020204" pitchFamily="34" charset="0"/>
                  </a:rPr>
                  <a:t>Percentage Correct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7D028-15AC-AF23-C67E-FF26BE1A3153}"/>
                </a:ext>
              </a:extLst>
            </p:cNvPr>
            <p:cNvSpPr txBox="1"/>
            <p:nvPr/>
          </p:nvSpPr>
          <p:spPr>
            <a:xfrm>
              <a:off x="23255667" y="4812941"/>
              <a:ext cx="7779345" cy="83999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Population Accuracy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448EE47-890E-DEAE-E97F-A03EF9DD2D7A}"/>
              </a:ext>
            </a:extLst>
          </p:cNvPr>
          <p:cNvSpPr/>
          <p:nvPr/>
        </p:nvSpPr>
        <p:spPr>
          <a:xfrm>
            <a:off x="22130169" y="11801868"/>
            <a:ext cx="11599627" cy="18720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BAYESIAN HIERARCHICAL MIXTURE MODELLING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Estimates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population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-level and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individual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-level parameters, whilst accounting for individual variability in 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learning curve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chemeClr val="tx1"/>
                </a:solidFill>
                <a:latin typeface="Source Sans Pro" panose="020B0503030403020204" pitchFamily="34" charset="0"/>
              </a:rPr>
              <a:t>et al., 2023)</a:t>
            </a:r>
            <a:r>
              <a:rPr lang="en-GB" sz="4000" dirty="0">
                <a:solidFill>
                  <a:schemeClr val="tx1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Learning Parameters:</a:t>
            </a:r>
            <a:endParaRPr lang="en-GB" sz="50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dirty="0">
                <a:solidFill>
                  <a:srgbClr val="F66054"/>
                </a:solidFill>
                <a:latin typeface="Source Sans Pro" panose="020B0503030403020204" pitchFamily="34" charset="0"/>
              </a:rPr>
              <a:t>Mixture Proportion: </a:t>
            </a:r>
            <a:r>
              <a:rPr lang="en-GB" sz="4500" dirty="0">
                <a:solidFill>
                  <a:srgbClr val="131E29"/>
                </a:solidFill>
                <a:latin typeface="Source Sans Pro" panose="020B0503030403020204" pitchFamily="34" charset="0"/>
              </a:rPr>
              <a:t>% of trials where learning occurs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dirty="0">
                <a:solidFill>
                  <a:srgbClr val="C5B233"/>
                </a:solidFill>
                <a:latin typeface="Source Sans Pro" panose="020B0503030403020204" pitchFamily="34" charset="0"/>
              </a:rPr>
              <a:t>Intercept: </a:t>
            </a:r>
            <a:r>
              <a:rPr lang="en-GB" sz="4500" dirty="0">
                <a:solidFill>
                  <a:srgbClr val="131E29"/>
                </a:solidFill>
                <a:latin typeface="Source Sans Pro" panose="020B0503030403020204" pitchFamily="34" charset="0"/>
              </a:rPr>
              <a:t>initial performance before learning</a:t>
            </a:r>
            <a:endParaRPr lang="en-GB" sz="45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dirty="0">
                <a:solidFill>
                  <a:srgbClr val="2CAE54"/>
                </a:solidFill>
                <a:latin typeface="Source Sans Pro" panose="020B0503030403020204" pitchFamily="34" charset="0"/>
              </a:rPr>
              <a:t>Slope: </a:t>
            </a:r>
            <a:r>
              <a:rPr lang="en-GB" sz="4500" dirty="0">
                <a:solidFill>
                  <a:schemeClr val="tx1"/>
                </a:solidFill>
                <a:latin typeface="Source Sans Pro" panose="020B0503030403020204" pitchFamily="34" charset="0"/>
              </a:rPr>
              <a:t>rate of performance improvement per repetition</a:t>
            </a:r>
            <a:endParaRPr lang="en-GB" sz="45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rgbClr val="2DC1C5"/>
                </a:solidFill>
                <a:latin typeface="Source Sans Pro" panose="020B0503030403020204" pitchFamily="34" charset="0"/>
              </a:rPr>
              <a:t>Learning rate: </a:t>
            </a:r>
            <a:r>
              <a:rPr lang="en-GB" sz="4500" dirty="0">
                <a:solidFill>
                  <a:schemeClr val="tx1"/>
                </a:solidFill>
                <a:latin typeface="Source Sans Pro" panose="020B0503030403020204" pitchFamily="34" charset="0"/>
              </a:rPr>
              <a:t>rate of progression from baseline to learning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rgbClr val="3B86FF"/>
                </a:solidFill>
                <a:latin typeface="Source Sans Pro" panose="020B0503030403020204" pitchFamily="34" charset="0"/>
              </a:rPr>
              <a:t>Onset: </a:t>
            </a:r>
            <a:r>
              <a:rPr lang="en-GB" sz="4500" dirty="0">
                <a:solidFill>
                  <a:schemeClr val="tx1"/>
                </a:solidFill>
                <a:latin typeface="Source Sans Pro" panose="020B0503030403020204" pitchFamily="34" charset="0"/>
              </a:rPr>
              <a:t>point where learning begins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GB" sz="4500" b="1" dirty="0">
                <a:solidFill>
                  <a:srgbClr val="F347DF"/>
                </a:solidFill>
                <a:latin typeface="Source Sans Pro" panose="020B0503030403020204" pitchFamily="34" charset="0"/>
              </a:rPr>
              <a:t>Asymptote:</a:t>
            </a:r>
            <a:r>
              <a:rPr lang="en-GB" sz="4500" dirty="0">
                <a:solidFill>
                  <a:schemeClr val="tx1"/>
                </a:solidFill>
                <a:latin typeface="Source Sans Pro" panose="020B0503030403020204" pitchFamily="34" charset="0"/>
              </a:rPr>
              <a:t> point where performance levels off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rgbClr val="131E29"/>
                </a:solidFill>
                <a:latin typeface="Source Sans Pro" panose="020B0503030403020204" pitchFamily="34" charset="0"/>
              </a:rPr>
              <a:t>Identified</a:t>
            </a:r>
            <a:r>
              <a:rPr lang="en-GB" sz="48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 Learners</a:t>
            </a:r>
            <a:r>
              <a:rPr lang="en-GB" sz="48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48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800" dirty="0">
                <a:solidFill>
                  <a:srgbClr val="131E29"/>
                </a:solidFill>
                <a:latin typeface="Source Sans Pro" panose="020B0503030403020204" pitchFamily="34" charset="0"/>
              </a:rPr>
              <a:t> = 27) and </a:t>
            </a:r>
            <a:r>
              <a:rPr lang="en-GB" sz="48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Non-Learners</a:t>
            </a:r>
            <a:r>
              <a:rPr lang="en-GB" sz="48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48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4800" dirty="0">
                <a:solidFill>
                  <a:srgbClr val="131E29"/>
                </a:solidFill>
                <a:latin typeface="Source Sans Pro" panose="020B0503030403020204" pitchFamily="34" charset="0"/>
              </a:rPr>
              <a:t> = 29)</a:t>
            </a:r>
            <a:endParaRPr lang="en-GB" sz="45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GB" sz="4000" b="1" dirty="0">
              <a:solidFill>
                <a:srgbClr val="C3AF2B"/>
              </a:solidFill>
              <a:latin typeface="Source Sans Pro" panose="020B0503030403020204" pitchFamily="34" charset="0"/>
            </a:endParaRPr>
          </a:p>
          <a:p>
            <a:pPr lvl="1"/>
            <a:endParaRPr lang="en-GB" sz="1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GB" sz="6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COUNTER-STRIKE EXPERTISE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clear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evidence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supporting a relationship between Counter-Strike expertise and Learner group status.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AC7E8E-AF2F-AF94-E778-5B10053D9A66}"/>
              </a:ext>
            </a:extLst>
          </p:cNvPr>
          <p:cNvSpPr txBox="1"/>
          <p:nvPr/>
        </p:nvSpPr>
        <p:spPr>
          <a:xfrm>
            <a:off x="19016855" y="28419022"/>
            <a:ext cx="2408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References and extra figures!</a:t>
            </a:r>
          </a:p>
        </p:txBody>
      </p:sp>
      <p:pic>
        <p:nvPicPr>
          <p:cNvPr id="37" name="Graphic 36" descr="Line arrow: Clockwise curve with solid fill">
            <a:extLst>
              <a:ext uri="{FF2B5EF4-FFF2-40B4-BE49-F238E27FC236}">
                <a16:creationId xmlns:a16="http://schemas.microsoft.com/office/drawing/2014/main" id="{316C4F7D-019F-1B63-9256-F21D8C6B5A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9818045" flipH="1">
            <a:off x="18966767" y="28946649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16207B-6E71-9469-4973-4E398708471F}"/>
              </a:ext>
            </a:extLst>
          </p:cNvPr>
          <p:cNvSpPr txBox="1"/>
          <p:nvPr/>
        </p:nvSpPr>
        <p:spPr>
          <a:xfrm>
            <a:off x="33790494" y="12894263"/>
            <a:ext cx="9215995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Population Learning Parameters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5A075F2-F712-2A5B-91AA-CC94D65EC306}"/>
              </a:ext>
            </a:extLst>
          </p:cNvPr>
          <p:cNvGrpSpPr/>
          <p:nvPr/>
        </p:nvGrpSpPr>
        <p:grpSpPr>
          <a:xfrm>
            <a:off x="33790495" y="13538414"/>
            <a:ext cx="9215999" cy="6444680"/>
            <a:chOff x="22456390" y="18911162"/>
            <a:chExt cx="10133610" cy="7448740"/>
          </a:xfrm>
        </p:grpSpPr>
        <p:pic>
          <p:nvPicPr>
            <p:cNvPr id="60" name="Picture 59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E48C2ED-64BB-F543-F941-39532E41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5"/>
            <a:stretch/>
          </p:blipFill>
          <p:spPr>
            <a:xfrm>
              <a:off x="22870000" y="18911162"/>
              <a:ext cx="9720000" cy="686752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0BCC3-25CF-255B-9BBC-00814DD12686}"/>
                </a:ext>
              </a:extLst>
            </p:cNvPr>
            <p:cNvSpPr txBox="1"/>
            <p:nvPr/>
          </p:nvSpPr>
          <p:spPr>
            <a:xfrm rot="16200000">
              <a:off x="19409285" y="21958267"/>
              <a:ext cx="6867527" cy="7733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Posterior Density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C61649-78C8-476A-A76F-382011E48C3F}"/>
                </a:ext>
              </a:extLst>
            </p:cNvPr>
            <p:cNvSpPr txBox="1"/>
            <p:nvPr/>
          </p:nvSpPr>
          <p:spPr>
            <a:xfrm>
              <a:off x="22456390" y="25541730"/>
              <a:ext cx="10133600" cy="81817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Estimate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72275C1-FEEC-0461-A3C2-15C9BADB7CEA}"/>
              </a:ext>
            </a:extLst>
          </p:cNvPr>
          <p:cNvSpPr txBox="1"/>
          <p:nvPr/>
        </p:nvSpPr>
        <p:spPr>
          <a:xfrm>
            <a:off x="33790486" y="19842878"/>
            <a:ext cx="9215989" cy="716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Individual Learning Parameters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C10E9B-E24D-A8DC-382D-05C5F954F8DB}"/>
              </a:ext>
            </a:extLst>
          </p:cNvPr>
          <p:cNvGrpSpPr/>
          <p:nvPr/>
        </p:nvGrpSpPr>
        <p:grpSpPr>
          <a:xfrm>
            <a:off x="33790489" y="20426465"/>
            <a:ext cx="9215991" cy="11867423"/>
            <a:chOff x="32209017" y="18156467"/>
            <a:chExt cx="10080959" cy="1182409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32459B-F7CC-9556-513A-02AB3F9B5D15}"/>
                </a:ext>
              </a:extLst>
            </p:cNvPr>
            <p:cNvGrpSpPr/>
            <p:nvPr/>
          </p:nvGrpSpPr>
          <p:grpSpPr>
            <a:xfrm>
              <a:off x="32903995" y="18156467"/>
              <a:ext cx="9385981" cy="11419834"/>
              <a:chOff x="34064503" y="13684176"/>
              <a:chExt cx="8691596" cy="12298279"/>
            </a:xfrm>
          </p:grpSpPr>
          <p:pic>
            <p:nvPicPr>
              <p:cNvPr id="70" name="Picture 69" descr="A graph of a number of dots an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9D796362-A86A-9657-007A-77A874933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99" t="1030" r="2052" b="1476"/>
              <a:stretch/>
            </p:blipFill>
            <p:spPr>
              <a:xfrm>
                <a:off x="38339493" y="13684176"/>
                <a:ext cx="4416606" cy="12298279"/>
              </a:xfrm>
              <a:prstGeom prst="rect">
                <a:avLst/>
              </a:prstGeom>
            </p:spPr>
          </p:pic>
          <p:pic>
            <p:nvPicPr>
              <p:cNvPr id="71" name="Picture 70" descr="A graph with numbers an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4C8BD0B1-01FB-11FF-D605-D3F97C738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7" t="1031" r="1591" b="1584"/>
              <a:stretch/>
            </p:blipFill>
            <p:spPr>
              <a:xfrm>
                <a:off x="34064503" y="13684178"/>
                <a:ext cx="4388448" cy="12268983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14F901-EA96-43CE-290C-43D45AFD97E4}"/>
                </a:ext>
              </a:extLst>
            </p:cNvPr>
            <p:cNvSpPr txBox="1"/>
            <p:nvPr/>
          </p:nvSpPr>
          <p:spPr>
            <a:xfrm rot="16200000">
              <a:off x="26900874" y="23464610"/>
              <a:ext cx="11392631" cy="77634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Participant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73A749-0671-097E-2569-854EE9F2C7A3}"/>
                </a:ext>
              </a:extLst>
            </p:cNvPr>
            <p:cNvSpPr txBox="1"/>
            <p:nvPr/>
          </p:nvSpPr>
          <p:spPr>
            <a:xfrm>
              <a:off x="32209018" y="29266262"/>
              <a:ext cx="10080957" cy="71430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Estimate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904134C-4044-D6D9-43C9-571BBF6D61E1}"/>
              </a:ext>
            </a:extLst>
          </p:cNvPr>
          <p:cNvSpPr txBox="1"/>
          <p:nvPr/>
        </p:nvSpPr>
        <p:spPr>
          <a:xfrm>
            <a:off x="33796488" y="4866346"/>
            <a:ext cx="9214560" cy="709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Individual Accuracy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360C96-3B8F-8F01-7D15-7E319A215217}"/>
              </a:ext>
            </a:extLst>
          </p:cNvPr>
          <p:cNvGrpSpPr/>
          <p:nvPr/>
        </p:nvGrpSpPr>
        <p:grpSpPr>
          <a:xfrm>
            <a:off x="33795052" y="5488672"/>
            <a:ext cx="9216000" cy="7448037"/>
            <a:chOff x="32785517" y="5457255"/>
            <a:chExt cx="9216725" cy="744803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AF9F4A7-98F9-FCB7-B9AB-9E11F7DE5294}"/>
                </a:ext>
              </a:extLst>
            </p:cNvPr>
            <p:cNvGrpSpPr/>
            <p:nvPr/>
          </p:nvGrpSpPr>
          <p:grpSpPr>
            <a:xfrm>
              <a:off x="33491967" y="5457255"/>
              <a:ext cx="8510275" cy="6792095"/>
              <a:chOff x="34740871" y="13004447"/>
              <a:chExt cx="8031590" cy="7416192"/>
            </a:xfrm>
          </p:grpSpPr>
          <p:pic>
            <p:nvPicPr>
              <p:cNvPr id="77" name="Picture 76" descr="A graph with purple lines and numbers&#10;&#10;Description automatically generated">
                <a:extLst>
                  <a:ext uri="{FF2B5EF4-FFF2-40B4-BE49-F238E27FC236}">
                    <a16:creationId xmlns:a16="http://schemas.microsoft.com/office/drawing/2014/main" id="{0DCDB684-0002-1F27-3358-F85F1EEFA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6" t="8183" b="8281"/>
              <a:stretch/>
            </p:blipFill>
            <p:spPr>
              <a:xfrm>
                <a:off x="34740871" y="13004447"/>
                <a:ext cx="8031590" cy="7416192"/>
              </a:xfrm>
              <a:prstGeom prst="rect">
                <a:avLst/>
              </a:prstGeom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E5B35AB-B199-427A-E72A-DBBA7ED6C648}"/>
                  </a:ext>
                </a:extLst>
              </p:cNvPr>
              <p:cNvSpPr/>
              <p:nvPr/>
            </p:nvSpPr>
            <p:spPr>
              <a:xfrm>
                <a:off x="36179961" y="13488643"/>
                <a:ext cx="1301750" cy="4293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2FF1054-9946-BEC8-3D82-507E3271DB7C}"/>
                  </a:ext>
                </a:extLst>
              </p:cNvPr>
              <p:cNvSpPr/>
              <p:nvPr/>
            </p:nvSpPr>
            <p:spPr>
              <a:xfrm>
                <a:off x="36050804" y="14087431"/>
                <a:ext cx="1068121" cy="4790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62FD24-2540-E944-4D62-EDBBE404892B}"/>
                </a:ext>
              </a:extLst>
            </p:cNvPr>
            <p:cNvSpPr txBox="1"/>
            <p:nvPr/>
          </p:nvSpPr>
          <p:spPr>
            <a:xfrm rot="16200000">
              <a:off x="29431567" y="8820862"/>
              <a:ext cx="7415786" cy="70788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Percentage Correct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697255-63D9-D055-473B-B4D301125B47}"/>
                </a:ext>
              </a:extLst>
            </p:cNvPr>
            <p:cNvSpPr txBox="1"/>
            <p:nvPr/>
          </p:nvSpPr>
          <p:spPr>
            <a:xfrm>
              <a:off x="32785517" y="12197406"/>
              <a:ext cx="9216717" cy="70788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Source Sans Pro" panose="020B0503030403020204" pitchFamily="34" charset="0"/>
                </a:rPr>
                <a:t>Trial Number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5B91-C3F9-0933-AD25-3E8608FAF8D0}"/>
              </a:ext>
            </a:extLst>
          </p:cNvPr>
          <p:cNvSpPr/>
          <p:nvPr/>
        </p:nvSpPr>
        <p:spPr>
          <a:xfrm>
            <a:off x="22220946" y="30522740"/>
            <a:ext cx="11380860" cy="176306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>
                <a:latin typeface="Source Sans Pro" panose="020B0503030403020204" pitchFamily="34" charset="0"/>
              </a:rPr>
              <a:t>Limitation: </a:t>
            </a:r>
            <a:r>
              <a:rPr lang="en-GB" sz="4500" dirty="0">
                <a:latin typeface="Source Sans Pro" panose="020B0503030403020204" pitchFamily="34" charset="0"/>
              </a:rPr>
              <a:t>few Hebb trials may have limited exposure to repetitions and learning </a:t>
            </a:r>
            <a:endParaRPr lang="en-GB" sz="45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541F9F-BEAE-3104-6375-D69C183E8392}"/>
              </a:ext>
            </a:extLst>
          </p:cNvPr>
          <p:cNvSpPr/>
          <p:nvPr/>
        </p:nvSpPr>
        <p:spPr>
          <a:xfrm>
            <a:off x="17603619" y="18836390"/>
            <a:ext cx="3691558" cy="259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Hebb (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20)</a:t>
            </a:r>
          </a:p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Filler (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60)</a:t>
            </a:r>
          </a:p>
        </p:txBody>
      </p:sp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1692</TotalTime>
  <Words>458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Source Sans Pro</vt:lpstr>
      <vt:lpstr>Source Sans Pro Black</vt:lpstr>
      <vt:lpstr>Wingdings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159</cp:revision>
  <dcterms:created xsi:type="dcterms:W3CDTF">2023-10-26T09:03:07Z</dcterms:created>
  <dcterms:modified xsi:type="dcterms:W3CDTF">2024-11-15T13:06:05Z</dcterms:modified>
</cp:coreProperties>
</file>