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E29"/>
    <a:srgbClr val="663DB3"/>
    <a:srgbClr val="60C6DA"/>
    <a:srgbClr val="9ADBE8"/>
    <a:srgbClr val="440099"/>
    <a:srgbClr val="F8F8F9"/>
    <a:srgbClr val="A280CC"/>
    <a:srgbClr val="DAA8E2"/>
    <a:srgbClr val="CDEDF3"/>
    <a:srgbClr val="981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3798" autoAdjust="0"/>
    <p:restoredTop sz="92108" autoAdjust="0"/>
  </p:normalViewPr>
  <p:slideViewPr>
    <p:cSldViewPr snapToGrid="0">
      <p:cViewPr>
        <p:scale>
          <a:sx n="33" d="100"/>
          <a:sy n="33" d="100"/>
        </p:scale>
        <p:origin x="4338" y="-418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93915-9682-48F0-B02F-1F90D3EC291A}" type="datetimeFigureOut">
              <a:rPr lang="en-GB" smtClean="0"/>
              <a:t>29/05/2024</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DF18E-6A28-47E1-874D-7A7F0F314977}" type="slidenum">
              <a:rPr lang="en-GB" smtClean="0"/>
              <a:t>‹#›</a:t>
            </a:fld>
            <a:endParaRPr lang="en-GB"/>
          </a:p>
        </p:txBody>
      </p:sp>
    </p:spTree>
    <p:extLst>
      <p:ext uri="{BB962C8B-B14F-4D97-AF65-F5344CB8AC3E}">
        <p14:creationId xmlns:p14="http://schemas.microsoft.com/office/powerpoint/2010/main" val="385962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EEDF18E-6A28-47E1-874D-7A7F0F314977}" type="slidenum">
              <a:rPr lang="en-GB" smtClean="0"/>
              <a:t>1</a:t>
            </a:fld>
            <a:endParaRPr lang="en-GB"/>
          </a:p>
        </p:txBody>
      </p:sp>
    </p:spTree>
    <p:extLst>
      <p:ext uri="{BB962C8B-B14F-4D97-AF65-F5344CB8AC3E}">
        <p14:creationId xmlns:p14="http://schemas.microsoft.com/office/powerpoint/2010/main" val="16922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501A43-E9C0-4E08-8C42-C6E14E29AF8B}" type="datetimeFigureOut">
              <a:rPr lang="en-GB" smtClean="0"/>
              <a:t>29/05/2024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738738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01A43-E9C0-4E08-8C42-C6E14E29AF8B}" type="datetimeFigureOut">
              <a:rPr lang="en-GB" smtClean="0"/>
              <a:t>29/05/2024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230059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01A43-E9C0-4E08-8C42-C6E14E29AF8B}" type="datetimeFigureOut">
              <a:rPr lang="en-GB" smtClean="0"/>
              <a:t>29/05/2024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62059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501A43-E9C0-4E08-8C42-C6E14E29AF8B}" type="datetimeFigureOut">
              <a:rPr lang="en-GB" smtClean="0"/>
              <a:t>29/05/2024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896858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501A43-E9C0-4E08-8C42-C6E14E29AF8B}" type="datetimeFigureOut">
              <a:rPr lang="en-GB" smtClean="0"/>
              <a:t>29/05/2024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185771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501A43-E9C0-4E08-8C42-C6E14E29AF8B}" type="datetimeFigureOut">
              <a:rPr lang="en-GB" smtClean="0"/>
              <a:t>29/05/2024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157721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501A43-E9C0-4E08-8C42-C6E14E29AF8B}" type="datetimeFigureOut">
              <a:rPr lang="en-GB" smtClean="0"/>
              <a:t>29/05/2024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3830783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501A43-E9C0-4E08-8C42-C6E14E29AF8B}" type="datetimeFigureOut">
              <a:rPr lang="en-GB" smtClean="0"/>
              <a:t>29/05/2024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910379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501A43-E9C0-4E08-8C42-C6E14E29AF8B}" type="datetimeFigureOut">
              <a:rPr lang="en-GB" smtClean="0"/>
              <a:t>29/05/2024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304281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A501A43-E9C0-4E08-8C42-C6E14E29AF8B}" type="datetimeFigureOut">
              <a:rPr lang="en-GB" smtClean="0"/>
              <a:t>29/05/2024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1138291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3A501A43-E9C0-4E08-8C42-C6E14E29AF8B}" type="datetimeFigureOut">
              <a:rPr lang="en-GB" smtClean="0"/>
              <a:t>29/05/2024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093C498-EDCB-4272-B255-EF130C37A296}" type="slidenum">
              <a:rPr lang="en-GB" smtClean="0"/>
              <a:t>‹#›</a:t>
            </a:fld>
            <a:endParaRPr lang="en-GB"/>
          </a:p>
        </p:txBody>
      </p:sp>
    </p:spTree>
    <p:extLst>
      <p:ext uri="{BB962C8B-B14F-4D97-AF65-F5344CB8AC3E}">
        <p14:creationId xmlns:p14="http://schemas.microsoft.com/office/powerpoint/2010/main" val="80551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3A501A43-E9C0-4E08-8C42-C6E14E29AF8B}" type="datetimeFigureOut">
              <a:rPr lang="en-GB" smtClean="0"/>
              <a:t>29/05/2024</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2093C498-EDCB-4272-B255-EF130C37A296}" type="slidenum">
              <a:rPr lang="en-GB" smtClean="0"/>
              <a:t>‹#›</a:t>
            </a:fld>
            <a:endParaRPr lang="en-GB"/>
          </a:p>
        </p:txBody>
      </p:sp>
    </p:spTree>
    <p:extLst>
      <p:ext uri="{BB962C8B-B14F-4D97-AF65-F5344CB8AC3E}">
        <p14:creationId xmlns:p14="http://schemas.microsoft.com/office/powerpoint/2010/main" val="4189576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2" name="Group 1071">
            <a:extLst>
              <a:ext uri="{FF2B5EF4-FFF2-40B4-BE49-F238E27FC236}">
                <a16:creationId xmlns:a16="http://schemas.microsoft.com/office/drawing/2014/main" id="{91A97A51-9B7A-7661-B0DF-49372A4A7D4D}"/>
              </a:ext>
            </a:extLst>
          </p:cNvPr>
          <p:cNvGrpSpPr/>
          <p:nvPr/>
        </p:nvGrpSpPr>
        <p:grpSpPr>
          <a:xfrm>
            <a:off x="17165865" y="22791444"/>
            <a:ext cx="11404531" cy="11212733"/>
            <a:chOff x="17165865" y="22931645"/>
            <a:chExt cx="11404531" cy="11212733"/>
          </a:xfrm>
        </p:grpSpPr>
        <p:pic>
          <p:nvPicPr>
            <p:cNvPr id="1068" name="Picture 1067" descr="A group of graphs showing different types of performance&#10;&#10;Description automatically generated with medium confidence">
              <a:extLst>
                <a:ext uri="{FF2B5EF4-FFF2-40B4-BE49-F238E27FC236}">
                  <a16:creationId xmlns:a16="http://schemas.microsoft.com/office/drawing/2014/main" id="{8F534D2D-6C8B-0AAB-7F01-F7856E84A23E}"/>
                </a:ext>
              </a:extLst>
            </p:cNvPr>
            <p:cNvPicPr>
              <a:picLocks noChangeAspect="1"/>
            </p:cNvPicPr>
            <p:nvPr/>
          </p:nvPicPr>
          <p:blipFill rotWithShape="1">
            <a:blip r:embed="rId3">
              <a:extLst>
                <a:ext uri="{28A0092B-C50C-407E-A947-70E740481C1C}">
                  <a14:useLocalDpi xmlns:a14="http://schemas.microsoft.com/office/drawing/2010/main" val="0"/>
                </a:ext>
              </a:extLst>
            </a:blip>
            <a:srcRect b="2381"/>
            <a:stretch/>
          </p:blipFill>
          <p:spPr>
            <a:xfrm>
              <a:off x="17165865" y="23011463"/>
              <a:ext cx="11404531" cy="11132915"/>
            </a:xfrm>
            <a:prstGeom prst="rect">
              <a:avLst/>
            </a:prstGeom>
          </p:spPr>
        </p:pic>
        <p:sp>
          <p:nvSpPr>
            <p:cNvPr id="1041" name="TextBox 1040">
              <a:extLst>
                <a:ext uri="{FF2B5EF4-FFF2-40B4-BE49-F238E27FC236}">
                  <a16:creationId xmlns:a16="http://schemas.microsoft.com/office/drawing/2014/main" id="{3E02A8BC-7AC3-97B4-FA0A-2A5F91D2E915}"/>
                </a:ext>
              </a:extLst>
            </p:cNvPr>
            <p:cNvSpPr txBox="1"/>
            <p:nvPr/>
          </p:nvSpPr>
          <p:spPr>
            <a:xfrm>
              <a:off x="18236026" y="22939729"/>
              <a:ext cx="3342232" cy="553998"/>
            </a:xfrm>
            <a:prstGeom prst="rect">
              <a:avLst/>
            </a:prstGeom>
            <a:noFill/>
          </p:spPr>
          <p:txBody>
            <a:bodyPr wrap="square" rtlCol="0">
              <a:spAutoFit/>
            </a:bodyPr>
            <a:lstStyle/>
            <a:p>
              <a:r>
                <a:rPr lang="en-GB" sz="3000" i="1" dirty="0">
                  <a:solidFill>
                    <a:srgbClr val="131E29"/>
                  </a:solidFill>
                  <a:latin typeface="Source Sans Pro" panose="020B0503030403020204" pitchFamily="34" charset="0"/>
                </a:rPr>
                <a:t>p =</a:t>
              </a:r>
              <a:r>
                <a:rPr lang="en-GB" sz="3000" dirty="0">
                  <a:solidFill>
                    <a:srgbClr val="131E29"/>
                  </a:solidFill>
                  <a:latin typeface="Source Sans Pro" panose="020B0503030403020204" pitchFamily="34" charset="0"/>
                </a:rPr>
                <a:t>.542, BF = 0.37</a:t>
              </a:r>
            </a:p>
          </p:txBody>
        </p:sp>
        <p:sp>
          <p:nvSpPr>
            <p:cNvPr id="1042" name="TextBox 1041">
              <a:extLst>
                <a:ext uri="{FF2B5EF4-FFF2-40B4-BE49-F238E27FC236}">
                  <a16:creationId xmlns:a16="http://schemas.microsoft.com/office/drawing/2014/main" id="{7DF27F66-A2AD-445C-7CBC-CDEA06C6A76F}"/>
                </a:ext>
              </a:extLst>
            </p:cNvPr>
            <p:cNvSpPr txBox="1"/>
            <p:nvPr/>
          </p:nvSpPr>
          <p:spPr>
            <a:xfrm>
              <a:off x="17944096" y="28638279"/>
              <a:ext cx="3634162" cy="553998"/>
            </a:xfrm>
            <a:prstGeom prst="rect">
              <a:avLst/>
            </a:prstGeom>
            <a:noFill/>
          </p:spPr>
          <p:txBody>
            <a:bodyPr wrap="square" rtlCol="0">
              <a:spAutoFit/>
            </a:bodyPr>
            <a:lstStyle/>
            <a:p>
              <a:r>
                <a:rPr lang="en-GB" sz="3000" i="1" dirty="0">
                  <a:solidFill>
                    <a:srgbClr val="131E29"/>
                  </a:solidFill>
                  <a:latin typeface="Source Sans Pro" panose="020B0503030403020204" pitchFamily="34" charset="0"/>
                </a:rPr>
                <a:t>p =</a:t>
              </a:r>
              <a:r>
                <a:rPr lang="en-GB" sz="3000" dirty="0">
                  <a:solidFill>
                    <a:srgbClr val="131E29"/>
                  </a:solidFill>
                  <a:latin typeface="Source Sans Pro" panose="020B0503030403020204" pitchFamily="34" charset="0"/>
                </a:rPr>
                <a:t>.374, BF = 0.45</a:t>
              </a:r>
            </a:p>
          </p:txBody>
        </p:sp>
        <p:sp>
          <p:nvSpPr>
            <p:cNvPr id="1043" name="TextBox 1042">
              <a:extLst>
                <a:ext uri="{FF2B5EF4-FFF2-40B4-BE49-F238E27FC236}">
                  <a16:creationId xmlns:a16="http://schemas.microsoft.com/office/drawing/2014/main" id="{32DDBCD3-1098-ABD5-9479-BB90361668B7}"/>
                </a:ext>
              </a:extLst>
            </p:cNvPr>
            <p:cNvSpPr txBox="1"/>
            <p:nvPr/>
          </p:nvSpPr>
          <p:spPr>
            <a:xfrm>
              <a:off x="23504475" y="28632528"/>
              <a:ext cx="4084967" cy="553998"/>
            </a:xfrm>
            <a:prstGeom prst="rect">
              <a:avLst/>
            </a:prstGeom>
            <a:noFill/>
          </p:spPr>
          <p:txBody>
            <a:bodyPr wrap="square" rtlCol="0">
              <a:spAutoFit/>
            </a:bodyPr>
            <a:lstStyle/>
            <a:p>
              <a:r>
                <a:rPr lang="en-GB" sz="3000" b="1" i="1" dirty="0">
                  <a:solidFill>
                    <a:srgbClr val="131E29"/>
                  </a:solidFill>
                  <a:latin typeface="Source Sans Pro" panose="020B0503030403020204" pitchFamily="34" charset="0"/>
                </a:rPr>
                <a:t>p =</a:t>
              </a:r>
              <a:r>
                <a:rPr lang="en-GB" sz="3000" b="1" dirty="0">
                  <a:solidFill>
                    <a:srgbClr val="131E29"/>
                  </a:solidFill>
                  <a:latin typeface="Source Sans Pro" panose="020B0503030403020204" pitchFamily="34" charset="0"/>
                </a:rPr>
                <a:t>.035, BF = 2.23</a:t>
              </a:r>
            </a:p>
          </p:txBody>
        </p:sp>
        <p:sp>
          <p:nvSpPr>
            <p:cNvPr id="1044" name="TextBox 1043">
              <a:extLst>
                <a:ext uri="{FF2B5EF4-FFF2-40B4-BE49-F238E27FC236}">
                  <a16:creationId xmlns:a16="http://schemas.microsoft.com/office/drawing/2014/main" id="{B08C3F55-CDBB-4C4A-0ED8-AFA01C060F9D}"/>
                </a:ext>
              </a:extLst>
            </p:cNvPr>
            <p:cNvSpPr txBox="1"/>
            <p:nvPr/>
          </p:nvSpPr>
          <p:spPr>
            <a:xfrm>
              <a:off x="23793686" y="22931645"/>
              <a:ext cx="3130960" cy="553998"/>
            </a:xfrm>
            <a:prstGeom prst="rect">
              <a:avLst/>
            </a:prstGeom>
            <a:noFill/>
          </p:spPr>
          <p:txBody>
            <a:bodyPr wrap="square" rtlCol="0">
              <a:spAutoFit/>
            </a:bodyPr>
            <a:lstStyle/>
            <a:p>
              <a:r>
                <a:rPr lang="en-GB" sz="3000" i="1" dirty="0">
                  <a:solidFill>
                    <a:srgbClr val="131E29"/>
                  </a:solidFill>
                  <a:latin typeface="Source Sans Pro" panose="020B0503030403020204" pitchFamily="34" charset="0"/>
                </a:rPr>
                <a:t>p =</a:t>
              </a:r>
              <a:r>
                <a:rPr lang="en-GB" sz="3000" dirty="0">
                  <a:solidFill>
                    <a:srgbClr val="131E29"/>
                  </a:solidFill>
                  <a:latin typeface="Source Sans Pro" panose="020B0503030403020204" pitchFamily="34" charset="0"/>
                </a:rPr>
                <a:t>.749 , BF = 0.32</a:t>
              </a:r>
            </a:p>
          </p:txBody>
        </p:sp>
      </p:grpSp>
      <p:sp>
        <p:nvSpPr>
          <p:cNvPr id="38" name="TextBox 37">
            <a:extLst>
              <a:ext uri="{FF2B5EF4-FFF2-40B4-BE49-F238E27FC236}">
                <a16:creationId xmlns:a16="http://schemas.microsoft.com/office/drawing/2014/main" id="{0CD4AB49-9CC4-07D0-7F61-06A2C5586C34}"/>
              </a:ext>
            </a:extLst>
          </p:cNvPr>
          <p:cNvSpPr txBox="1"/>
          <p:nvPr/>
        </p:nvSpPr>
        <p:spPr>
          <a:xfrm>
            <a:off x="15551726" y="13320931"/>
            <a:ext cx="13965009" cy="22560022"/>
          </a:xfrm>
          <a:prstGeom prst="rect">
            <a:avLst/>
          </a:prstGeom>
          <a:noFill/>
        </p:spPr>
        <p:txBody>
          <a:bodyPr wrap="square" rtlCol="0">
            <a:spAutoFit/>
          </a:bodyPr>
          <a:lstStyle/>
          <a:p>
            <a:pPr algn="ctr">
              <a:buClr>
                <a:srgbClr val="131E29"/>
              </a:buClr>
              <a:buSzPct val="100000"/>
            </a:pPr>
            <a:r>
              <a:rPr lang="en-GB" sz="3000" b="1" dirty="0">
                <a:solidFill>
                  <a:srgbClr val="131E29"/>
                </a:solidFill>
                <a:latin typeface="Source Sans Pro" panose="020B0503030403020204" pitchFamily="34" charset="0"/>
              </a:rPr>
              <a:t>Accuracy across trials for a Learner and Non-Learner participant</a:t>
            </a: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lgn="ctr">
              <a:buClr>
                <a:srgbClr val="131E29"/>
              </a:buClr>
              <a:buSzPct val="100000"/>
            </a:pPr>
            <a:endParaRPr lang="en-GB" sz="3000" b="1" dirty="0">
              <a:solidFill>
                <a:srgbClr val="131E29"/>
              </a:solidFill>
              <a:latin typeface="Source Sans Pro" panose="020B0503030403020204" pitchFamily="34" charset="0"/>
            </a:endParaRPr>
          </a:p>
          <a:p>
            <a:pPr>
              <a:buClr>
                <a:srgbClr val="131E29"/>
              </a:buClr>
              <a:buSzPct val="100000"/>
            </a:pPr>
            <a:endParaRPr lang="en-GB" sz="4000" b="1" dirty="0">
              <a:solidFill>
                <a:srgbClr val="131E29"/>
              </a:solidFill>
              <a:latin typeface="Source Sans Pro" panose="020B0503030403020204" pitchFamily="34" charset="0"/>
            </a:endParaRPr>
          </a:p>
          <a:p>
            <a:pPr>
              <a:buClr>
                <a:srgbClr val="131E29"/>
              </a:buClr>
              <a:buSzPct val="100000"/>
            </a:pPr>
            <a:endParaRPr lang="en-GB" sz="4000" b="1" dirty="0">
              <a:solidFill>
                <a:srgbClr val="131E29"/>
              </a:solidFill>
              <a:latin typeface="Source Sans Pro" panose="020B0503030403020204" pitchFamily="34" charset="0"/>
            </a:endParaRPr>
          </a:p>
          <a:p>
            <a:pPr>
              <a:buClr>
                <a:srgbClr val="131E29"/>
              </a:buClr>
              <a:buSzPct val="100000"/>
            </a:pPr>
            <a:endParaRPr lang="en-GB" sz="4000" b="1" dirty="0">
              <a:solidFill>
                <a:srgbClr val="131E29"/>
              </a:solidFill>
              <a:latin typeface="Source Sans Pro" panose="020B0503030403020204" pitchFamily="34" charset="0"/>
            </a:endParaRPr>
          </a:p>
          <a:p>
            <a:pPr>
              <a:buClr>
                <a:srgbClr val="131E29"/>
              </a:buClr>
              <a:buSzPct val="100000"/>
            </a:pPr>
            <a:endParaRPr lang="en-GB" sz="4000" b="1" dirty="0">
              <a:solidFill>
                <a:srgbClr val="131E29"/>
              </a:solidFill>
              <a:latin typeface="Source Sans Pro" panose="020B0503030403020204" pitchFamily="34" charset="0"/>
            </a:endParaRPr>
          </a:p>
          <a:p>
            <a:pPr>
              <a:buClr>
                <a:srgbClr val="131E29"/>
              </a:buClr>
              <a:buSzPct val="100000"/>
            </a:pPr>
            <a:endParaRPr lang="en-GB" sz="4000" b="1" dirty="0">
              <a:solidFill>
                <a:srgbClr val="131E29"/>
              </a:solidFill>
              <a:latin typeface="Source Sans Pro" panose="020B0503030403020204" pitchFamily="34" charset="0"/>
            </a:endParaRPr>
          </a:p>
          <a:p>
            <a:pPr algn="just">
              <a:buClr>
                <a:srgbClr val="131E29"/>
              </a:buClr>
              <a:buSzPct val="100000"/>
            </a:pPr>
            <a:r>
              <a:rPr lang="en-GB" sz="4000" dirty="0">
                <a:solidFill>
                  <a:srgbClr val="131E29"/>
                </a:solidFill>
                <a:latin typeface="Source Sans Pro" panose="020B0503030403020204" pitchFamily="34" charset="0"/>
              </a:rPr>
              <a:t>Preliminary tests show a significant difference between </a:t>
            </a:r>
            <a:r>
              <a:rPr lang="en-GB" sz="4000" b="1" dirty="0">
                <a:solidFill>
                  <a:srgbClr val="440099"/>
                </a:solidFill>
                <a:latin typeface="Source Sans Pro" panose="020B0503030403020204" pitchFamily="34" charset="0"/>
              </a:rPr>
              <a:t>Learners</a:t>
            </a:r>
            <a:r>
              <a:rPr lang="en-GB" sz="4000" dirty="0">
                <a:solidFill>
                  <a:srgbClr val="131E29"/>
                </a:solidFill>
                <a:latin typeface="Source Sans Pro" panose="020B0503030403020204" pitchFamily="34" charset="0"/>
              </a:rPr>
              <a:t> and </a:t>
            </a:r>
            <a:r>
              <a:rPr lang="en-GB" sz="4000" b="1" dirty="0">
                <a:solidFill>
                  <a:srgbClr val="60C6DA"/>
                </a:solidFill>
                <a:latin typeface="Source Sans Pro" panose="020B0503030403020204" pitchFamily="34" charset="0"/>
              </a:rPr>
              <a:t>Non-Learners</a:t>
            </a:r>
            <a:r>
              <a:rPr lang="en-GB" sz="4000" dirty="0">
                <a:solidFill>
                  <a:srgbClr val="131E29"/>
                </a:solidFill>
                <a:latin typeface="Source Sans Pro" panose="020B0503030403020204" pitchFamily="34" charset="0"/>
              </a:rPr>
              <a:t> Counter-Strike 2 matchmaking ranking. </a:t>
            </a:r>
            <a:endParaRPr lang="en-GB" sz="3000" b="1" dirty="0">
              <a:solidFill>
                <a:srgbClr val="131E29"/>
              </a:solidFill>
              <a:latin typeface="Source Sans Pro" panose="020B0503030403020204" pitchFamily="34" charset="0"/>
            </a:endParaRPr>
          </a:p>
          <a:p>
            <a:pPr>
              <a:buClr>
                <a:srgbClr val="131E29"/>
              </a:buClr>
              <a:buSzPct val="100000"/>
            </a:pPr>
            <a:endParaRPr lang="en-GB" sz="1000" b="1" dirty="0">
              <a:solidFill>
                <a:srgbClr val="131E29"/>
              </a:solidFill>
              <a:latin typeface="Source Sans Pro" panose="020B0503030403020204" pitchFamily="34" charset="0"/>
            </a:endParaRPr>
          </a:p>
          <a:p>
            <a:pPr algn="ctr">
              <a:buClr>
                <a:srgbClr val="131E29"/>
              </a:buClr>
              <a:buSzPct val="100000"/>
            </a:pPr>
            <a:r>
              <a:rPr lang="en-GB" sz="3000" b="1" dirty="0">
                <a:solidFill>
                  <a:srgbClr val="131E29"/>
                </a:solidFill>
                <a:latin typeface="Source Sans Pro" panose="020B0503030403020204" pitchFamily="34" charset="0"/>
              </a:rPr>
              <a:t>Counter-Strike Expertise of Learners and Non-learners</a:t>
            </a: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ctr">
              <a:buClr>
                <a:srgbClr val="131E29"/>
              </a:buClr>
              <a:buSzPct val="100000"/>
            </a:pPr>
            <a:endParaRPr lang="en-GB" sz="2000" b="1" dirty="0">
              <a:solidFill>
                <a:srgbClr val="131E29"/>
              </a:solidFill>
              <a:latin typeface="Source Sans Pro" panose="020B0503030403020204" pitchFamily="34" charset="0"/>
            </a:endParaRPr>
          </a:p>
          <a:p>
            <a:pPr algn="just">
              <a:buClr>
                <a:srgbClr val="131E29"/>
              </a:buClr>
              <a:buSzPct val="100000"/>
            </a:pPr>
            <a:r>
              <a:rPr lang="en-GB" sz="4000" b="1" dirty="0">
                <a:latin typeface="Source Sans Pro" panose="020B0503030403020204" pitchFamily="34" charset="0"/>
              </a:rPr>
              <a:t>NEXT STEPS: </a:t>
            </a:r>
            <a:r>
              <a:rPr lang="en-GB" sz="4000" dirty="0">
                <a:solidFill>
                  <a:srgbClr val="131E29"/>
                </a:solidFill>
                <a:latin typeface="Source Sans Pro" panose="020B0503030403020204" pitchFamily="34" charset="0"/>
              </a:rPr>
              <a:t>Collect more data and conduct a k-means cluster analysis of Counter-Strike expertise in </a:t>
            </a:r>
            <a:r>
              <a:rPr lang="en-GB" sz="4000" b="1" dirty="0">
                <a:solidFill>
                  <a:srgbClr val="440099"/>
                </a:solidFill>
                <a:latin typeface="Source Sans Pro" panose="020B0503030403020204" pitchFamily="34" charset="0"/>
              </a:rPr>
              <a:t>Learners</a:t>
            </a:r>
            <a:r>
              <a:rPr lang="en-GB" sz="4000" dirty="0">
                <a:solidFill>
                  <a:srgbClr val="131E29"/>
                </a:solidFill>
                <a:latin typeface="Source Sans Pro" panose="020B0503030403020204" pitchFamily="34" charset="0"/>
              </a:rPr>
              <a:t> and </a:t>
            </a:r>
            <a:r>
              <a:rPr lang="en-GB" sz="4000" b="1" dirty="0">
                <a:solidFill>
                  <a:srgbClr val="60C6DA"/>
                </a:solidFill>
                <a:latin typeface="Source Sans Pro" panose="020B0503030403020204" pitchFamily="34" charset="0"/>
              </a:rPr>
              <a:t>Non-Learners</a:t>
            </a:r>
            <a:r>
              <a:rPr lang="en-GB" sz="4000" dirty="0">
                <a:solidFill>
                  <a:srgbClr val="131E29"/>
                </a:solidFill>
                <a:latin typeface="Source Sans Pro" panose="020B0503030403020204" pitchFamily="34" charset="0"/>
              </a:rPr>
              <a:t>.</a:t>
            </a:r>
            <a:endParaRPr lang="en-GB" sz="4000" b="1" dirty="0">
              <a:solidFill>
                <a:srgbClr val="131E29"/>
              </a:solidFill>
              <a:latin typeface="Source Sans Pro" panose="020B0503030403020204" pitchFamily="34" charset="0"/>
            </a:endParaRPr>
          </a:p>
        </p:txBody>
      </p:sp>
      <p:pic>
        <p:nvPicPr>
          <p:cNvPr id="29" name="Picture 28" descr="A graph of a bar graph&#10;&#10;Description automatically generated with medium confidence">
            <a:extLst>
              <a:ext uri="{FF2B5EF4-FFF2-40B4-BE49-F238E27FC236}">
                <a16:creationId xmlns:a16="http://schemas.microsoft.com/office/drawing/2014/main" id="{30DF26DF-83FC-2468-7068-0E4475A41E0D}"/>
              </a:ext>
            </a:extLst>
          </p:cNvPr>
          <p:cNvPicPr>
            <a:picLocks noChangeAspect="1"/>
          </p:cNvPicPr>
          <p:nvPr/>
        </p:nvPicPr>
        <p:blipFill rotWithShape="1">
          <a:blip r:embed="rId4">
            <a:extLst>
              <a:ext uri="{28A0092B-C50C-407E-A947-70E740481C1C}">
                <a14:useLocalDpi xmlns:a14="http://schemas.microsoft.com/office/drawing/2010/main" val="0"/>
              </a:ext>
            </a:extLst>
          </a:blip>
          <a:srcRect l="8199" t="5805" r="2222" b="12801"/>
          <a:stretch/>
        </p:blipFill>
        <p:spPr>
          <a:xfrm>
            <a:off x="22464761" y="6107162"/>
            <a:ext cx="7110022" cy="6460503"/>
          </a:xfrm>
          <a:prstGeom prst="rect">
            <a:avLst/>
          </a:prstGeom>
        </p:spPr>
      </p:pic>
      <p:sp>
        <p:nvSpPr>
          <p:cNvPr id="4" name="Rectangle 3">
            <a:extLst>
              <a:ext uri="{FF2B5EF4-FFF2-40B4-BE49-F238E27FC236}">
                <a16:creationId xmlns:a16="http://schemas.microsoft.com/office/drawing/2014/main" id="{E47EB3A2-E09E-D702-1E76-A7630F168235}"/>
              </a:ext>
            </a:extLst>
          </p:cNvPr>
          <p:cNvSpPr/>
          <p:nvPr/>
        </p:nvSpPr>
        <p:spPr>
          <a:xfrm>
            <a:off x="738553" y="565638"/>
            <a:ext cx="28827047" cy="3587262"/>
          </a:xfrm>
          <a:prstGeom prst="rect">
            <a:avLst/>
          </a:prstGeom>
          <a:solidFill>
            <a:srgbClr val="4400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5500" dirty="0">
                <a:solidFill>
                  <a:srgbClr val="F8F8F9"/>
                </a:solidFill>
                <a:latin typeface="Source Sans Pro" panose="020B0503030403020204" pitchFamily="34" charset="0"/>
              </a:rPr>
              <a:t> </a:t>
            </a:r>
            <a:r>
              <a:rPr lang="en-GB" sz="5200" dirty="0">
                <a:solidFill>
                  <a:srgbClr val="F8F8F9"/>
                </a:solidFill>
                <a:latin typeface="Source Sans Pro Black" panose="020B0803030403020204" pitchFamily="34" charset="0"/>
              </a:rPr>
              <a:t>A CROSS-SECTIONAL STUDY OF HEBB-REPETITION LEARNING </a:t>
            </a:r>
          </a:p>
          <a:p>
            <a:pPr algn="ctr"/>
            <a:r>
              <a:rPr lang="en-GB" sz="5200" dirty="0">
                <a:solidFill>
                  <a:srgbClr val="F8F8F9"/>
                </a:solidFill>
                <a:latin typeface="Source Sans Pro Black" panose="020B0803030403020204" pitchFamily="34" charset="0"/>
              </a:rPr>
              <a:t>IN FIRST-PERSON SHOOTER GAME PLAYERS</a:t>
            </a:r>
          </a:p>
          <a:p>
            <a:pPr algn="ctr"/>
            <a:r>
              <a:rPr lang="en-GB" sz="4000" dirty="0">
                <a:solidFill>
                  <a:srgbClr val="F8F8F9"/>
                </a:solidFill>
                <a:latin typeface="Source Sans Pro SemiBold" panose="020B0603030403020204" pitchFamily="34" charset="0"/>
              </a:rPr>
              <a:t>Eleanor R. A. Hyde</a:t>
            </a:r>
            <a:r>
              <a:rPr lang="en-GB" sz="4000" baseline="30000" dirty="0">
                <a:solidFill>
                  <a:srgbClr val="F8F8F9"/>
                </a:solidFill>
                <a:effectLst/>
                <a:latin typeface="Source Sans Pro SemiBold" panose="020B0603030403020204" pitchFamily="34" charset="0"/>
                <a:ea typeface="Aptos" panose="020B0004020202020204" pitchFamily="34" charset="0"/>
              </a:rPr>
              <a:t>1</a:t>
            </a:r>
            <a:r>
              <a:rPr lang="en-GB" sz="4000" dirty="0">
                <a:solidFill>
                  <a:srgbClr val="F8F8F9"/>
                </a:solidFill>
                <a:latin typeface="Source Sans Pro SemiBold" panose="020B0603030403020204" pitchFamily="34" charset="0"/>
              </a:rPr>
              <a:t>, Robert Schmidt</a:t>
            </a:r>
            <a:r>
              <a:rPr lang="en-GB" sz="4000" baseline="30000" dirty="0">
                <a:solidFill>
                  <a:srgbClr val="F8F8F9"/>
                </a:solidFill>
                <a:latin typeface="Source Sans Pro SemiBold" panose="020B0603030403020204" pitchFamily="34" charset="0"/>
              </a:rPr>
              <a:t>2</a:t>
            </a:r>
            <a:r>
              <a:rPr lang="en-GB" sz="4000" dirty="0">
                <a:solidFill>
                  <a:srgbClr val="F8F8F9"/>
                </a:solidFill>
                <a:latin typeface="Source Sans Pro SemiBold" panose="020B0603030403020204" pitchFamily="34" charset="0"/>
              </a:rPr>
              <a:t>, Daniel J. Carroll</a:t>
            </a:r>
            <a:r>
              <a:rPr lang="en-GB" sz="4000" baseline="30000" dirty="0">
                <a:solidFill>
                  <a:srgbClr val="F8F8F9"/>
                </a:solidFill>
                <a:effectLst/>
                <a:latin typeface="Source Sans Pro SemiBold" panose="020B0603030403020204" pitchFamily="34" charset="0"/>
                <a:ea typeface="Aptos" panose="020B0004020202020204" pitchFamily="34" charset="0"/>
              </a:rPr>
              <a:t>1</a:t>
            </a:r>
            <a:r>
              <a:rPr lang="en-GB" sz="4000" dirty="0">
                <a:solidFill>
                  <a:srgbClr val="F8F8F9"/>
                </a:solidFill>
                <a:latin typeface="Source Sans Pro SemiBold" panose="020B0603030403020204" pitchFamily="34" charset="0"/>
              </a:rPr>
              <a:t> and Claudia C. von Bastian</a:t>
            </a:r>
            <a:r>
              <a:rPr lang="en-GB" sz="4000" baseline="30000" dirty="0">
                <a:solidFill>
                  <a:srgbClr val="F8F8F9"/>
                </a:solidFill>
                <a:effectLst/>
                <a:latin typeface="Source Sans Pro SemiBold" panose="020B0603030403020204" pitchFamily="34" charset="0"/>
                <a:ea typeface="Aptos" panose="020B0004020202020204" pitchFamily="34" charset="0"/>
              </a:rPr>
              <a:t>1</a:t>
            </a:r>
            <a:endParaRPr lang="en-GB" sz="4000" dirty="0">
              <a:solidFill>
                <a:srgbClr val="F8F8F9"/>
              </a:solidFill>
              <a:latin typeface="Source Sans Pro SemiBold" panose="020B0603030403020204" pitchFamily="34" charset="0"/>
            </a:endParaRPr>
          </a:p>
          <a:p>
            <a:pPr algn="ctr"/>
            <a:r>
              <a:rPr lang="en-GB" sz="4000" i="1" baseline="30000" dirty="0">
                <a:solidFill>
                  <a:srgbClr val="F8F8F9"/>
                </a:solidFill>
                <a:effectLst/>
                <a:latin typeface="Source Sans Pro" panose="020B0503030403020204" pitchFamily="34" charset="0"/>
                <a:ea typeface="Aptos" panose="020B0004020202020204" pitchFamily="34" charset="0"/>
              </a:rPr>
              <a:t>1</a:t>
            </a:r>
            <a:r>
              <a:rPr lang="en-GB" sz="4000" i="1" dirty="0">
                <a:solidFill>
                  <a:srgbClr val="F8F8F9"/>
                </a:solidFill>
                <a:latin typeface="Source Sans Pro" panose="020B0503030403020204" pitchFamily="34" charset="0"/>
              </a:rPr>
              <a:t>The University of Sheffield (UK),</a:t>
            </a:r>
            <a:r>
              <a:rPr lang="en-GB" sz="4000" i="1" baseline="30000" dirty="0">
                <a:solidFill>
                  <a:srgbClr val="F8F8F9"/>
                </a:solidFill>
                <a:latin typeface="Source Sans Pro" panose="020B0503030403020204" pitchFamily="34" charset="0"/>
              </a:rPr>
              <a:t>2</a:t>
            </a:r>
            <a:r>
              <a:rPr lang="en-GB" sz="4000" i="1" dirty="0">
                <a:solidFill>
                  <a:srgbClr val="F8F8F9"/>
                </a:solidFill>
                <a:latin typeface="Source Sans Pro" panose="020B0503030403020204" pitchFamily="34" charset="0"/>
              </a:rPr>
              <a:t>Ruhr-Universität Bochum (Germany)</a:t>
            </a:r>
          </a:p>
        </p:txBody>
      </p:sp>
      <p:pic>
        <p:nvPicPr>
          <p:cNvPr id="6" name="Picture 5" descr="A black and white sign with white text&#10;&#10;Description automatically generated">
            <a:extLst>
              <a:ext uri="{FF2B5EF4-FFF2-40B4-BE49-F238E27FC236}">
                <a16:creationId xmlns:a16="http://schemas.microsoft.com/office/drawing/2014/main" id="{F23DBAF5-51E4-3362-05B2-7AC7C535DB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828" y="636051"/>
            <a:ext cx="5040000" cy="1589278"/>
          </a:xfrm>
          <a:prstGeom prst="rect">
            <a:avLst/>
          </a:prstGeom>
        </p:spPr>
      </p:pic>
      <p:pic>
        <p:nvPicPr>
          <p:cNvPr id="1026" name="Picture 2" descr="Counter-Strike 2 - SteamGridDB">
            <a:extLst>
              <a:ext uri="{FF2B5EF4-FFF2-40B4-BE49-F238E27FC236}">
                <a16:creationId xmlns:a16="http://schemas.microsoft.com/office/drawing/2014/main" id="{30FB975D-BC4A-4EFF-457E-BA8167BA87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09025" y="688083"/>
            <a:ext cx="4680000" cy="17390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799A334-5973-E815-F97D-FD56F83F58F4}"/>
              </a:ext>
            </a:extLst>
          </p:cNvPr>
          <p:cNvSpPr txBox="1"/>
          <p:nvPr/>
        </p:nvSpPr>
        <p:spPr>
          <a:xfrm>
            <a:off x="738553" y="4838700"/>
            <a:ext cx="14040000" cy="900000"/>
          </a:xfrm>
          <a:prstGeom prst="rect">
            <a:avLst/>
          </a:prstGeom>
          <a:solidFill>
            <a:srgbClr val="440099"/>
          </a:solidFill>
        </p:spPr>
        <p:txBody>
          <a:bodyPr wrap="square" rtlCol="0">
            <a:spAutoFit/>
          </a:bodyPr>
          <a:lstStyle/>
          <a:p>
            <a:pPr algn="ctr"/>
            <a:r>
              <a:rPr lang="en-GB" sz="5000" dirty="0">
                <a:solidFill>
                  <a:srgbClr val="F8F8F9"/>
                </a:solidFill>
                <a:latin typeface="Source Sans Pro Bold" panose="020B0703030403020204" pitchFamily="34" charset="0"/>
              </a:rPr>
              <a:t>BACKGROUND</a:t>
            </a:r>
          </a:p>
        </p:txBody>
      </p:sp>
      <p:sp>
        <p:nvSpPr>
          <p:cNvPr id="9" name="TextBox 8">
            <a:extLst>
              <a:ext uri="{FF2B5EF4-FFF2-40B4-BE49-F238E27FC236}">
                <a16:creationId xmlns:a16="http://schemas.microsoft.com/office/drawing/2014/main" id="{5CC0BF16-3047-0760-7CFA-050AD144C495}"/>
              </a:ext>
            </a:extLst>
          </p:cNvPr>
          <p:cNvSpPr txBox="1"/>
          <p:nvPr/>
        </p:nvSpPr>
        <p:spPr>
          <a:xfrm>
            <a:off x="15525600" y="4838700"/>
            <a:ext cx="14040000" cy="861774"/>
          </a:xfrm>
          <a:prstGeom prst="rect">
            <a:avLst/>
          </a:prstGeom>
          <a:solidFill>
            <a:srgbClr val="440099"/>
          </a:solidFill>
        </p:spPr>
        <p:txBody>
          <a:bodyPr wrap="square" rtlCol="0">
            <a:spAutoFit/>
          </a:bodyPr>
          <a:lstStyle/>
          <a:p>
            <a:pPr algn="ctr"/>
            <a:r>
              <a:rPr lang="en-GB" sz="5000" dirty="0">
                <a:solidFill>
                  <a:srgbClr val="F8F8F9"/>
                </a:solidFill>
                <a:latin typeface="Source Sans Pro Bold" panose="020B0703030403020204" pitchFamily="34" charset="0"/>
              </a:rPr>
              <a:t>RESULTS</a:t>
            </a:r>
          </a:p>
        </p:txBody>
      </p:sp>
      <p:sp>
        <p:nvSpPr>
          <p:cNvPr id="10" name="TextBox 9">
            <a:extLst>
              <a:ext uri="{FF2B5EF4-FFF2-40B4-BE49-F238E27FC236}">
                <a16:creationId xmlns:a16="http://schemas.microsoft.com/office/drawing/2014/main" id="{4468E9E5-D07C-3366-115A-C0B9FBD0E39B}"/>
              </a:ext>
            </a:extLst>
          </p:cNvPr>
          <p:cNvSpPr txBox="1"/>
          <p:nvPr/>
        </p:nvSpPr>
        <p:spPr>
          <a:xfrm>
            <a:off x="738553" y="5751763"/>
            <a:ext cx="14040000" cy="12420000"/>
          </a:xfrm>
          <a:prstGeom prst="rect">
            <a:avLst/>
          </a:prstGeom>
          <a:noFill/>
        </p:spPr>
        <p:txBody>
          <a:bodyPr wrap="square" rtlCol="0">
            <a:spAutoFit/>
          </a:bodyPr>
          <a:lstStyle/>
          <a:p>
            <a:pPr marL="571500" indent="-571500" algn="just">
              <a:buClr>
                <a:srgbClr val="131E29"/>
              </a:buClr>
              <a:buSzPct val="100000"/>
              <a:buFont typeface="Arial" panose="020B0604020202020204" pitchFamily="34" charset="0"/>
              <a:buChar char="•"/>
            </a:pPr>
            <a:r>
              <a:rPr lang="en-GB" sz="4000" dirty="0">
                <a:solidFill>
                  <a:srgbClr val="131E29"/>
                </a:solidFill>
                <a:latin typeface="Source Sans Pro" panose="020B0503030403020204" pitchFamily="34" charset="0"/>
              </a:rPr>
              <a:t>Video game expertise provides valuable insight into cognitive plasticity within a controlled ‘sandbox’ setting, allowing us to study adaptation to challenging environments through targeted activities.</a:t>
            </a:r>
            <a:endParaRPr lang="en-GB" sz="4000" b="1" dirty="0">
              <a:solidFill>
                <a:srgbClr val="131E29"/>
              </a:solidFill>
              <a:latin typeface="Source Sans Pro" panose="020B0503030403020204" pitchFamily="34" charset="0"/>
            </a:endParaRPr>
          </a:p>
          <a:p>
            <a:pPr marL="571500" indent="-571500" algn="just">
              <a:buClr>
                <a:srgbClr val="131E29"/>
              </a:buClr>
              <a:buSzPct val="100000"/>
              <a:buFont typeface="Arial" panose="020B0604020202020204" pitchFamily="34" charset="0"/>
              <a:buChar char="•"/>
            </a:pPr>
            <a:r>
              <a:rPr lang="en-GB" sz="4000" b="1" dirty="0">
                <a:solidFill>
                  <a:srgbClr val="131E29"/>
                </a:solidFill>
                <a:latin typeface="Source Sans Pro" panose="020B0503030403020204" pitchFamily="34" charset="0"/>
              </a:rPr>
              <a:t>First-person shooter (FPS) </a:t>
            </a:r>
            <a:r>
              <a:rPr lang="en-GB" sz="4000" dirty="0">
                <a:solidFill>
                  <a:srgbClr val="131E29"/>
                </a:solidFill>
                <a:latin typeface="Source Sans Pro" panose="020B0503030403020204" pitchFamily="34" charset="0"/>
              </a:rPr>
              <a:t>games are fast-paced video games that require quick responses to dynamic situations, potentially involving various cognitive abilities</a:t>
            </a:r>
          </a:p>
          <a:p>
            <a:pPr marL="571500" indent="-571500" algn="just">
              <a:buClr>
                <a:srgbClr val="131E29"/>
              </a:buClr>
              <a:buSzPct val="100000"/>
              <a:buFont typeface="Arial" panose="020B0604020202020204" pitchFamily="34" charset="0"/>
              <a:buChar char="•"/>
            </a:pPr>
            <a:r>
              <a:rPr lang="en-GB" sz="4000" dirty="0">
                <a:solidFill>
                  <a:srgbClr val="131E29"/>
                </a:solidFill>
                <a:latin typeface="Source Sans Pro" panose="020B0503030403020204" pitchFamily="34" charset="0"/>
              </a:rPr>
              <a:t>Previous research shows FPS players to outperform non-video game players in a range of cognitive domains such as perception, attention and spatial ability</a:t>
            </a:r>
            <a:r>
              <a:rPr lang="en-GB" sz="4000" b="1" kern="100" baseline="30000" dirty="0">
                <a:solidFill>
                  <a:srgbClr val="663DB3"/>
                </a:solidFill>
                <a:latin typeface="Source Sans Pro" panose="020B0503030403020204" pitchFamily="34" charset="0"/>
                <a:cs typeface="Times New Roman" panose="02020603050405020304" pitchFamily="18" charset="0"/>
              </a:rPr>
              <a:t>1&amp;2</a:t>
            </a:r>
            <a:r>
              <a:rPr lang="en-GB" sz="4000" dirty="0">
                <a:solidFill>
                  <a:srgbClr val="131E29"/>
                </a:solidFill>
                <a:latin typeface="Source Sans Pro" panose="020B0503030403020204" pitchFamily="34" charset="0"/>
              </a:rPr>
              <a:t>.</a:t>
            </a:r>
            <a:r>
              <a:rPr lang="en-GB" sz="4000" kern="100" baseline="30000" dirty="0">
                <a:solidFill>
                  <a:srgbClr val="663DB3"/>
                </a:solidFill>
                <a:latin typeface="Source Sans Pro" panose="020B0503030403020204" pitchFamily="34" charset="0"/>
                <a:cs typeface="Times New Roman" panose="02020603050405020304" pitchFamily="18" charset="0"/>
              </a:rPr>
              <a:t> </a:t>
            </a:r>
          </a:p>
          <a:p>
            <a:pPr marL="571500" indent="-571500" algn="just">
              <a:buClr>
                <a:srgbClr val="131E29"/>
              </a:buClr>
              <a:buSzPct val="100000"/>
              <a:buFont typeface="Arial" panose="020B0604020202020204" pitchFamily="34" charset="0"/>
              <a:buChar char="•"/>
            </a:pPr>
            <a:r>
              <a:rPr lang="en-GB" sz="4000" dirty="0">
                <a:solidFill>
                  <a:srgbClr val="131E29"/>
                </a:solidFill>
                <a:latin typeface="Source Sans Pro" panose="020B0503030403020204" pitchFamily="34" charset="0"/>
              </a:rPr>
              <a:t>These benefits may arise from enhanced </a:t>
            </a:r>
            <a:r>
              <a:rPr lang="en-GB" sz="4000" b="1" dirty="0">
                <a:solidFill>
                  <a:srgbClr val="131E29"/>
                </a:solidFill>
                <a:latin typeface="Source Sans Pro" panose="020B0503030403020204" pitchFamily="34" charset="0"/>
              </a:rPr>
              <a:t>probabilistic inference</a:t>
            </a:r>
            <a:r>
              <a:rPr lang="en-GB" sz="4000" b="1" kern="100" baseline="30000" dirty="0">
                <a:solidFill>
                  <a:srgbClr val="663DB3"/>
                </a:solidFill>
                <a:latin typeface="Source Sans Pro" panose="020B0503030403020204" pitchFamily="34" charset="0"/>
                <a:cs typeface="Times New Roman" panose="02020603050405020304" pitchFamily="18" charset="0"/>
              </a:rPr>
              <a:t>3</a:t>
            </a:r>
            <a:r>
              <a:rPr lang="en-GB" sz="4000" dirty="0">
                <a:solidFill>
                  <a:srgbClr val="131E29"/>
                </a:solidFill>
                <a:latin typeface="Source Sans Pro" panose="020B0503030403020204" pitchFamily="34" charset="0"/>
              </a:rPr>
              <a:t> –</a:t>
            </a:r>
            <a:r>
              <a:rPr lang="en-GB" sz="4000" b="1" dirty="0">
                <a:solidFill>
                  <a:srgbClr val="131E29"/>
                </a:solidFill>
                <a:latin typeface="Source Sans Pro" panose="020B0503030403020204" pitchFamily="34" charset="0"/>
              </a:rPr>
              <a:t> </a:t>
            </a:r>
            <a:r>
              <a:rPr lang="en-GB" sz="4000" dirty="0">
                <a:solidFill>
                  <a:srgbClr val="131E29"/>
                </a:solidFill>
                <a:latin typeface="Source Sans Pro" panose="020B0503030403020204" pitchFamily="34" charset="0"/>
              </a:rPr>
              <a:t>our ability to make predictions based on statistical patterns and prior knowledge. </a:t>
            </a:r>
          </a:p>
          <a:p>
            <a:pPr marL="571500" indent="-571500" algn="just">
              <a:buClr>
                <a:srgbClr val="131E29"/>
              </a:buClr>
              <a:buSzPct val="100000"/>
              <a:buFont typeface="Arial" panose="020B0604020202020204" pitchFamily="34" charset="0"/>
              <a:buChar char="•"/>
            </a:pPr>
            <a:r>
              <a:rPr lang="en-GB" sz="4000" dirty="0">
                <a:solidFill>
                  <a:srgbClr val="131E29"/>
                </a:solidFill>
                <a:latin typeface="Source Sans Pro" panose="020B0503030403020204" pitchFamily="34" charset="0"/>
              </a:rPr>
              <a:t>Probabilistic inference increases </a:t>
            </a:r>
            <a:r>
              <a:rPr lang="en-GB" sz="4000" b="1" dirty="0">
                <a:solidFill>
                  <a:srgbClr val="131E29"/>
                </a:solidFill>
                <a:latin typeface="Source Sans Pro" panose="020B0503030403020204" pitchFamily="34" charset="0"/>
              </a:rPr>
              <a:t>working memory efficiency</a:t>
            </a:r>
            <a:r>
              <a:rPr lang="en-GB" sz="4000" dirty="0">
                <a:solidFill>
                  <a:srgbClr val="131E29"/>
                </a:solidFill>
                <a:latin typeface="Source Sans Pro" panose="020B0503030403020204" pitchFamily="34" charset="0"/>
              </a:rPr>
              <a:t>; by integrating current information with updated past knowledge to make informed predictions</a:t>
            </a:r>
            <a:r>
              <a:rPr lang="en-GB" sz="4000" b="1" kern="100" baseline="30000" dirty="0">
                <a:solidFill>
                  <a:srgbClr val="663DB3"/>
                </a:solidFill>
                <a:latin typeface="Source Sans Pro" panose="020B0503030403020204" pitchFamily="34" charset="0"/>
                <a:cs typeface="Times New Roman" panose="02020603050405020304" pitchFamily="18" charset="0"/>
              </a:rPr>
              <a:t>4</a:t>
            </a:r>
            <a:r>
              <a:rPr lang="en-GB" sz="4000" dirty="0">
                <a:solidFill>
                  <a:srgbClr val="131E29"/>
                </a:solidFill>
                <a:latin typeface="Source Sans Pro" panose="020B0503030403020204" pitchFamily="34" charset="0"/>
              </a:rPr>
              <a:t>.</a:t>
            </a:r>
            <a:r>
              <a:rPr lang="en-GB" sz="4000" kern="100" baseline="30000" dirty="0">
                <a:solidFill>
                  <a:srgbClr val="663DB3"/>
                </a:solidFill>
                <a:latin typeface="Source Sans Pro" panose="020B0503030403020204" pitchFamily="34" charset="0"/>
                <a:cs typeface="Times New Roman" panose="02020603050405020304" pitchFamily="18" charset="0"/>
              </a:rPr>
              <a:t> </a:t>
            </a:r>
          </a:p>
          <a:p>
            <a:pPr marL="571500" indent="-571500" algn="just">
              <a:buClr>
                <a:srgbClr val="131E29"/>
              </a:buClr>
              <a:buSzPct val="100000"/>
              <a:buFont typeface="Arial" panose="020B0604020202020204" pitchFamily="34" charset="0"/>
              <a:buChar char="•"/>
            </a:pPr>
            <a:r>
              <a:rPr lang="en-GB" sz="4000" dirty="0">
                <a:solidFill>
                  <a:srgbClr val="131E29"/>
                </a:solidFill>
                <a:latin typeface="Source Sans Pro" panose="020B0503030403020204" pitchFamily="34" charset="0"/>
              </a:rPr>
              <a:t>However, there is limited research investigating probabilistic inference in FPS players - this study examines the association between expertise in the FPS game </a:t>
            </a:r>
            <a:r>
              <a:rPr lang="en-GB" sz="4000" b="1" dirty="0">
                <a:solidFill>
                  <a:srgbClr val="131E29"/>
                </a:solidFill>
                <a:latin typeface="Source Sans Pro" panose="020B0503030403020204" pitchFamily="34" charset="0"/>
              </a:rPr>
              <a:t>Counter-Strike 2 (CS2) </a:t>
            </a:r>
            <a:r>
              <a:rPr lang="en-GB" sz="4000" dirty="0">
                <a:solidFill>
                  <a:srgbClr val="131E29"/>
                </a:solidFill>
                <a:latin typeface="Source Sans Pro" panose="020B0503030403020204" pitchFamily="34" charset="0"/>
              </a:rPr>
              <a:t>and learning in a visuospatial Hebb-repetition task.</a:t>
            </a:r>
          </a:p>
        </p:txBody>
      </p:sp>
      <p:sp>
        <p:nvSpPr>
          <p:cNvPr id="11" name="TextBox 10">
            <a:extLst>
              <a:ext uri="{FF2B5EF4-FFF2-40B4-BE49-F238E27FC236}">
                <a16:creationId xmlns:a16="http://schemas.microsoft.com/office/drawing/2014/main" id="{F1751AD9-41A2-ED72-CA26-699825DD7EB8}"/>
              </a:ext>
            </a:extLst>
          </p:cNvPr>
          <p:cNvSpPr txBox="1"/>
          <p:nvPr/>
        </p:nvSpPr>
        <p:spPr>
          <a:xfrm>
            <a:off x="738553" y="18900379"/>
            <a:ext cx="14040000" cy="861774"/>
          </a:xfrm>
          <a:prstGeom prst="rect">
            <a:avLst/>
          </a:prstGeom>
          <a:solidFill>
            <a:srgbClr val="440099"/>
          </a:solidFill>
        </p:spPr>
        <p:txBody>
          <a:bodyPr wrap="square" rtlCol="0">
            <a:spAutoFit/>
          </a:bodyPr>
          <a:lstStyle/>
          <a:p>
            <a:pPr algn="ctr"/>
            <a:r>
              <a:rPr lang="en-GB" sz="5000" dirty="0">
                <a:solidFill>
                  <a:srgbClr val="F8F8F9"/>
                </a:solidFill>
                <a:latin typeface="Source Sans Pro Bold" panose="020B0703030403020204" pitchFamily="34" charset="0"/>
              </a:rPr>
              <a:t>METHOD</a:t>
            </a:r>
          </a:p>
        </p:txBody>
      </p:sp>
      <p:sp>
        <p:nvSpPr>
          <p:cNvPr id="12" name="TextBox 11">
            <a:extLst>
              <a:ext uri="{FF2B5EF4-FFF2-40B4-BE49-F238E27FC236}">
                <a16:creationId xmlns:a16="http://schemas.microsoft.com/office/drawing/2014/main" id="{8F2C6EDC-C079-2D89-9414-F27ACA624572}"/>
              </a:ext>
            </a:extLst>
          </p:cNvPr>
          <p:cNvSpPr txBox="1"/>
          <p:nvPr/>
        </p:nvSpPr>
        <p:spPr>
          <a:xfrm>
            <a:off x="738553" y="19771351"/>
            <a:ext cx="14040000" cy="15481161"/>
          </a:xfrm>
          <a:prstGeom prst="rect">
            <a:avLst/>
          </a:prstGeom>
          <a:noFill/>
        </p:spPr>
        <p:txBody>
          <a:bodyPr wrap="square" rtlCol="0">
            <a:spAutoFit/>
          </a:bodyPr>
          <a:lstStyle/>
          <a:p>
            <a:pPr algn="ctr">
              <a:buClr>
                <a:srgbClr val="131E29"/>
              </a:buClr>
              <a:buSzPct val="100000"/>
            </a:pPr>
            <a:r>
              <a:rPr lang="en-GB" sz="4000" b="1" dirty="0">
                <a:solidFill>
                  <a:srgbClr val="131E29"/>
                </a:solidFill>
                <a:latin typeface="Source Sans Pro" panose="020B0503030403020204" pitchFamily="34" charset="0"/>
              </a:rPr>
              <a:t>VISUOSPATIAL HEBB-REPETITION TASK</a:t>
            </a:r>
            <a:r>
              <a:rPr lang="en-GB" sz="4000" b="1" kern="100" baseline="30000" dirty="0">
                <a:solidFill>
                  <a:srgbClr val="663DB3"/>
                </a:solidFill>
                <a:effectLst/>
                <a:latin typeface="Source Sans Pro" panose="020B0503030403020204" pitchFamily="34" charset="0"/>
                <a:ea typeface="Aptos" panose="020B0004020202020204" pitchFamily="34" charset="0"/>
                <a:cs typeface="Times New Roman" panose="02020603050405020304" pitchFamily="18" charset="0"/>
              </a:rPr>
              <a:t>5</a:t>
            </a:r>
            <a:endParaRPr lang="en-GB" sz="4000" b="1" kern="100" dirty="0">
              <a:solidFill>
                <a:srgbClr val="663DB3"/>
              </a:solidFill>
              <a:effectLst/>
              <a:latin typeface="Source Sans Pro" panose="020B0503030403020204" pitchFamily="34" charset="0"/>
              <a:ea typeface="Aptos" panose="020B0004020202020204" pitchFamily="34" charset="0"/>
              <a:cs typeface="Times New Roman" panose="02020603050405020304" pitchFamily="18" charset="0"/>
            </a:endParaRPr>
          </a:p>
          <a:p>
            <a:pPr algn="ctr">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r>
              <a:rPr lang="en-GB" sz="4000" dirty="0">
                <a:solidFill>
                  <a:srgbClr val="131E29"/>
                </a:solidFill>
                <a:latin typeface="Source Sans Pro" panose="020B0503030403020204" pitchFamily="34" charset="0"/>
              </a:rPr>
              <a:t>Participants were presented with sequences of six coloured squares (for 200ms each) at differing locations in a grid, which they must immediately recall. Unbeknownst to them, one </a:t>
            </a:r>
            <a:r>
              <a:rPr lang="en-GB" sz="4000" b="1" dirty="0">
                <a:solidFill>
                  <a:srgbClr val="440099"/>
                </a:solidFill>
                <a:latin typeface="Source Sans Pro" panose="020B0503030403020204" pitchFamily="34" charset="0"/>
              </a:rPr>
              <a:t>HEBB</a:t>
            </a:r>
            <a:r>
              <a:rPr lang="en-GB" sz="4000" dirty="0">
                <a:solidFill>
                  <a:srgbClr val="131E29"/>
                </a:solidFill>
                <a:latin typeface="Source Sans Pro" panose="020B0503030403020204" pitchFamily="34" charset="0"/>
              </a:rPr>
              <a:t> sequence is, on average, repeated every fourth trial, while other </a:t>
            </a:r>
            <a:r>
              <a:rPr lang="en-GB" sz="4000" b="1" dirty="0">
                <a:solidFill>
                  <a:srgbClr val="60C6DA"/>
                </a:solidFill>
                <a:latin typeface="Source Sans Pro" panose="020B0503030403020204" pitchFamily="34" charset="0"/>
              </a:rPr>
              <a:t>FILLER</a:t>
            </a:r>
            <a:r>
              <a:rPr lang="en-GB" sz="4000" dirty="0">
                <a:solidFill>
                  <a:srgbClr val="131E29"/>
                </a:solidFill>
                <a:latin typeface="Source Sans Pro" panose="020B0503030403020204" pitchFamily="34" charset="0"/>
              </a:rPr>
              <a:t> sequences are not repeated. </a:t>
            </a:r>
          </a:p>
          <a:p>
            <a:pPr algn="ctr">
              <a:buClr>
                <a:srgbClr val="131E29"/>
              </a:buClr>
              <a:buSzPct val="100000"/>
            </a:pPr>
            <a:endParaRPr lang="en-GB" sz="2000" dirty="0">
              <a:solidFill>
                <a:srgbClr val="131E29"/>
              </a:solidFill>
              <a:latin typeface="Source Sans Pro" panose="020B0503030403020204" pitchFamily="34" charset="0"/>
            </a:endParaRPr>
          </a:p>
          <a:p>
            <a:pPr algn="ctr">
              <a:buClr>
                <a:srgbClr val="131E29"/>
              </a:buClr>
              <a:buSzPct val="100000"/>
            </a:pPr>
            <a:r>
              <a:rPr lang="en-GB" sz="4000" b="1" dirty="0">
                <a:solidFill>
                  <a:srgbClr val="131E29"/>
                </a:solidFill>
                <a:latin typeface="Source Sans Pro" panose="020B0503030403020204" pitchFamily="34" charset="0"/>
              </a:rPr>
              <a:t>COUNTER-STRIKE EXPERTISE QUESTIONNAIRE</a:t>
            </a:r>
          </a:p>
          <a:p>
            <a:pPr algn="ctr">
              <a:buClr>
                <a:srgbClr val="131E29"/>
              </a:buClr>
              <a:buSzPct val="100000"/>
            </a:pPr>
            <a:r>
              <a:rPr lang="en-GB" sz="4000" dirty="0">
                <a:solidFill>
                  <a:srgbClr val="131E29"/>
                </a:solidFill>
                <a:latin typeface="Source Sans Pro" panose="020B0503030403020204" pitchFamily="34" charset="0"/>
              </a:rPr>
              <a:t>Total hours of playtime</a:t>
            </a:r>
          </a:p>
          <a:p>
            <a:pPr algn="ctr">
              <a:buClr>
                <a:srgbClr val="131E29"/>
              </a:buClr>
              <a:buSzPct val="100000"/>
            </a:pPr>
            <a:r>
              <a:rPr lang="en-GB" sz="4000" dirty="0">
                <a:solidFill>
                  <a:srgbClr val="131E29"/>
                </a:solidFill>
                <a:latin typeface="Source Sans Pro" panose="020B0503030403020204" pitchFamily="34" charset="0"/>
              </a:rPr>
              <a:t>Fortnightly hours of playtime</a:t>
            </a:r>
          </a:p>
          <a:p>
            <a:pPr algn="ctr">
              <a:buClr>
                <a:srgbClr val="131E29"/>
              </a:buClr>
              <a:buSzPct val="100000"/>
            </a:pPr>
            <a:r>
              <a:rPr lang="en-GB" sz="4000" dirty="0">
                <a:solidFill>
                  <a:srgbClr val="131E29"/>
                </a:solidFill>
                <a:latin typeface="Source Sans Pro" panose="020B0503030403020204" pitchFamily="34" charset="0"/>
              </a:rPr>
              <a:t>Self-rated expertise</a:t>
            </a:r>
          </a:p>
          <a:p>
            <a:pPr algn="ctr">
              <a:buClr>
                <a:srgbClr val="131E29"/>
              </a:buClr>
              <a:buSzPct val="100000"/>
            </a:pPr>
            <a:r>
              <a:rPr lang="en-GB" sz="4000" dirty="0">
                <a:solidFill>
                  <a:srgbClr val="131E29"/>
                </a:solidFill>
                <a:latin typeface="Source Sans Pro" panose="020B0503030403020204" pitchFamily="34" charset="0"/>
              </a:rPr>
              <a:t>Current in-game ranking</a:t>
            </a:r>
          </a:p>
          <a:p>
            <a:pPr algn="ctr">
              <a:buClr>
                <a:srgbClr val="131E29"/>
              </a:buClr>
              <a:buSzPct val="100000"/>
            </a:pPr>
            <a:endParaRPr lang="en-GB" sz="2000" dirty="0">
              <a:solidFill>
                <a:srgbClr val="131E29"/>
              </a:solidFill>
              <a:latin typeface="Source Sans Pro" panose="020B0503030403020204" pitchFamily="34" charset="0"/>
            </a:endParaRPr>
          </a:p>
          <a:p>
            <a:pPr algn="just">
              <a:buClr>
                <a:srgbClr val="131E29"/>
              </a:buClr>
              <a:buSzPct val="100000"/>
            </a:pPr>
            <a:r>
              <a:rPr lang="en-GB" sz="4000" b="1" dirty="0">
                <a:solidFill>
                  <a:srgbClr val="131E29"/>
                </a:solidFill>
                <a:latin typeface="Source Sans Pro" panose="020B0503030403020204" pitchFamily="34" charset="0"/>
              </a:rPr>
              <a:t>H1: </a:t>
            </a:r>
            <a:r>
              <a:rPr lang="en-GB" sz="4000" dirty="0">
                <a:solidFill>
                  <a:srgbClr val="131E29"/>
                </a:solidFill>
                <a:latin typeface="Source Sans Pro" panose="020B0503030403020204" pitchFamily="34" charset="0"/>
              </a:rPr>
              <a:t>The typically observed memory benefits for </a:t>
            </a:r>
            <a:r>
              <a:rPr lang="en-GB" sz="4000" b="1" dirty="0">
                <a:solidFill>
                  <a:srgbClr val="440099"/>
                </a:solidFill>
                <a:latin typeface="Source Sans Pro" panose="020B0503030403020204" pitchFamily="34" charset="0"/>
              </a:rPr>
              <a:t>Hebb</a:t>
            </a:r>
            <a:r>
              <a:rPr lang="en-GB" sz="4000" dirty="0">
                <a:solidFill>
                  <a:srgbClr val="131E29"/>
                </a:solidFill>
                <a:latin typeface="Source Sans Pro" panose="020B0503030403020204" pitchFamily="34" charset="0"/>
              </a:rPr>
              <a:t> sequences will be more pronounced with higher Counter-Strike expertise.</a:t>
            </a:r>
          </a:p>
        </p:txBody>
      </p:sp>
      <p:pic>
        <p:nvPicPr>
          <p:cNvPr id="39" name="Graphic 38" descr="List with solid fill">
            <a:extLst>
              <a:ext uri="{FF2B5EF4-FFF2-40B4-BE49-F238E27FC236}">
                <a16:creationId xmlns:a16="http://schemas.microsoft.com/office/drawing/2014/main" id="{4F4CA55C-DE84-CBF6-6377-8EF61DEA0EF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194118" y="31038629"/>
            <a:ext cx="2705212" cy="2705212"/>
          </a:xfrm>
          <a:prstGeom prst="rect">
            <a:avLst/>
          </a:prstGeom>
        </p:spPr>
      </p:pic>
      <p:sp>
        <p:nvSpPr>
          <p:cNvPr id="40" name="TextBox 39">
            <a:extLst>
              <a:ext uri="{FF2B5EF4-FFF2-40B4-BE49-F238E27FC236}">
                <a16:creationId xmlns:a16="http://schemas.microsoft.com/office/drawing/2014/main" id="{46E5CD71-05D6-4A1A-5E3E-BE35706B74F1}"/>
              </a:ext>
            </a:extLst>
          </p:cNvPr>
          <p:cNvSpPr txBox="1"/>
          <p:nvPr/>
        </p:nvSpPr>
        <p:spPr>
          <a:xfrm>
            <a:off x="758478" y="35823423"/>
            <a:ext cx="14040000" cy="861774"/>
          </a:xfrm>
          <a:prstGeom prst="rect">
            <a:avLst/>
          </a:prstGeom>
          <a:solidFill>
            <a:srgbClr val="440099"/>
          </a:solidFill>
        </p:spPr>
        <p:txBody>
          <a:bodyPr wrap="square" rtlCol="0">
            <a:spAutoFit/>
          </a:bodyPr>
          <a:lstStyle/>
          <a:p>
            <a:pPr algn="ctr"/>
            <a:r>
              <a:rPr lang="en-GB" sz="5000" dirty="0">
                <a:solidFill>
                  <a:srgbClr val="F8F8F9"/>
                </a:solidFill>
                <a:latin typeface="Source Sans Pro Bold" panose="020B0703030403020204" pitchFamily="34" charset="0"/>
              </a:rPr>
              <a:t>PARTICIPANTS</a:t>
            </a:r>
          </a:p>
        </p:txBody>
      </p:sp>
      <p:sp>
        <p:nvSpPr>
          <p:cNvPr id="41" name="TextBox 40">
            <a:extLst>
              <a:ext uri="{FF2B5EF4-FFF2-40B4-BE49-F238E27FC236}">
                <a16:creationId xmlns:a16="http://schemas.microsoft.com/office/drawing/2014/main" id="{07150F33-C412-0ECB-C513-E20A31A30A26}"/>
              </a:ext>
            </a:extLst>
          </p:cNvPr>
          <p:cNvSpPr txBox="1"/>
          <p:nvPr/>
        </p:nvSpPr>
        <p:spPr>
          <a:xfrm>
            <a:off x="738553" y="36698469"/>
            <a:ext cx="14040000" cy="3785652"/>
          </a:xfrm>
          <a:prstGeom prst="rect">
            <a:avLst/>
          </a:prstGeom>
          <a:noFill/>
        </p:spPr>
        <p:txBody>
          <a:bodyPr wrap="square" rtlCol="0">
            <a:spAutoFit/>
          </a:bodyPr>
          <a:lstStyle/>
          <a:p>
            <a:pPr algn="just">
              <a:buClr>
                <a:srgbClr val="131E29"/>
              </a:buClr>
              <a:buSzPct val="100000"/>
            </a:pPr>
            <a:r>
              <a:rPr lang="en-GB" sz="4000" dirty="0">
                <a:solidFill>
                  <a:srgbClr val="131E29"/>
                </a:solidFill>
                <a:latin typeface="Source Sans Pro" panose="020B0503030403020204" pitchFamily="34" charset="0"/>
              </a:rPr>
              <a:t>42 participants aged 17 – 38 years (</a:t>
            </a:r>
            <a:r>
              <a:rPr lang="en-GB" sz="4000" i="1" dirty="0">
                <a:solidFill>
                  <a:srgbClr val="131E29"/>
                </a:solidFill>
                <a:latin typeface="Source Sans Pro" panose="020B0503030403020204" pitchFamily="34" charset="0"/>
              </a:rPr>
              <a:t>M</a:t>
            </a:r>
            <a:r>
              <a:rPr lang="en-GB" sz="4000" dirty="0">
                <a:solidFill>
                  <a:srgbClr val="131E29"/>
                </a:solidFill>
                <a:latin typeface="Source Sans Pro" panose="020B0503030403020204" pitchFamily="34" charset="0"/>
              </a:rPr>
              <a:t> = 25.31, </a:t>
            </a:r>
            <a:r>
              <a:rPr lang="en-GB" sz="4000" i="1" dirty="0">
                <a:solidFill>
                  <a:srgbClr val="131E29"/>
                </a:solidFill>
                <a:latin typeface="Source Sans Pro" panose="020B0503030403020204" pitchFamily="34" charset="0"/>
              </a:rPr>
              <a:t>SD</a:t>
            </a:r>
            <a:r>
              <a:rPr lang="en-GB" sz="4000" dirty="0">
                <a:solidFill>
                  <a:srgbClr val="131E29"/>
                </a:solidFill>
                <a:latin typeface="Source Sans Pro" panose="020B0503030403020204" pitchFamily="34" charset="0"/>
              </a:rPr>
              <a:t> = 5.52) were recruited online. Participants were mostly male (35) from the United Kingdom (35), identified ethnically as White (36), varied in their education from 12 – 24 years (</a:t>
            </a:r>
            <a:r>
              <a:rPr lang="en-GB" sz="4000" i="1" dirty="0">
                <a:solidFill>
                  <a:srgbClr val="131E29"/>
                </a:solidFill>
                <a:latin typeface="Source Sans Pro" panose="020B0503030403020204" pitchFamily="34" charset="0"/>
              </a:rPr>
              <a:t>M</a:t>
            </a:r>
            <a:r>
              <a:rPr lang="en-GB" sz="4000" dirty="0">
                <a:solidFill>
                  <a:srgbClr val="131E29"/>
                </a:solidFill>
                <a:latin typeface="Source Sans Pro" panose="020B0503030403020204" pitchFamily="34" charset="0"/>
              </a:rPr>
              <a:t> = 16.14, </a:t>
            </a:r>
            <a:r>
              <a:rPr lang="en-GB" sz="4000" i="1" dirty="0">
                <a:solidFill>
                  <a:srgbClr val="131E29"/>
                </a:solidFill>
                <a:latin typeface="Source Sans Pro" panose="020B0503030403020204" pitchFamily="34" charset="0"/>
              </a:rPr>
              <a:t>SD</a:t>
            </a:r>
            <a:r>
              <a:rPr lang="en-GB" sz="4000" dirty="0">
                <a:solidFill>
                  <a:srgbClr val="131E29"/>
                </a:solidFill>
                <a:latin typeface="Source Sans Pro" panose="020B0503030403020204" pitchFamily="34" charset="0"/>
              </a:rPr>
              <a:t> = 2.93), and self-rated socioeconomic status (SES), on a scale from 1-10, from 3-8 (</a:t>
            </a:r>
            <a:r>
              <a:rPr lang="en-GB" sz="4000" i="1" dirty="0">
                <a:solidFill>
                  <a:srgbClr val="131E29"/>
                </a:solidFill>
                <a:latin typeface="Source Sans Pro" panose="020B0503030403020204" pitchFamily="34" charset="0"/>
              </a:rPr>
              <a:t>M</a:t>
            </a:r>
            <a:r>
              <a:rPr lang="en-GB" sz="4000" dirty="0">
                <a:solidFill>
                  <a:srgbClr val="131E29"/>
                </a:solidFill>
                <a:latin typeface="Source Sans Pro" panose="020B0503030403020204" pitchFamily="34" charset="0"/>
              </a:rPr>
              <a:t> = 5.81, </a:t>
            </a:r>
            <a:r>
              <a:rPr lang="en-GB" sz="4000" i="1" dirty="0">
                <a:solidFill>
                  <a:srgbClr val="131E29"/>
                </a:solidFill>
                <a:latin typeface="Source Sans Pro" panose="020B0503030403020204" pitchFamily="34" charset="0"/>
              </a:rPr>
              <a:t>SD</a:t>
            </a:r>
            <a:r>
              <a:rPr lang="en-GB" sz="4000" dirty="0">
                <a:solidFill>
                  <a:srgbClr val="131E29"/>
                </a:solidFill>
                <a:latin typeface="Source Sans Pro" panose="020B0503030403020204" pitchFamily="34" charset="0"/>
              </a:rPr>
              <a:t> = 1.53).</a:t>
            </a:r>
          </a:p>
        </p:txBody>
      </p:sp>
      <p:sp>
        <p:nvSpPr>
          <p:cNvPr id="42" name="TextBox 41">
            <a:extLst>
              <a:ext uri="{FF2B5EF4-FFF2-40B4-BE49-F238E27FC236}">
                <a16:creationId xmlns:a16="http://schemas.microsoft.com/office/drawing/2014/main" id="{9BE4C772-24E5-BC5B-2A17-D2FC1654B032}"/>
              </a:ext>
            </a:extLst>
          </p:cNvPr>
          <p:cNvSpPr txBox="1"/>
          <p:nvPr/>
        </p:nvSpPr>
        <p:spPr>
          <a:xfrm>
            <a:off x="15525600" y="5695815"/>
            <a:ext cx="6444000" cy="7478970"/>
          </a:xfrm>
          <a:prstGeom prst="rect">
            <a:avLst/>
          </a:prstGeom>
          <a:noFill/>
        </p:spPr>
        <p:txBody>
          <a:bodyPr wrap="square" rtlCol="0">
            <a:spAutoFit/>
          </a:bodyPr>
          <a:lstStyle/>
          <a:p>
            <a:pPr algn="just">
              <a:buClr>
                <a:srgbClr val="131E29"/>
              </a:buClr>
              <a:buSzPct val="100000"/>
            </a:pPr>
            <a:r>
              <a:rPr lang="en-GB" sz="4000" dirty="0">
                <a:solidFill>
                  <a:srgbClr val="131E29"/>
                </a:solidFill>
                <a:latin typeface="Source Sans Pro" panose="020B0503030403020204" pitchFamily="34" charset="0"/>
              </a:rPr>
              <a:t>Overall, participants showed greater accuracy on </a:t>
            </a:r>
            <a:r>
              <a:rPr lang="en-GB" sz="4000" b="1" dirty="0">
                <a:solidFill>
                  <a:srgbClr val="440099"/>
                </a:solidFill>
                <a:latin typeface="Source Sans Pro" panose="020B0503030403020204" pitchFamily="34" charset="0"/>
              </a:rPr>
              <a:t>Hebb</a:t>
            </a:r>
            <a:r>
              <a:rPr lang="en-GB" sz="4000" dirty="0">
                <a:solidFill>
                  <a:srgbClr val="131E29"/>
                </a:solidFill>
                <a:latin typeface="Source Sans Pro" panose="020B0503030403020204" pitchFamily="34" charset="0"/>
              </a:rPr>
              <a:t> compared to </a:t>
            </a:r>
            <a:r>
              <a:rPr lang="en-GB" sz="4000" b="1" dirty="0">
                <a:solidFill>
                  <a:srgbClr val="60C6DA"/>
                </a:solidFill>
                <a:latin typeface="Source Sans Pro" panose="020B0503030403020204" pitchFamily="34" charset="0"/>
              </a:rPr>
              <a:t>Filler</a:t>
            </a:r>
            <a:r>
              <a:rPr lang="en-GB" sz="4000" b="1" dirty="0">
                <a:solidFill>
                  <a:srgbClr val="9ADBE8"/>
                </a:solidFill>
                <a:latin typeface="Source Sans Pro" panose="020B0503030403020204" pitchFamily="34" charset="0"/>
              </a:rPr>
              <a:t> </a:t>
            </a:r>
            <a:r>
              <a:rPr lang="en-GB" sz="4000" dirty="0">
                <a:solidFill>
                  <a:srgbClr val="131E29"/>
                </a:solidFill>
                <a:latin typeface="Source Sans Pro" panose="020B0503030403020204" pitchFamily="34" charset="0"/>
              </a:rPr>
              <a:t>trials. Participants also showed an improvement in accuracy in Block 2 of the </a:t>
            </a:r>
            <a:r>
              <a:rPr lang="en-GB" sz="4000" b="1" dirty="0">
                <a:solidFill>
                  <a:srgbClr val="440099"/>
                </a:solidFill>
                <a:latin typeface="Source Sans Pro" panose="020B0503030403020204" pitchFamily="34" charset="0"/>
              </a:rPr>
              <a:t>Hebb</a:t>
            </a:r>
            <a:r>
              <a:rPr lang="en-GB" sz="4000" dirty="0">
                <a:solidFill>
                  <a:srgbClr val="131E29"/>
                </a:solidFill>
                <a:latin typeface="Source Sans Pro" panose="020B0503030403020204" pitchFamily="34" charset="0"/>
              </a:rPr>
              <a:t> trials.</a:t>
            </a:r>
          </a:p>
          <a:p>
            <a:pPr algn="just">
              <a:buClr>
                <a:srgbClr val="131E29"/>
              </a:buClr>
              <a:buSzPct val="100000"/>
            </a:pPr>
            <a:endParaRPr lang="en-GB" sz="4000" dirty="0">
              <a:solidFill>
                <a:srgbClr val="131E29"/>
              </a:solidFill>
              <a:latin typeface="Source Sans Pro" panose="020B0503030403020204" pitchFamily="34" charset="0"/>
            </a:endParaRPr>
          </a:p>
          <a:p>
            <a:pPr algn="just">
              <a:buClr>
                <a:srgbClr val="131E29"/>
              </a:buClr>
              <a:buSzPct val="100000"/>
            </a:pPr>
            <a:r>
              <a:rPr lang="en-GB" sz="4000" dirty="0">
                <a:solidFill>
                  <a:srgbClr val="131E29"/>
                </a:solidFill>
                <a:latin typeface="Source Sans Pro" panose="020B0503030403020204" pitchFamily="34" charset="0"/>
              </a:rPr>
              <a:t>Statistical tests of differences between </a:t>
            </a:r>
            <a:r>
              <a:rPr lang="en-GB" sz="4000" b="1" dirty="0">
                <a:solidFill>
                  <a:srgbClr val="440099"/>
                </a:solidFill>
                <a:latin typeface="Source Sans Pro" panose="020B0503030403020204" pitchFamily="34" charset="0"/>
              </a:rPr>
              <a:t>Hebb</a:t>
            </a:r>
            <a:r>
              <a:rPr lang="en-GB" sz="4000" dirty="0">
                <a:solidFill>
                  <a:srgbClr val="131E29"/>
                </a:solidFill>
                <a:latin typeface="Source Sans Pro" panose="020B0503030403020204" pitchFamily="34" charset="0"/>
              </a:rPr>
              <a:t> and </a:t>
            </a:r>
            <a:r>
              <a:rPr lang="en-GB" sz="4000" b="1" dirty="0">
                <a:solidFill>
                  <a:srgbClr val="60C6DA"/>
                </a:solidFill>
                <a:latin typeface="Source Sans Pro" panose="020B0503030403020204" pitchFamily="34" charset="0"/>
              </a:rPr>
              <a:t>Filler</a:t>
            </a:r>
            <a:r>
              <a:rPr lang="en-GB" sz="4000" dirty="0">
                <a:solidFill>
                  <a:srgbClr val="131E29"/>
                </a:solidFill>
                <a:latin typeface="Source Sans Pro" panose="020B0503030403020204" pitchFamily="34" charset="0"/>
              </a:rPr>
              <a:t> accuracy per participant revealed </a:t>
            </a:r>
            <a:r>
              <a:rPr lang="en-GB" sz="4000" i="1" dirty="0">
                <a:solidFill>
                  <a:srgbClr val="131E29"/>
                </a:solidFill>
                <a:latin typeface="Source Sans Pro" panose="020B0503030403020204" pitchFamily="34" charset="0"/>
              </a:rPr>
              <a:t>N</a:t>
            </a:r>
            <a:r>
              <a:rPr lang="en-GB" sz="4000" dirty="0">
                <a:solidFill>
                  <a:srgbClr val="131E29"/>
                </a:solidFill>
                <a:latin typeface="Source Sans Pro" panose="020B0503030403020204" pitchFamily="34" charset="0"/>
              </a:rPr>
              <a:t> = 17 </a:t>
            </a:r>
            <a:r>
              <a:rPr lang="en-GB" sz="4000" b="1" dirty="0">
                <a:solidFill>
                  <a:srgbClr val="440099"/>
                </a:solidFill>
                <a:latin typeface="Source Sans Pro" panose="020B0503030403020204" pitchFamily="34" charset="0"/>
              </a:rPr>
              <a:t>Learners</a:t>
            </a:r>
            <a:r>
              <a:rPr lang="en-GB" sz="4000" dirty="0">
                <a:solidFill>
                  <a:srgbClr val="131E29"/>
                </a:solidFill>
                <a:latin typeface="Source Sans Pro" panose="020B0503030403020204" pitchFamily="34" charset="0"/>
              </a:rPr>
              <a:t> and </a:t>
            </a:r>
            <a:r>
              <a:rPr lang="en-GB" sz="4000" i="1" dirty="0">
                <a:solidFill>
                  <a:srgbClr val="131E29"/>
                </a:solidFill>
                <a:latin typeface="Source Sans Pro" panose="020B0503030403020204" pitchFamily="34" charset="0"/>
              </a:rPr>
              <a:t>N </a:t>
            </a:r>
            <a:r>
              <a:rPr lang="en-GB" sz="4000" dirty="0">
                <a:solidFill>
                  <a:srgbClr val="131E29"/>
                </a:solidFill>
                <a:latin typeface="Source Sans Pro" panose="020B0503030403020204" pitchFamily="34" charset="0"/>
              </a:rPr>
              <a:t>= 25 </a:t>
            </a:r>
            <a:r>
              <a:rPr lang="en-GB" sz="4000" b="1" dirty="0">
                <a:solidFill>
                  <a:srgbClr val="60C6DA"/>
                </a:solidFill>
                <a:latin typeface="Source Sans Pro" panose="020B0503030403020204" pitchFamily="34" charset="0"/>
              </a:rPr>
              <a:t>Non-Learners</a:t>
            </a:r>
            <a:r>
              <a:rPr lang="en-GB" sz="4000" dirty="0">
                <a:solidFill>
                  <a:srgbClr val="131E29"/>
                </a:solidFill>
                <a:latin typeface="Source Sans Pro" panose="020B0503030403020204" pitchFamily="34" charset="0"/>
              </a:rPr>
              <a:t>. </a:t>
            </a:r>
          </a:p>
        </p:txBody>
      </p:sp>
      <p:sp>
        <p:nvSpPr>
          <p:cNvPr id="45" name="TextBox 44">
            <a:extLst>
              <a:ext uri="{FF2B5EF4-FFF2-40B4-BE49-F238E27FC236}">
                <a16:creationId xmlns:a16="http://schemas.microsoft.com/office/drawing/2014/main" id="{EB287198-FB26-FA0A-6361-844B8252A1C3}"/>
              </a:ext>
            </a:extLst>
          </p:cNvPr>
          <p:cNvSpPr txBox="1"/>
          <p:nvPr/>
        </p:nvSpPr>
        <p:spPr>
          <a:xfrm>
            <a:off x="15525600" y="35823423"/>
            <a:ext cx="14040000" cy="861774"/>
          </a:xfrm>
          <a:prstGeom prst="rect">
            <a:avLst/>
          </a:prstGeom>
          <a:solidFill>
            <a:srgbClr val="9ADBE8"/>
          </a:solidFill>
        </p:spPr>
        <p:txBody>
          <a:bodyPr wrap="square" rtlCol="0">
            <a:spAutoFit/>
          </a:bodyPr>
          <a:lstStyle/>
          <a:p>
            <a:pPr algn="ctr"/>
            <a:r>
              <a:rPr lang="en-GB" sz="5000" dirty="0">
                <a:solidFill>
                  <a:srgbClr val="F8F8F9"/>
                </a:solidFill>
                <a:latin typeface="Source Sans Pro Bold" panose="020B0703030403020204" pitchFamily="34" charset="0"/>
              </a:rPr>
              <a:t>TAKE HOME MESSAGE</a:t>
            </a:r>
          </a:p>
        </p:txBody>
      </p:sp>
      <p:sp>
        <p:nvSpPr>
          <p:cNvPr id="46" name="TextBox 45">
            <a:extLst>
              <a:ext uri="{FF2B5EF4-FFF2-40B4-BE49-F238E27FC236}">
                <a16:creationId xmlns:a16="http://schemas.microsoft.com/office/drawing/2014/main" id="{018D5D6F-760F-2587-FC1D-5173D2BF92D9}"/>
              </a:ext>
            </a:extLst>
          </p:cNvPr>
          <p:cNvSpPr txBox="1"/>
          <p:nvPr/>
        </p:nvSpPr>
        <p:spPr>
          <a:xfrm>
            <a:off x="15525600" y="36699729"/>
            <a:ext cx="14040000" cy="3785652"/>
          </a:xfrm>
          <a:prstGeom prst="rect">
            <a:avLst/>
          </a:prstGeom>
          <a:noFill/>
        </p:spPr>
        <p:txBody>
          <a:bodyPr wrap="square" rtlCol="0">
            <a:spAutoFit/>
          </a:bodyPr>
          <a:lstStyle/>
          <a:p>
            <a:pPr algn="just">
              <a:buClr>
                <a:srgbClr val="131E29"/>
              </a:buClr>
              <a:buSzPct val="100000"/>
            </a:pPr>
            <a:r>
              <a:rPr lang="en-GB" sz="4000" dirty="0">
                <a:solidFill>
                  <a:srgbClr val="131E29"/>
                </a:solidFill>
                <a:latin typeface="Source Sans Pro" panose="020B0503030403020204" pitchFamily="34" charset="0"/>
              </a:rPr>
              <a:t>Establishing cross-sectional FPS expertise benefits in probabilistic inference could inform training programs for professionals who require quick, accurate decisions under pressure (paramedics, surgeons, and air traffic controllers). However, more data collection is required as preliminary evidence is too ambiguous to draw conclusions.</a:t>
            </a:r>
          </a:p>
        </p:txBody>
      </p:sp>
      <p:sp>
        <p:nvSpPr>
          <p:cNvPr id="47" name="TextBox 46">
            <a:extLst>
              <a:ext uri="{FF2B5EF4-FFF2-40B4-BE49-F238E27FC236}">
                <a16:creationId xmlns:a16="http://schemas.microsoft.com/office/drawing/2014/main" id="{D48FA6EF-D7BA-2649-1DB2-140757AA70C0}"/>
              </a:ext>
            </a:extLst>
          </p:cNvPr>
          <p:cNvSpPr txBox="1"/>
          <p:nvPr/>
        </p:nvSpPr>
        <p:spPr>
          <a:xfrm>
            <a:off x="708140" y="40698288"/>
            <a:ext cx="28874355" cy="400110"/>
          </a:xfrm>
          <a:prstGeom prst="rect">
            <a:avLst/>
          </a:prstGeom>
          <a:solidFill>
            <a:srgbClr val="663DB3"/>
          </a:solidFill>
        </p:spPr>
        <p:txBody>
          <a:bodyPr wrap="square" rtlCol="0">
            <a:spAutoFit/>
          </a:bodyPr>
          <a:lstStyle/>
          <a:p>
            <a:r>
              <a:rPr lang="en-GB" sz="2000" dirty="0">
                <a:solidFill>
                  <a:srgbClr val="F8F8F9"/>
                </a:solidFill>
                <a:latin typeface="Source Sans Pro Bold" panose="020B0703030403020204" pitchFamily="34" charset="0"/>
              </a:rPr>
              <a:t>REFERENCES</a:t>
            </a:r>
          </a:p>
        </p:txBody>
      </p:sp>
      <p:sp>
        <p:nvSpPr>
          <p:cNvPr id="48" name="TextBox 47">
            <a:extLst>
              <a:ext uri="{FF2B5EF4-FFF2-40B4-BE49-F238E27FC236}">
                <a16:creationId xmlns:a16="http://schemas.microsoft.com/office/drawing/2014/main" id="{89EB176F-A57A-A896-35DB-1068567FC0BD}"/>
              </a:ext>
            </a:extLst>
          </p:cNvPr>
          <p:cNvSpPr txBox="1"/>
          <p:nvPr/>
        </p:nvSpPr>
        <p:spPr>
          <a:xfrm>
            <a:off x="700428" y="41027159"/>
            <a:ext cx="28874355" cy="1631216"/>
          </a:xfrm>
          <a:prstGeom prst="rect">
            <a:avLst/>
          </a:prstGeom>
          <a:noFill/>
        </p:spPr>
        <p:txBody>
          <a:bodyPr wrap="square" rtlCol="0">
            <a:spAutoFit/>
          </a:bodyPr>
          <a:lstStyle/>
          <a:p>
            <a:pPr>
              <a:buClr>
                <a:srgbClr val="131E29"/>
              </a:buClr>
              <a:buSzPct val="100000"/>
            </a:pPr>
            <a:r>
              <a:rPr lang="en-GB" sz="2000" dirty="0">
                <a:solidFill>
                  <a:srgbClr val="131E29"/>
                </a:solidFill>
                <a:latin typeface="Source Sans Pro" panose="020B0503030403020204" pitchFamily="34" charset="0"/>
              </a:rPr>
              <a:t>1. Bediou, B., Adams, D. M., Mayer, R. E., Tipton, E., Green, C. S., &amp; Bavelier, D. (2018). Meta-analysis of action video game impact on perceptual, attentional, and cognitive skills. </a:t>
            </a:r>
            <a:r>
              <a:rPr lang="en-GB" sz="2000" i="1" dirty="0">
                <a:solidFill>
                  <a:srgbClr val="131E29"/>
                </a:solidFill>
                <a:latin typeface="Source Sans Pro" panose="020B0503030403020204" pitchFamily="34" charset="0"/>
              </a:rPr>
              <a:t>Psychological bulletin, 144</a:t>
            </a:r>
            <a:r>
              <a:rPr lang="en-GB" sz="2000" dirty="0">
                <a:solidFill>
                  <a:srgbClr val="131E29"/>
                </a:solidFill>
                <a:latin typeface="Source Sans Pro" panose="020B0503030403020204" pitchFamily="34" charset="0"/>
              </a:rPr>
              <a:t>(1), 77–110. https://doi.org/10.1037/bul0000130</a:t>
            </a:r>
          </a:p>
          <a:p>
            <a:pPr>
              <a:buClr>
                <a:srgbClr val="131E29"/>
              </a:buClr>
              <a:buSzPct val="100000"/>
            </a:pPr>
            <a:r>
              <a:rPr lang="en-GB" sz="2000" dirty="0">
                <a:solidFill>
                  <a:srgbClr val="131E29"/>
                </a:solidFill>
                <a:latin typeface="Source Sans Pro" panose="020B0503030403020204" pitchFamily="34" charset="0"/>
              </a:rPr>
              <a:t>2. Bediou, B., Rodgers, M. A., Tipton, E., Mayer, R. E., Green, C. S., &amp; Bavelier, D. (2023). Effects of Action Video Game Play on Cognitive Skills: A Meta-Analysis. Technology, </a:t>
            </a:r>
            <a:r>
              <a:rPr lang="en-GB" sz="2000" i="1" dirty="0">
                <a:solidFill>
                  <a:srgbClr val="131E29"/>
                </a:solidFill>
                <a:latin typeface="Source Sans Pro" panose="020B0503030403020204" pitchFamily="34" charset="0"/>
              </a:rPr>
              <a:t>Mind, and </a:t>
            </a:r>
            <a:r>
              <a:rPr lang="en-GB" sz="2000" i="1" dirty="0" err="1">
                <a:solidFill>
                  <a:srgbClr val="131E29"/>
                </a:solidFill>
                <a:latin typeface="Source Sans Pro" panose="020B0503030403020204" pitchFamily="34" charset="0"/>
              </a:rPr>
              <a:t>Behavior</a:t>
            </a:r>
            <a:r>
              <a:rPr lang="en-GB" sz="2000" i="1" dirty="0">
                <a:solidFill>
                  <a:srgbClr val="131E29"/>
                </a:solidFill>
                <a:latin typeface="Source Sans Pro" panose="020B0503030403020204" pitchFamily="34" charset="0"/>
              </a:rPr>
              <a:t>, 4(1</a:t>
            </a:r>
            <a:r>
              <a:rPr lang="en-GB" sz="2000" dirty="0">
                <a:solidFill>
                  <a:srgbClr val="131E29"/>
                </a:solidFill>
                <a:latin typeface="Source Sans Pro" panose="020B0503030403020204" pitchFamily="34" charset="0"/>
              </a:rPr>
              <a:t>: Spring 2023). https://doi.org/10.1037/TMB0000102</a:t>
            </a:r>
          </a:p>
          <a:p>
            <a:pPr>
              <a:buClr>
                <a:srgbClr val="131E29"/>
              </a:buClr>
              <a:buSzPct val="100000"/>
            </a:pPr>
            <a:r>
              <a:rPr lang="en-GB" sz="2000" dirty="0">
                <a:solidFill>
                  <a:srgbClr val="131E29"/>
                </a:solidFill>
                <a:latin typeface="Source Sans Pro" panose="020B0503030403020204" pitchFamily="34" charset="0"/>
              </a:rPr>
              <a:t>3. Bavelier, D., Green, C. S., </a:t>
            </a:r>
            <a:r>
              <a:rPr lang="en-GB" sz="2000" dirty="0" err="1">
                <a:solidFill>
                  <a:srgbClr val="131E29"/>
                </a:solidFill>
                <a:latin typeface="Source Sans Pro" panose="020B0503030403020204" pitchFamily="34" charset="0"/>
              </a:rPr>
              <a:t>Pouget</a:t>
            </a:r>
            <a:r>
              <a:rPr lang="en-GB" sz="2000" dirty="0">
                <a:solidFill>
                  <a:srgbClr val="131E29"/>
                </a:solidFill>
                <a:latin typeface="Source Sans Pro" panose="020B0503030403020204" pitchFamily="34" charset="0"/>
              </a:rPr>
              <a:t>, A., &amp; </a:t>
            </a:r>
            <a:r>
              <a:rPr lang="en-GB" sz="2000" dirty="0" err="1">
                <a:solidFill>
                  <a:srgbClr val="131E29"/>
                </a:solidFill>
                <a:latin typeface="Source Sans Pro" panose="020B0503030403020204" pitchFamily="34" charset="0"/>
              </a:rPr>
              <a:t>Schrater</a:t>
            </a:r>
            <a:r>
              <a:rPr lang="en-GB" sz="2000" dirty="0">
                <a:solidFill>
                  <a:srgbClr val="131E29"/>
                </a:solidFill>
                <a:latin typeface="Source Sans Pro" panose="020B0503030403020204" pitchFamily="34" charset="0"/>
              </a:rPr>
              <a:t>, P. (2012). Brain plasticity through the life span: learning to learn and action video games. </a:t>
            </a:r>
            <a:r>
              <a:rPr lang="en-GB" sz="2000" i="1" dirty="0">
                <a:solidFill>
                  <a:srgbClr val="131E29"/>
                </a:solidFill>
                <a:latin typeface="Source Sans Pro" panose="020B0503030403020204" pitchFamily="34" charset="0"/>
              </a:rPr>
              <a:t>Annual review of neuroscience, 35</a:t>
            </a:r>
            <a:r>
              <a:rPr lang="en-GB" sz="2000" dirty="0">
                <a:solidFill>
                  <a:srgbClr val="131E29"/>
                </a:solidFill>
                <a:latin typeface="Source Sans Pro" panose="020B0503030403020204" pitchFamily="34" charset="0"/>
              </a:rPr>
              <a:t>, 391–416. https://doi.org/10.1146/annurev-neuro-060909-152832</a:t>
            </a:r>
          </a:p>
          <a:p>
            <a:pPr>
              <a:buClr>
                <a:srgbClr val="131E29"/>
              </a:buClr>
              <a:buSzPct val="100000"/>
            </a:pPr>
            <a:r>
              <a:rPr lang="en-GB" sz="2000" dirty="0">
                <a:solidFill>
                  <a:srgbClr val="131E29"/>
                </a:solidFill>
                <a:latin typeface="Source Sans Pro" panose="020B0503030403020204" pitchFamily="34" charset="0"/>
              </a:rPr>
              <a:t>4. Brady, T. F., &amp; Tenenbaum, J. B. (2013). A probabilistic model of visual working memory: Incorporating higher order regularities into working memory capacity estimates</a:t>
            </a:r>
            <a:r>
              <a:rPr lang="en-GB" sz="2000" i="1" dirty="0">
                <a:solidFill>
                  <a:srgbClr val="131E29"/>
                </a:solidFill>
                <a:latin typeface="Source Sans Pro" panose="020B0503030403020204" pitchFamily="34" charset="0"/>
              </a:rPr>
              <a:t>. Psychological review, 120</a:t>
            </a:r>
            <a:r>
              <a:rPr lang="en-GB" sz="2000" dirty="0">
                <a:solidFill>
                  <a:srgbClr val="131E29"/>
                </a:solidFill>
                <a:latin typeface="Source Sans Pro" panose="020B0503030403020204" pitchFamily="34" charset="0"/>
              </a:rPr>
              <a:t>(1), 85-109. https://psycnet.apa.org/doi/10.1037/a0030779</a:t>
            </a:r>
            <a:br>
              <a:rPr lang="en-GB" sz="2000" dirty="0">
                <a:solidFill>
                  <a:srgbClr val="131E29"/>
                </a:solidFill>
                <a:latin typeface="Source Sans Pro" panose="020B0503030403020204" pitchFamily="34" charset="0"/>
              </a:rPr>
            </a:br>
            <a:r>
              <a:rPr lang="en-GB" sz="2000" dirty="0">
                <a:solidFill>
                  <a:srgbClr val="131E29"/>
                </a:solidFill>
                <a:latin typeface="Source Sans Pro" panose="020B0503030403020204" pitchFamily="34" charset="0"/>
              </a:rPr>
              <a:t>5. </a:t>
            </a:r>
            <a:r>
              <a:rPr lang="en-GB" sz="2000" dirty="0" err="1">
                <a:solidFill>
                  <a:srgbClr val="131E29"/>
                </a:solidFill>
                <a:latin typeface="Source Sans Pro" panose="020B0503030403020204" pitchFamily="34" charset="0"/>
              </a:rPr>
              <a:t>Musfeld</a:t>
            </a:r>
            <a:r>
              <a:rPr lang="en-GB" sz="2000" dirty="0">
                <a:solidFill>
                  <a:srgbClr val="131E29"/>
                </a:solidFill>
                <a:latin typeface="Source Sans Pro" panose="020B0503030403020204" pitchFamily="34" charset="0"/>
              </a:rPr>
              <a:t>, P., Souza, A. S., &amp; </a:t>
            </a:r>
            <a:r>
              <a:rPr lang="en-GB" sz="2000" dirty="0" err="1">
                <a:solidFill>
                  <a:srgbClr val="131E29"/>
                </a:solidFill>
                <a:latin typeface="Source Sans Pro" panose="020B0503030403020204" pitchFamily="34" charset="0"/>
              </a:rPr>
              <a:t>Oberauer</a:t>
            </a:r>
            <a:r>
              <a:rPr lang="en-GB" sz="2000" dirty="0">
                <a:solidFill>
                  <a:srgbClr val="131E29"/>
                </a:solidFill>
                <a:latin typeface="Source Sans Pro" panose="020B0503030403020204" pitchFamily="34" charset="0"/>
              </a:rPr>
              <a:t>, K. (2023). Repetition learning is neither a continuous nor an implicit process. </a:t>
            </a:r>
            <a:r>
              <a:rPr lang="en-GB" sz="2000" i="1" dirty="0">
                <a:solidFill>
                  <a:srgbClr val="131E29"/>
                </a:solidFill>
                <a:latin typeface="Source Sans Pro" panose="020B0503030403020204" pitchFamily="34" charset="0"/>
              </a:rPr>
              <a:t>Proceedings of the National Academy of Sciences of the United States of America, 120</a:t>
            </a:r>
            <a:r>
              <a:rPr lang="en-GB" sz="2000" dirty="0">
                <a:solidFill>
                  <a:srgbClr val="131E29"/>
                </a:solidFill>
                <a:latin typeface="Source Sans Pro" panose="020B0503030403020204" pitchFamily="34" charset="0"/>
              </a:rPr>
              <a:t>(16), e2218042120. https://doi.org/10.1073/pnas.2218042120</a:t>
            </a:r>
          </a:p>
        </p:txBody>
      </p:sp>
      <p:grpSp>
        <p:nvGrpSpPr>
          <p:cNvPr id="43" name="Group 42">
            <a:extLst>
              <a:ext uri="{FF2B5EF4-FFF2-40B4-BE49-F238E27FC236}">
                <a16:creationId xmlns:a16="http://schemas.microsoft.com/office/drawing/2014/main" id="{44FE91E1-57DB-FED2-37F3-3984858F8356}"/>
              </a:ext>
            </a:extLst>
          </p:cNvPr>
          <p:cNvGrpSpPr/>
          <p:nvPr/>
        </p:nvGrpSpPr>
        <p:grpSpPr>
          <a:xfrm>
            <a:off x="22048185" y="5670781"/>
            <a:ext cx="7488475" cy="7708322"/>
            <a:chOff x="22048185" y="5670781"/>
            <a:chExt cx="7488475" cy="7708322"/>
          </a:xfrm>
        </p:grpSpPr>
        <p:grpSp>
          <p:nvGrpSpPr>
            <p:cNvPr id="55" name="Group 54">
              <a:extLst>
                <a:ext uri="{FF2B5EF4-FFF2-40B4-BE49-F238E27FC236}">
                  <a16:creationId xmlns:a16="http://schemas.microsoft.com/office/drawing/2014/main" id="{7220D79E-D884-48EF-6679-B62515CD88AC}"/>
                </a:ext>
              </a:extLst>
            </p:cNvPr>
            <p:cNvGrpSpPr/>
            <p:nvPr/>
          </p:nvGrpSpPr>
          <p:grpSpPr>
            <a:xfrm>
              <a:off x="22048185" y="6022384"/>
              <a:ext cx="7468550" cy="7356719"/>
              <a:chOff x="14827015" y="6985106"/>
              <a:chExt cx="14313062" cy="11259515"/>
            </a:xfrm>
            <a:noFill/>
          </p:grpSpPr>
          <p:sp>
            <p:nvSpPr>
              <p:cNvPr id="50" name="TextBox 49">
                <a:extLst>
                  <a:ext uri="{FF2B5EF4-FFF2-40B4-BE49-F238E27FC236}">
                    <a16:creationId xmlns:a16="http://schemas.microsoft.com/office/drawing/2014/main" id="{FC24AAEA-0241-0112-9281-76A92B0A15B7}"/>
                  </a:ext>
                </a:extLst>
              </p:cNvPr>
              <p:cNvSpPr txBox="1"/>
              <p:nvPr/>
            </p:nvSpPr>
            <p:spPr>
              <a:xfrm>
                <a:off x="17131835" y="16925669"/>
                <a:ext cx="2694799" cy="1318952"/>
              </a:xfrm>
              <a:prstGeom prst="rect">
                <a:avLst/>
              </a:prstGeom>
              <a:grpFill/>
            </p:spPr>
            <p:txBody>
              <a:bodyPr wrap="square" rtlCol="0">
                <a:spAutoFit/>
              </a:bodyPr>
              <a:lstStyle/>
              <a:p>
                <a:pPr algn="ctr"/>
                <a:r>
                  <a:rPr lang="en-GB" sz="2500" dirty="0">
                    <a:solidFill>
                      <a:srgbClr val="131E29"/>
                    </a:solidFill>
                    <a:latin typeface="Source Sans Pro" panose="020B0503030403020204" pitchFamily="34" charset="0"/>
                  </a:rPr>
                  <a:t>Block 1 Hebb</a:t>
                </a:r>
              </a:p>
            </p:txBody>
          </p:sp>
          <p:sp>
            <p:nvSpPr>
              <p:cNvPr id="51" name="TextBox 50">
                <a:extLst>
                  <a:ext uri="{FF2B5EF4-FFF2-40B4-BE49-F238E27FC236}">
                    <a16:creationId xmlns:a16="http://schemas.microsoft.com/office/drawing/2014/main" id="{801B51FA-B2DB-79DE-C65F-E4C02CA4F6C0}"/>
                  </a:ext>
                </a:extLst>
              </p:cNvPr>
              <p:cNvSpPr txBox="1"/>
              <p:nvPr/>
            </p:nvSpPr>
            <p:spPr>
              <a:xfrm>
                <a:off x="20236316" y="16898569"/>
                <a:ext cx="2694799" cy="1318952"/>
              </a:xfrm>
              <a:prstGeom prst="rect">
                <a:avLst/>
              </a:prstGeom>
              <a:grpFill/>
            </p:spPr>
            <p:txBody>
              <a:bodyPr wrap="square" rtlCol="0">
                <a:spAutoFit/>
              </a:bodyPr>
              <a:lstStyle/>
              <a:p>
                <a:pPr algn="ctr"/>
                <a:r>
                  <a:rPr lang="en-GB" sz="2500" dirty="0">
                    <a:solidFill>
                      <a:srgbClr val="131E29"/>
                    </a:solidFill>
                    <a:latin typeface="Source Sans Pro" panose="020B0503030403020204" pitchFamily="34" charset="0"/>
                  </a:rPr>
                  <a:t>Block 2 Hebb</a:t>
                </a:r>
              </a:p>
            </p:txBody>
          </p:sp>
          <p:sp>
            <p:nvSpPr>
              <p:cNvPr id="52" name="TextBox 51">
                <a:extLst>
                  <a:ext uri="{FF2B5EF4-FFF2-40B4-BE49-F238E27FC236}">
                    <a16:creationId xmlns:a16="http://schemas.microsoft.com/office/drawing/2014/main" id="{F95D0AE6-79D4-D8B7-82F4-51A6F4855C01}"/>
                  </a:ext>
                </a:extLst>
              </p:cNvPr>
              <p:cNvSpPr txBox="1"/>
              <p:nvPr/>
            </p:nvSpPr>
            <p:spPr>
              <a:xfrm>
                <a:off x="23340799" y="16882612"/>
                <a:ext cx="2694799" cy="1318952"/>
              </a:xfrm>
              <a:prstGeom prst="rect">
                <a:avLst/>
              </a:prstGeom>
              <a:grpFill/>
            </p:spPr>
            <p:txBody>
              <a:bodyPr wrap="square" rtlCol="0">
                <a:spAutoFit/>
              </a:bodyPr>
              <a:lstStyle/>
              <a:p>
                <a:pPr algn="ctr"/>
                <a:r>
                  <a:rPr lang="en-GB" sz="2500" dirty="0">
                    <a:solidFill>
                      <a:srgbClr val="131E29"/>
                    </a:solidFill>
                    <a:latin typeface="Source Sans Pro" panose="020B0503030403020204" pitchFamily="34" charset="0"/>
                  </a:rPr>
                  <a:t>Block 1 Fill</a:t>
                </a:r>
              </a:p>
            </p:txBody>
          </p:sp>
          <p:sp>
            <p:nvSpPr>
              <p:cNvPr id="53" name="TextBox 52">
                <a:extLst>
                  <a:ext uri="{FF2B5EF4-FFF2-40B4-BE49-F238E27FC236}">
                    <a16:creationId xmlns:a16="http://schemas.microsoft.com/office/drawing/2014/main" id="{3116FA22-AAC1-A693-708B-504BEED62211}"/>
                  </a:ext>
                </a:extLst>
              </p:cNvPr>
              <p:cNvSpPr txBox="1"/>
              <p:nvPr/>
            </p:nvSpPr>
            <p:spPr>
              <a:xfrm>
                <a:off x="26445278" y="16910367"/>
                <a:ext cx="2694799" cy="1318952"/>
              </a:xfrm>
              <a:prstGeom prst="rect">
                <a:avLst/>
              </a:prstGeom>
              <a:grpFill/>
            </p:spPr>
            <p:txBody>
              <a:bodyPr wrap="square" rtlCol="0">
                <a:spAutoFit/>
              </a:bodyPr>
              <a:lstStyle/>
              <a:p>
                <a:pPr algn="ctr"/>
                <a:r>
                  <a:rPr lang="en-GB" sz="2500" dirty="0">
                    <a:solidFill>
                      <a:srgbClr val="131E29"/>
                    </a:solidFill>
                    <a:latin typeface="Source Sans Pro" panose="020B0503030403020204" pitchFamily="34" charset="0"/>
                  </a:rPr>
                  <a:t>Block 2 Fill</a:t>
                </a:r>
              </a:p>
            </p:txBody>
          </p:sp>
          <p:sp>
            <p:nvSpPr>
              <p:cNvPr id="54" name="TextBox 53">
                <a:extLst>
                  <a:ext uri="{FF2B5EF4-FFF2-40B4-BE49-F238E27FC236}">
                    <a16:creationId xmlns:a16="http://schemas.microsoft.com/office/drawing/2014/main" id="{94D69113-FF4C-34D5-4EBD-42D63CB9EC84}"/>
                  </a:ext>
                </a:extLst>
              </p:cNvPr>
              <p:cNvSpPr txBox="1"/>
              <p:nvPr/>
            </p:nvSpPr>
            <p:spPr>
              <a:xfrm rot="16200000">
                <a:off x="10391925" y="11420196"/>
                <a:ext cx="9931885" cy="1061706"/>
              </a:xfrm>
              <a:prstGeom prst="rect">
                <a:avLst/>
              </a:prstGeom>
              <a:grpFill/>
            </p:spPr>
            <p:txBody>
              <a:bodyPr wrap="square" rtlCol="0">
                <a:spAutoFit/>
              </a:bodyPr>
              <a:lstStyle/>
              <a:p>
                <a:pPr algn="ctr"/>
                <a:r>
                  <a:rPr lang="en-GB" sz="3000" b="1" dirty="0">
                    <a:solidFill>
                      <a:srgbClr val="131E29"/>
                    </a:solidFill>
                    <a:latin typeface="Source Sans Pro" panose="020B0503030403020204" pitchFamily="34" charset="0"/>
                  </a:rPr>
                  <a:t>% Correct</a:t>
                </a:r>
              </a:p>
            </p:txBody>
          </p:sp>
        </p:grpSp>
        <p:sp>
          <p:nvSpPr>
            <p:cNvPr id="57" name="TextBox 56">
              <a:extLst>
                <a:ext uri="{FF2B5EF4-FFF2-40B4-BE49-F238E27FC236}">
                  <a16:creationId xmlns:a16="http://schemas.microsoft.com/office/drawing/2014/main" id="{18141F27-E9DD-0F41-945E-EE3E343A7029}"/>
                </a:ext>
              </a:extLst>
            </p:cNvPr>
            <p:cNvSpPr txBox="1"/>
            <p:nvPr/>
          </p:nvSpPr>
          <p:spPr>
            <a:xfrm>
              <a:off x="22942596" y="5670781"/>
              <a:ext cx="6594064" cy="553998"/>
            </a:xfrm>
            <a:prstGeom prst="rect">
              <a:avLst/>
            </a:prstGeom>
            <a:noFill/>
          </p:spPr>
          <p:txBody>
            <a:bodyPr wrap="square" rtlCol="0">
              <a:spAutoFit/>
            </a:bodyPr>
            <a:lstStyle/>
            <a:p>
              <a:pPr algn="ctr"/>
              <a:r>
                <a:rPr lang="en-GB" sz="3000" b="1" dirty="0">
                  <a:solidFill>
                    <a:srgbClr val="131E29"/>
                  </a:solidFill>
                  <a:latin typeface="Source Sans Pro" panose="020B0503030403020204" pitchFamily="34" charset="0"/>
                </a:rPr>
                <a:t>Mean accuracy across participants</a:t>
              </a:r>
              <a:endParaRPr lang="en-GB" sz="3000" dirty="0">
                <a:solidFill>
                  <a:srgbClr val="131E29"/>
                </a:solidFill>
                <a:latin typeface="Source Sans Pro" panose="020B0503030403020204" pitchFamily="34" charset="0"/>
              </a:endParaRPr>
            </a:p>
          </p:txBody>
        </p:sp>
      </p:grpSp>
      <p:grpSp>
        <p:nvGrpSpPr>
          <p:cNvPr id="1024" name="Group 1023">
            <a:extLst>
              <a:ext uri="{FF2B5EF4-FFF2-40B4-BE49-F238E27FC236}">
                <a16:creationId xmlns:a16="http://schemas.microsoft.com/office/drawing/2014/main" id="{AEC23B8C-4C55-6E35-98AC-4626496F0C71}"/>
              </a:ext>
            </a:extLst>
          </p:cNvPr>
          <p:cNvGrpSpPr/>
          <p:nvPr/>
        </p:nvGrpSpPr>
        <p:grpSpPr>
          <a:xfrm>
            <a:off x="982522" y="20504182"/>
            <a:ext cx="13527346" cy="6658107"/>
            <a:chOff x="982522" y="20504182"/>
            <a:chExt cx="13527346" cy="6658107"/>
          </a:xfrm>
        </p:grpSpPr>
        <p:pic>
          <p:nvPicPr>
            <p:cNvPr id="14" name="Picture 36">
              <a:extLst>
                <a:ext uri="{FF2B5EF4-FFF2-40B4-BE49-F238E27FC236}">
                  <a16:creationId xmlns:a16="http://schemas.microsoft.com/office/drawing/2014/main" id="{C6BB900E-695B-132C-76EE-244042D7AB29}"/>
                </a:ext>
              </a:extLst>
            </p:cNvPr>
            <p:cNvPicPr>
              <a:picLocks noChangeAspect="1"/>
            </p:cNvPicPr>
            <p:nvPr/>
          </p:nvPicPr>
          <p:blipFill>
            <a:blip r:embed="rId9"/>
            <a:stretch>
              <a:fillRect/>
            </a:stretch>
          </p:blipFill>
          <p:spPr>
            <a:xfrm>
              <a:off x="5978455" y="24839560"/>
              <a:ext cx="2110797" cy="1930821"/>
            </a:xfrm>
            <a:prstGeom prst="rect">
              <a:avLst/>
            </a:prstGeom>
            <a:noFill/>
            <a:ln cap="flat">
              <a:noFill/>
            </a:ln>
          </p:spPr>
        </p:pic>
        <p:pic>
          <p:nvPicPr>
            <p:cNvPr id="15" name="Picture 14">
              <a:extLst>
                <a:ext uri="{FF2B5EF4-FFF2-40B4-BE49-F238E27FC236}">
                  <a16:creationId xmlns:a16="http://schemas.microsoft.com/office/drawing/2014/main" id="{BEEA0274-D73F-15CB-E8C1-25D2B8919248}"/>
                </a:ext>
              </a:extLst>
            </p:cNvPr>
            <p:cNvPicPr>
              <a:picLocks noChangeAspect="1"/>
            </p:cNvPicPr>
            <p:nvPr/>
          </p:nvPicPr>
          <p:blipFill>
            <a:blip r:embed="rId10"/>
            <a:stretch>
              <a:fillRect/>
            </a:stretch>
          </p:blipFill>
          <p:spPr>
            <a:xfrm>
              <a:off x="1712723" y="20916710"/>
              <a:ext cx="2110797" cy="1930821"/>
            </a:xfrm>
            <a:prstGeom prst="rect">
              <a:avLst/>
            </a:prstGeom>
          </p:spPr>
        </p:pic>
        <p:pic>
          <p:nvPicPr>
            <p:cNvPr id="16" name="Picture 15">
              <a:extLst>
                <a:ext uri="{FF2B5EF4-FFF2-40B4-BE49-F238E27FC236}">
                  <a16:creationId xmlns:a16="http://schemas.microsoft.com/office/drawing/2014/main" id="{0D2A20E7-1910-D31E-1618-FB6EBC04C07F}"/>
                </a:ext>
              </a:extLst>
            </p:cNvPr>
            <p:cNvPicPr>
              <a:picLocks noChangeAspect="1"/>
            </p:cNvPicPr>
            <p:nvPr/>
          </p:nvPicPr>
          <p:blipFill>
            <a:blip r:embed="rId11"/>
            <a:stretch>
              <a:fillRect/>
            </a:stretch>
          </p:blipFill>
          <p:spPr>
            <a:xfrm>
              <a:off x="3836284" y="20916710"/>
              <a:ext cx="2110797" cy="1930821"/>
            </a:xfrm>
            <a:prstGeom prst="rect">
              <a:avLst/>
            </a:prstGeom>
          </p:spPr>
        </p:pic>
        <p:pic>
          <p:nvPicPr>
            <p:cNvPr id="17" name="Picture 16">
              <a:extLst>
                <a:ext uri="{FF2B5EF4-FFF2-40B4-BE49-F238E27FC236}">
                  <a16:creationId xmlns:a16="http://schemas.microsoft.com/office/drawing/2014/main" id="{4BEBBEAF-A5D1-7AAC-5AF3-C5B10FEF58E4}"/>
                </a:ext>
              </a:extLst>
            </p:cNvPr>
            <p:cNvPicPr>
              <a:picLocks noChangeAspect="1"/>
            </p:cNvPicPr>
            <p:nvPr/>
          </p:nvPicPr>
          <p:blipFill>
            <a:blip r:embed="rId12"/>
            <a:stretch>
              <a:fillRect/>
            </a:stretch>
          </p:blipFill>
          <p:spPr>
            <a:xfrm>
              <a:off x="8123856" y="20909380"/>
              <a:ext cx="2110797" cy="1930821"/>
            </a:xfrm>
            <a:prstGeom prst="rect">
              <a:avLst/>
            </a:prstGeom>
          </p:spPr>
        </p:pic>
        <p:pic>
          <p:nvPicPr>
            <p:cNvPr id="18" name="Picture 17">
              <a:extLst>
                <a:ext uri="{FF2B5EF4-FFF2-40B4-BE49-F238E27FC236}">
                  <a16:creationId xmlns:a16="http://schemas.microsoft.com/office/drawing/2014/main" id="{A3EB7450-0D0E-C7CC-BB25-BABD9F0B7242}"/>
                </a:ext>
              </a:extLst>
            </p:cNvPr>
            <p:cNvPicPr>
              <a:picLocks noChangeAspect="1"/>
            </p:cNvPicPr>
            <p:nvPr/>
          </p:nvPicPr>
          <p:blipFill>
            <a:blip r:embed="rId13"/>
            <a:stretch>
              <a:fillRect/>
            </a:stretch>
          </p:blipFill>
          <p:spPr>
            <a:xfrm>
              <a:off x="12396132" y="20907799"/>
              <a:ext cx="2110797" cy="1930821"/>
            </a:xfrm>
            <a:prstGeom prst="rect">
              <a:avLst/>
            </a:prstGeom>
          </p:spPr>
        </p:pic>
        <p:pic>
          <p:nvPicPr>
            <p:cNvPr id="19" name="Picture 18">
              <a:extLst>
                <a:ext uri="{FF2B5EF4-FFF2-40B4-BE49-F238E27FC236}">
                  <a16:creationId xmlns:a16="http://schemas.microsoft.com/office/drawing/2014/main" id="{28D858B3-A2E6-82BE-DC4A-C6F33A216497}"/>
                </a:ext>
              </a:extLst>
            </p:cNvPr>
            <p:cNvPicPr>
              <a:picLocks noChangeAspect="1"/>
            </p:cNvPicPr>
            <p:nvPr/>
          </p:nvPicPr>
          <p:blipFill>
            <a:blip r:embed="rId14"/>
            <a:stretch>
              <a:fillRect/>
            </a:stretch>
          </p:blipFill>
          <p:spPr>
            <a:xfrm>
              <a:off x="10259994" y="20909380"/>
              <a:ext cx="2110797" cy="1930821"/>
            </a:xfrm>
            <a:prstGeom prst="rect">
              <a:avLst/>
            </a:prstGeom>
          </p:spPr>
        </p:pic>
        <p:pic>
          <p:nvPicPr>
            <p:cNvPr id="20" name="Picture 19">
              <a:extLst>
                <a:ext uri="{FF2B5EF4-FFF2-40B4-BE49-F238E27FC236}">
                  <a16:creationId xmlns:a16="http://schemas.microsoft.com/office/drawing/2014/main" id="{3B33FC7E-C00D-2ADA-B206-3FEA6E324A7C}"/>
                </a:ext>
              </a:extLst>
            </p:cNvPr>
            <p:cNvPicPr>
              <a:picLocks noChangeAspect="1"/>
            </p:cNvPicPr>
            <p:nvPr/>
          </p:nvPicPr>
          <p:blipFill>
            <a:blip r:embed="rId15"/>
            <a:stretch>
              <a:fillRect/>
            </a:stretch>
          </p:blipFill>
          <p:spPr>
            <a:xfrm>
              <a:off x="5980070" y="20909380"/>
              <a:ext cx="2110797" cy="1930821"/>
            </a:xfrm>
            <a:prstGeom prst="rect">
              <a:avLst/>
            </a:prstGeom>
          </p:spPr>
        </p:pic>
        <p:pic>
          <p:nvPicPr>
            <p:cNvPr id="21" name="Picture 20">
              <a:extLst>
                <a:ext uri="{FF2B5EF4-FFF2-40B4-BE49-F238E27FC236}">
                  <a16:creationId xmlns:a16="http://schemas.microsoft.com/office/drawing/2014/main" id="{B04167AB-8C9D-A543-1736-3B390F9E163B}"/>
                </a:ext>
              </a:extLst>
            </p:cNvPr>
            <p:cNvPicPr>
              <a:picLocks noChangeAspect="1"/>
            </p:cNvPicPr>
            <p:nvPr/>
          </p:nvPicPr>
          <p:blipFill>
            <a:blip r:embed="rId16"/>
            <a:stretch>
              <a:fillRect/>
            </a:stretch>
          </p:blipFill>
          <p:spPr>
            <a:xfrm>
              <a:off x="3836284" y="22869152"/>
              <a:ext cx="2110797" cy="1961126"/>
            </a:xfrm>
            <a:prstGeom prst="rect">
              <a:avLst/>
            </a:prstGeom>
          </p:spPr>
        </p:pic>
        <p:pic>
          <p:nvPicPr>
            <p:cNvPr id="22" name="Picture 21">
              <a:extLst>
                <a:ext uri="{FF2B5EF4-FFF2-40B4-BE49-F238E27FC236}">
                  <a16:creationId xmlns:a16="http://schemas.microsoft.com/office/drawing/2014/main" id="{F1D05AAB-7F68-EBE1-7FDE-E4599CAE8B74}"/>
                </a:ext>
              </a:extLst>
            </p:cNvPr>
            <p:cNvPicPr>
              <a:picLocks noChangeAspect="1"/>
            </p:cNvPicPr>
            <p:nvPr/>
          </p:nvPicPr>
          <p:blipFill>
            <a:blip r:embed="rId17"/>
            <a:stretch>
              <a:fillRect/>
            </a:stretch>
          </p:blipFill>
          <p:spPr>
            <a:xfrm>
              <a:off x="1704817" y="22872401"/>
              <a:ext cx="2110797" cy="1954631"/>
            </a:xfrm>
            <a:prstGeom prst="rect">
              <a:avLst/>
            </a:prstGeom>
          </p:spPr>
        </p:pic>
        <p:pic>
          <p:nvPicPr>
            <p:cNvPr id="23" name="Picture 22">
              <a:extLst>
                <a:ext uri="{FF2B5EF4-FFF2-40B4-BE49-F238E27FC236}">
                  <a16:creationId xmlns:a16="http://schemas.microsoft.com/office/drawing/2014/main" id="{98B66B6E-57F4-DADD-D8AA-FD7495DD17C0}"/>
                </a:ext>
              </a:extLst>
            </p:cNvPr>
            <p:cNvPicPr>
              <a:picLocks noChangeAspect="1"/>
            </p:cNvPicPr>
            <p:nvPr/>
          </p:nvPicPr>
          <p:blipFill>
            <a:blip r:embed="rId18"/>
            <a:stretch>
              <a:fillRect/>
            </a:stretch>
          </p:blipFill>
          <p:spPr>
            <a:xfrm>
              <a:off x="5978456" y="22872400"/>
              <a:ext cx="2110797" cy="1954631"/>
            </a:xfrm>
            <a:prstGeom prst="rect">
              <a:avLst/>
            </a:prstGeom>
          </p:spPr>
        </p:pic>
        <p:pic>
          <p:nvPicPr>
            <p:cNvPr id="24" name="Picture 23">
              <a:extLst>
                <a:ext uri="{FF2B5EF4-FFF2-40B4-BE49-F238E27FC236}">
                  <a16:creationId xmlns:a16="http://schemas.microsoft.com/office/drawing/2014/main" id="{C129C3F3-07A5-7AA0-5063-AA802EC32E0E}"/>
                </a:ext>
              </a:extLst>
            </p:cNvPr>
            <p:cNvPicPr>
              <a:picLocks noChangeAspect="1"/>
            </p:cNvPicPr>
            <p:nvPr/>
          </p:nvPicPr>
          <p:blipFill>
            <a:blip r:embed="rId19"/>
            <a:stretch>
              <a:fillRect/>
            </a:stretch>
          </p:blipFill>
          <p:spPr>
            <a:xfrm>
              <a:off x="8120628" y="22874182"/>
              <a:ext cx="2110797" cy="1954631"/>
            </a:xfrm>
            <a:prstGeom prst="rect">
              <a:avLst/>
            </a:prstGeom>
          </p:spPr>
        </p:pic>
        <p:pic>
          <p:nvPicPr>
            <p:cNvPr id="25" name="Picture 24">
              <a:extLst>
                <a:ext uri="{FF2B5EF4-FFF2-40B4-BE49-F238E27FC236}">
                  <a16:creationId xmlns:a16="http://schemas.microsoft.com/office/drawing/2014/main" id="{781A6BD8-83B1-DB23-110F-8274F99B1A47}"/>
                </a:ext>
              </a:extLst>
            </p:cNvPr>
            <p:cNvPicPr>
              <a:picLocks noChangeAspect="1"/>
            </p:cNvPicPr>
            <p:nvPr/>
          </p:nvPicPr>
          <p:blipFill>
            <a:blip r:embed="rId20"/>
            <a:stretch>
              <a:fillRect/>
            </a:stretch>
          </p:blipFill>
          <p:spPr>
            <a:xfrm>
              <a:off x="12399071" y="22872400"/>
              <a:ext cx="2110797" cy="1954631"/>
            </a:xfrm>
            <a:prstGeom prst="rect">
              <a:avLst/>
            </a:prstGeom>
          </p:spPr>
        </p:pic>
        <p:pic>
          <p:nvPicPr>
            <p:cNvPr id="26" name="Picture 25">
              <a:extLst>
                <a:ext uri="{FF2B5EF4-FFF2-40B4-BE49-F238E27FC236}">
                  <a16:creationId xmlns:a16="http://schemas.microsoft.com/office/drawing/2014/main" id="{C6C78237-5504-143D-5772-6BB9191D6DBC}"/>
                </a:ext>
              </a:extLst>
            </p:cNvPr>
            <p:cNvPicPr>
              <a:picLocks noChangeAspect="1"/>
            </p:cNvPicPr>
            <p:nvPr/>
          </p:nvPicPr>
          <p:blipFill>
            <a:blip r:embed="rId21"/>
            <a:stretch>
              <a:fillRect/>
            </a:stretch>
          </p:blipFill>
          <p:spPr>
            <a:xfrm>
              <a:off x="10263448" y="22872512"/>
              <a:ext cx="2110797" cy="1954631"/>
            </a:xfrm>
            <a:prstGeom prst="rect">
              <a:avLst/>
            </a:prstGeom>
          </p:spPr>
        </p:pic>
        <p:sp>
          <p:nvSpPr>
            <p:cNvPr id="27" name="TextBox 30">
              <a:extLst>
                <a:ext uri="{FF2B5EF4-FFF2-40B4-BE49-F238E27FC236}">
                  <a16:creationId xmlns:a16="http://schemas.microsoft.com/office/drawing/2014/main" id="{AB382858-030D-8F7F-8910-B2DB806A5942}"/>
                </a:ext>
              </a:extLst>
            </p:cNvPr>
            <p:cNvSpPr txBox="1"/>
            <p:nvPr/>
          </p:nvSpPr>
          <p:spPr>
            <a:xfrm>
              <a:off x="1712723" y="20504182"/>
              <a:ext cx="2110797"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200ms</a:t>
              </a:r>
              <a:endParaRPr lang="en-GB" sz="2000" b="0" i="1" u="none" strike="noStrike" kern="1200" cap="none" spc="0" baseline="0" dirty="0">
                <a:solidFill>
                  <a:srgbClr val="131E29"/>
                </a:solidFill>
                <a:uFillTx/>
                <a:latin typeface="Source Sans Pro" panose="020B0503030403020204" pitchFamily="34" charset="0"/>
              </a:endParaRPr>
            </a:p>
          </p:txBody>
        </p:sp>
        <p:sp>
          <p:nvSpPr>
            <p:cNvPr id="33" name="TextBox 30">
              <a:extLst>
                <a:ext uri="{FF2B5EF4-FFF2-40B4-BE49-F238E27FC236}">
                  <a16:creationId xmlns:a16="http://schemas.microsoft.com/office/drawing/2014/main" id="{358592DB-1AFF-5388-DB8F-9CAF556EAD31}"/>
                </a:ext>
              </a:extLst>
            </p:cNvPr>
            <p:cNvSpPr txBox="1"/>
            <p:nvPr/>
          </p:nvSpPr>
          <p:spPr>
            <a:xfrm>
              <a:off x="5970706" y="26762179"/>
              <a:ext cx="2110797"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i="1" kern="0" dirty="0">
                  <a:solidFill>
                    <a:srgbClr val="131E29"/>
                  </a:solidFill>
                  <a:latin typeface="Source Sans Pro" panose="020B0503030403020204" pitchFamily="34" charset="0"/>
                </a:rPr>
                <a:t>15</a:t>
              </a:r>
              <a:r>
                <a:rPr lang="en-GB" sz="2000" b="0" i="1" u="none" strike="noStrike" kern="0" cap="none" spc="0" baseline="0" dirty="0">
                  <a:solidFill>
                    <a:srgbClr val="131E29"/>
                  </a:solidFill>
                  <a:uFillTx/>
                  <a:latin typeface="Source Sans Pro" panose="020B0503030403020204" pitchFamily="34" charset="0"/>
                </a:rPr>
                <a:t>00ms</a:t>
              </a:r>
              <a:endParaRPr lang="en-GB" sz="2000" b="0" i="1" u="none" strike="noStrike" kern="1200" cap="none" spc="0" baseline="0" dirty="0">
                <a:solidFill>
                  <a:srgbClr val="131E29"/>
                </a:solidFill>
                <a:uFillTx/>
                <a:latin typeface="Source Sans Pro" panose="020B0503030403020204" pitchFamily="34" charset="0"/>
              </a:endParaRPr>
            </a:p>
          </p:txBody>
        </p:sp>
        <p:sp>
          <p:nvSpPr>
            <p:cNvPr id="34" name="TextBox 30">
              <a:extLst>
                <a:ext uri="{FF2B5EF4-FFF2-40B4-BE49-F238E27FC236}">
                  <a16:creationId xmlns:a16="http://schemas.microsoft.com/office/drawing/2014/main" id="{40F03438-D746-7140-B5F4-7DB7E05F20DE}"/>
                </a:ext>
              </a:extLst>
            </p:cNvPr>
            <p:cNvSpPr txBox="1"/>
            <p:nvPr/>
          </p:nvSpPr>
          <p:spPr>
            <a:xfrm rot="16200000">
              <a:off x="377111" y="21522172"/>
              <a:ext cx="1930821" cy="72000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i="1" kern="0" dirty="0">
                  <a:solidFill>
                    <a:srgbClr val="131E29"/>
                  </a:solidFill>
                  <a:latin typeface="Source Sans Pro" panose="020B0503030403020204" pitchFamily="34" charset="0"/>
                </a:rPr>
                <a:t>Presentation Phase</a:t>
              </a:r>
              <a:endParaRPr lang="en-GB" sz="2000" b="0" i="1" u="none" strike="noStrike" kern="1200" cap="none" spc="0" baseline="0" dirty="0">
                <a:solidFill>
                  <a:srgbClr val="131E29"/>
                </a:solidFill>
                <a:uFillTx/>
                <a:latin typeface="Source Sans Pro" panose="020B0503030403020204" pitchFamily="34" charset="0"/>
              </a:endParaRPr>
            </a:p>
          </p:txBody>
        </p:sp>
        <p:sp>
          <p:nvSpPr>
            <p:cNvPr id="35" name="TextBox 30">
              <a:extLst>
                <a:ext uri="{FF2B5EF4-FFF2-40B4-BE49-F238E27FC236}">
                  <a16:creationId xmlns:a16="http://schemas.microsoft.com/office/drawing/2014/main" id="{49629654-9A08-73C4-9B88-3295809DB33D}"/>
                </a:ext>
              </a:extLst>
            </p:cNvPr>
            <p:cNvSpPr txBox="1"/>
            <p:nvPr/>
          </p:nvSpPr>
          <p:spPr>
            <a:xfrm rot="16200000">
              <a:off x="555532" y="23634507"/>
              <a:ext cx="1930821"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Recall Phase</a:t>
              </a:r>
              <a:endParaRPr lang="en-GB" sz="2000" b="0" i="1" u="none" strike="noStrike" kern="1200" cap="none" spc="0" baseline="0" dirty="0">
                <a:solidFill>
                  <a:srgbClr val="131E29"/>
                </a:solidFill>
                <a:uFillTx/>
                <a:latin typeface="Source Sans Pro" panose="020B0503030403020204" pitchFamily="34" charset="0"/>
              </a:endParaRPr>
            </a:p>
          </p:txBody>
        </p:sp>
        <p:sp>
          <p:nvSpPr>
            <p:cNvPr id="36" name="TextBox 30">
              <a:extLst>
                <a:ext uri="{FF2B5EF4-FFF2-40B4-BE49-F238E27FC236}">
                  <a16:creationId xmlns:a16="http://schemas.microsoft.com/office/drawing/2014/main" id="{B82EBD7D-BC1E-E2FE-46AC-E7B5F43D4296}"/>
                </a:ext>
              </a:extLst>
            </p:cNvPr>
            <p:cNvSpPr txBox="1"/>
            <p:nvPr/>
          </p:nvSpPr>
          <p:spPr>
            <a:xfrm rot="16200000">
              <a:off x="4825296" y="25616768"/>
              <a:ext cx="1930821" cy="36000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Feedback Phase</a:t>
              </a:r>
              <a:endParaRPr lang="en-GB" sz="2000" b="0" i="1" u="none" strike="noStrike" kern="1200" cap="none" spc="0" baseline="0" dirty="0">
                <a:solidFill>
                  <a:srgbClr val="131E29"/>
                </a:solidFill>
                <a:uFillTx/>
                <a:latin typeface="Source Sans Pro" panose="020B0503030403020204" pitchFamily="34" charset="0"/>
              </a:endParaRPr>
            </a:p>
          </p:txBody>
        </p:sp>
        <p:sp>
          <p:nvSpPr>
            <p:cNvPr id="3" name="TextBox 30">
              <a:extLst>
                <a:ext uri="{FF2B5EF4-FFF2-40B4-BE49-F238E27FC236}">
                  <a16:creationId xmlns:a16="http://schemas.microsoft.com/office/drawing/2014/main" id="{547E5D4E-2D8F-9C8F-E53A-D24328161A26}"/>
                </a:ext>
              </a:extLst>
            </p:cNvPr>
            <p:cNvSpPr txBox="1"/>
            <p:nvPr/>
          </p:nvSpPr>
          <p:spPr>
            <a:xfrm>
              <a:off x="3843932" y="20504809"/>
              <a:ext cx="2110797"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200ms</a:t>
              </a:r>
              <a:endParaRPr lang="en-GB" sz="2000" b="0" i="1" u="none" strike="noStrike" kern="1200" cap="none" spc="0" baseline="0" dirty="0">
                <a:solidFill>
                  <a:srgbClr val="131E29"/>
                </a:solidFill>
                <a:uFillTx/>
                <a:latin typeface="Source Sans Pro" panose="020B0503030403020204" pitchFamily="34" charset="0"/>
              </a:endParaRPr>
            </a:p>
          </p:txBody>
        </p:sp>
        <p:sp>
          <p:nvSpPr>
            <p:cNvPr id="5" name="TextBox 30">
              <a:extLst>
                <a:ext uri="{FF2B5EF4-FFF2-40B4-BE49-F238E27FC236}">
                  <a16:creationId xmlns:a16="http://schemas.microsoft.com/office/drawing/2014/main" id="{ED3BDAD5-895B-F73A-65E5-EC2D8804E75D}"/>
                </a:ext>
              </a:extLst>
            </p:cNvPr>
            <p:cNvSpPr txBox="1"/>
            <p:nvPr/>
          </p:nvSpPr>
          <p:spPr>
            <a:xfrm>
              <a:off x="5970705" y="20507238"/>
              <a:ext cx="2110797"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200ms</a:t>
              </a:r>
              <a:endParaRPr lang="en-GB" sz="2000" b="0" i="1" u="none" strike="noStrike" kern="1200" cap="none" spc="0" baseline="0" dirty="0">
                <a:solidFill>
                  <a:srgbClr val="131E29"/>
                </a:solidFill>
                <a:uFillTx/>
                <a:latin typeface="Source Sans Pro" panose="020B0503030403020204" pitchFamily="34" charset="0"/>
              </a:endParaRPr>
            </a:p>
          </p:txBody>
        </p:sp>
        <p:sp>
          <p:nvSpPr>
            <p:cNvPr id="44" name="TextBox 30">
              <a:extLst>
                <a:ext uri="{FF2B5EF4-FFF2-40B4-BE49-F238E27FC236}">
                  <a16:creationId xmlns:a16="http://schemas.microsoft.com/office/drawing/2014/main" id="{4C22C9AE-701A-A4C7-DA3F-39C9B1743990}"/>
                </a:ext>
              </a:extLst>
            </p:cNvPr>
            <p:cNvSpPr txBox="1"/>
            <p:nvPr/>
          </p:nvSpPr>
          <p:spPr>
            <a:xfrm>
              <a:off x="8111913" y="20516600"/>
              <a:ext cx="2110797"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200ms</a:t>
              </a:r>
              <a:endParaRPr lang="en-GB" sz="2000" b="0" i="1" u="none" strike="noStrike" kern="1200" cap="none" spc="0" baseline="0" dirty="0">
                <a:solidFill>
                  <a:srgbClr val="131E29"/>
                </a:solidFill>
                <a:uFillTx/>
                <a:latin typeface="Source Sans Pro" panose="020B0503030403020204" pitchFamily="34" charset="0"/>
              </a:endParaRPr>
            </a:p>
          </p:txBody>
        </p:sp>
        <p:sp>
          <p:nvSpPr>
            <p:cNvPr id="59" name="TextBox 30">
              <a:extLst>
                <a:ext uri="{FF2B5EF4-FFF2-40B4-BE49-F238E27FC236}">
                  <a16:creationId xmlns:a16="http://schemas.microsoft.com/office/drawing/2014/main" id="{F0D6BC68-7927-9220-8F80-BC9277C4FC70}"/>
                </a:ext>
              </a:extLst>
            </p:cNvPr>
            <p:cNvSpPr txBox="1"/>
            <p:nvPr/>
          </p:nvSpPr>
          <p:spPr>
            <a:xfrm>
              <a:off x="10264927" y="20505701"/>
              <a:ext cx="2110797"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200ms</a:t>
              </a:r>
              <a:endParaRPr lang="en-GB" sz="2000" b="0" i="1" u="none" strike="noStrike" kern="1200" cap="none" spc="0" baseline="0" dirty="0">
                <a:solidFill>
                  <a:srgbClr val="131E29"/>
                </a:solidFill>
                <a:uFillTx/>
                <a:latin typeface="Source Sans Pro" panose="020B0503030403020204" pitchFamily="34" charset="0"/>
              </a:endParaRPr>
            </a:p>
          </p:txBody>
        </p:sp>
        <p:sp>
          <p:nvSpPr>
            <p:cNvPr id="60" name="TextBox 30">
              <a:extLst>
                <a:ext uri="{FF2B5EF4-FFF2-40B4-BE49-F238E27FC236}">
                  <a16:creationId xmlns:a16="http://schemas.microsoft.com/office/drawing/2014/main" id="{BC6B2D65-1177-5CF0-2117-6AC7469DE600}"/>
                </a:ext>
              </a:extLst>
            </p:cNvPr>
            <p:cNvSpPr txBox="1"/>
            <p:nvPr/>
          </p:nvSpPr>
          <p:spPr>
            <a:xfrm>
              <a:off x="12386017" y="20516496"/>
              <a:ext cx="2110797" cy="400110"/>
            </a:xfrm>
            <a:prstGeom prst="rect">
              <a:avLst/>
            </a:prstGeom>
            <a:no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1" u="none" strike="noStrike" kern="0" cap="none" spc="0" baseline="0" dirty="0">
                  <a:solidFill>
                    <a:srgbClr val="131E29"/>
                  </a:solidFill>
                  <a:uFillTx/>
                  <a:latin typeface="Source Sans Pro" panose="020B0503030403020204" pitchFamily="34" charset="0"/>
                </a:rPr>
                <a:t>200ms</a:t>
              </a:r>
              <a:endParaRPr lang="en-GB" sz="2000" b="0" i="1" u="none" strike="noStrike" kern="1200" cap="none" spc="0" baseline="0" dirty="0">
                <a:solidFill>
                  <a:srgbClr val="131E29"/>
                </a:solidFill>
                <a:uFillTx/>
                <a:latin typeface="Source Sans Pro" panose="020B0503030403020204" pitchFamily="34" charset="0"/>
              </a:endParaRPr>
            </a:p>
          </p:txBody>
        </p:sp>
      </p:grpSp>
      <p:sp>
        <p:nvSpPr>
          <p:cNvPr id="1056" name="Rectangle 1055">
            <a:extLst>
              <a:ext uri="{FF2B5EF4-FFF2-40B4-BE49-F238E27FC236}">
                <a16:creationId xmlns:a16="http://schemas.microsoft.com/office/drawing/2014/main" id="{065D2C3D-39C9-0782-003D-24C9482E389E}"/>
              </a:ext>
            </a:extLst>
          </p:cNvPr>
          <p:cNvSpPr/>
          <p:nvPr/>
        </p:nvSpPr>
        <p:spPr>
          <a:xfrm>
            <a:off x="22048184" y="14773100"/>
            <a:ext cx="474555" cy="1684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58" name="Rectangle 1057">
            <a:extLst>
              <a:ext uri="{FF2B5EF4-FFF2-40B4-BE49-F238E27FC236}">
                <a16:creationId xmlns:a16="http://schemas.microsoft.com/office/drawing/2014/main" id="{2443216B-F108-2B8D-2E63-C75568BEA7AD}"/>
              </a:ext>
            </a:extLst>
          </p:cNvPr>
          <p:cNvSpPr/>
          <p:nvPr/>
        </p:nvSpPr>
        <p:spPr>
          <a:xfrm>
            <a:off x="25286451" y="15634013"/>
            <a:ext cx="474555" cy="1684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71" name="Group 1070">
            <a:extLst>
              <a:ext uri="{FF2B5EF4-FFF2-40B4-BE49-F238E27FC236}">
                <a16:creationId xmlns:a16="http://schemas.microsoft.com/office/drawing/2014/main" id="{8940485B-574A-FD42-218F-B057D5659EA2}"/>
              </a:ext>
            </a:extLst>
          </p:cNvPr>
          <p:cNvGrpSpPr/>
          <p:nvPr/>
        </p:nvGrpSpPr>
        <p:grpSpPr>
          <a:xfrm>
            <a:off x="15470535" y="13719337"/>
            <a:ext cx="14150059" cy="7365653"/>
            <a:chOff x="15470535" y="13966766"/>
            <a:chExt cx="14150059" cy="7365653"/>
          </a:xfrm>
        </p:grpSpPr>
        <p:pic>
          <p:nvPicPr>
            <p:cNvPr id="1062" name="Picture 1061" descr="A graph with lines and dots&#10;&#10;Description automatically generated">
              <a:extLst>
                <a:ext uri="{FF2B5EF4-FFF2-40B4-BE49-F238E27FC236}">
                  <a16:creationId xmlns:a16="http://schemas.microsoft.com/office/drawing/2014/main" id="{9E0CCFA6-57E2-6BE4-83E1-41E135419628}"/>
                </a:ext>
              </a:extLst>
            </p:cNvPr>
            <p:cNvPicPr>
              <a:picLocks noChangeAspect="1"/>
            </p:cNvPicPr>
            <p:nvPr/>
          </p:nvPicPr>
          <p:blipFill rotWithShape="1">
            <a:blip r:embed="rId22">
              <a:extLst>
                <a:ext uri="{28A0092B-C50C-407E-A947-70E740481C1C}">
                  <a14:useLocalDpi xmlns:a14="http://schemas.microsoft.com/office/drawing/2010/main" val="0"/>
                </a:ext>
              </a:extLst>
            </a:blip>
            <a:srcRect t="5824"/>
            <a:stretch/>
          </p:blipFill>
          <p:spPr>
            <a:xfrm>
              <a:off x="15551726" y="14443212"/>
              <a:ext cx="7315215" cy="6889207"/>
            </a:xfrm>
            <a:prstGeom prst="rect">
              <a:avLst/>
            </a:prstGeom>
          </p:spPr>
        </p:pic>
        <p:grpSp>
          <p:nvGrpSpPr>
            <p:cNvPr id="1030" name="Group 1029">
              <a:extLst>
                <a:ext uri="{FF2B5EF4-FFF2-40B4-BE49-F238E27FC236}">
                  <a16:creationId xmlns:a16="http://schemas.microsoft.com/office/drawing/2014/main" id="{6F02053C-29E6-9C2A-71AD-82A3D9F46F8E}"/>
                </a:ext>
              </a:extLst>
            </p:cNvPr>
            <p:cNvGrpSpPr/>
            <p:nvPr/>
          </p:nvGrpSpPr>
          <p:grpSpPr>
            <a:xfrm>
              <a:off x="15470535" y="13966766"/>
              <a:ext cx="14150059" cy="1015663"/>
              <a:chOff x="15487023" y="17054069"/>
              <a:chExt cx="14659372" cy="1077271"/>
            </a:xfrm>
          </p:grpSpPr>
          <p:sp>
            <p:nvSpPr>
              <p:cNvPr id="58" name="TextBox 57">
                <a:extLst>
                  <a:ext uri="{FF2B5EF4-FFF2-40B4-BE49-F238E27FC236}">
                    <a16:creationId xmlns:a16="http://schemas.microsoft.com/office/drawing/2014/main" id="{EAFB137F-175D-79E6-558E-5B477025F64A}"/>
                  </a:ext>
                </a:extLst>
              </p:cNvPr>
              <p:cNvSpPr txBox="1"/>
              <p:nvPr/>
            </p:nvSpPr>
            <p:spPr>
              <a:xfrm>
                <a:off x="15487023" y="17054069"/>
                <a:ext cx="7266892" cy="1077271"/>
              </a:xfrm>
              <a:prstGeom prst="rect">
                <a:avLst/>
              </a:prstGeom>
              <a:noFill/>
            </p:spPr>
            <p:txBody>
              <a:bodyPr wrap="square" rtlCol="0">
                <a:spAutoFit/>
              </a:bodyPr>
              <a:lstStyle/>
              <a:p>
                <a:r>
                  <a:rPr lang="en-GB" sz="3000" b="1" dirty="0">
                    <a:solidFill>
                      <a:srgbClr val="440099"/>
                    </a:solidFill>
                    <a:latin typeface="Source Sans Pro" panose="020B0503030403020204" pitchFamily="34" charset="0"/>
                  </a:rPr>
                  <a:t>Learner</a:t>
                </a:r>
                <a:r>
                  <a:rPr lang="en-GB" sz="3000" dirty="0">
                    <a:solidFill>
                      <a:srgbClr val="131E29"/>
                    </a:solidFill>
                    <a:latin typeface="Source Sans Pro" panose="020B0503030403020204" pitchFamily="34" charset="0"/>
                  </a:rPr>
                  <a:t> accuracy: </a:t>
                </a:r>
                <a:r>
                  <a:rPr lang="en-GB" sz="3000" b="1" i="1" dirty="0">
                    <a:solidFill>
                      <a:srgbClr val="131E29"/>
                    </a:solidFill>
                    <a:latin typeface="Source Sans Pro" panose="020B0503030403020204" pitchFamily="34" charset="0"/>
                  </a:rPr>
                  <a:t>p &lt;</a:t>
                </a:r>
                <a:r>
                  <a:rPr lang="en-GB" sz="3000" b="1" dirty="0">
                    <a:solidFill>
                      <a:srgbClr val="131E29"/>
                    </a:solidFill>
                    <a:latin typeface="Source Sans Pro" panose="020B0503030403020204" pitchFamily="34" charset="0"/>
                  </a:rPr>
                  <a:t>.001, BF  &gt; 1000</a:t>
                </a:r>
              </a:p>
              <a:p>
                <a:pPr algn="ctr"/>
                <a:endParaRPr lang="en-GB" sz="3000" dirty="0">
                  <a:solidFill>
                    <a:srgbClr val="131E29"/>
                  </a:solidFill>
                  <a:latin typeface="Source Sans Pro" panose="020B0503030403020204" pitchFamily="34" charset="0"/>
                </a:endParaRPr>
              </a:p>
            </p:txBody>
          </p:sp>
          <p:sp>
            <p:nvSpPr>
              <p:cNvPr id="63" name="TextBox 62">
                <a:extLst>
                  <a:ext uri="{FF2B5EF4-FFF2-40B4-BE49-F238E27FC236}">
                    <a16:creationId xmlns:a16="http://schemas.microsoft.com/office/drawing/2014/main" id="{AED19764-5043-8F54-472C-F2521054C71B}"/>
                  </a:ext>
                </a:extLst>
              </p:cNvPr>
              <p:cNvSpPr txBox="1"/>
              <p:nvPr/>
            </p:nvSpPr>
            <p:spPr>
              <a:xfrm>
                <a:off x="22772879" y="17054076"/>
                <a:ext cx="7373516" cy="587602"/>
              </a:xfrm>
              <a:prstGeom prst="rect">
                <a:avLst/>
              </a:prstGeom>
              <a:noFill/>
            </p:spPr>
            <p:txBody>
              <a:bodyPr wrap="square" rtlCol="0">
                <a:spAutoFit/>
              </a:bodyPr>
              <a:lstStyle/>
              <a:p>
                <a:r>
                  <a:rPr lang="en-GB" sz="3000" b="1" dirty="0">
                    <a:solidFill>
                      <a:srgbClr val="60C6DA"/>
                    </a:solidFill>
                    <a:latin typeface="Source Sans Pro" panose="020B0503030403020204" pitchFamily="34" charset="0"/>
                  </a:rPr>
                  <a:t>Non-Learner</a:t>
                </a:r>
                <a:r>
                  <a:rPr lang="en-GB" sz="3000" dirty="0">
                    <a:solidFill>
                      <a:srgbClr val="131E29"/>
                    </a:solidFill>
                    <a:latin typeface="Source Sans Pro" panose="020B0503030403020204" pitchFamily="34" charset="0"/>
                  </a:rPr>
                  <a:t> accuracy: </a:t>
                </a:r>
                <a:r>
                  <a:rPr lang="en-GB" sz="3000" i="1" dirty="0">
                    <a:solidFill>
                      <a:srgbClr val="131E29"/>
                    </a:solidFill>
                    <a:latin typeface="Source Sans Pro" panose="020B0503030403020204" pitchFamily="34" charset="0"/>
                  </a:rPr>
                  <a:t>p</a:t>
                </a:r>
                <a:r>
                  <a:rPr lang="en-GB" sz="3000" dirty="0">
                    <a:solidFill>
                      <a:srgbClr val="131E29"/>
                    </a:solidFill>
                    <a:latin typeface="Source Sans Pro" panose="020B0503030403020204" pitchFamily="34" charset="0"/>
                  </a:rPr>
                  <a:t> = .790, BF = 0.32</a:t>
                </a:r>
              </a:p>
            </p:txBody>
          </p:sp>
        </p:grpSp>
        <p:pic>
          <p:nvPicPr>
            <p:cNvPr id="1064" name="Picture 1063" descr="A graph with blue and purple lines&#10;&#10;Description automatically generated">
              <a:extLst>
                <a:ext uri="{FF2B5EF4-FFF2-40B4-BE49-F238E27FC236}">
                  <a16:creationId xmlns:a16="http://schemas.microsoft.com/office/drawing/2014/main" id="{EAED4ADC-BA3C-A8AC-338F-44F93AB9656D}"/>
                </a:ext>
              </a:extLst>
            </p:cNvPr>
            <p:cNvPicPr>
              <a:picLocks noChangeAspect="1"/>
            </p:cNvPicPr>
            <p:nvPr/>
          </p:nvPicPr>
          <p:blipFill rotWithShape="1">
            <a:blip r:embed="rId23">
              <a:extLst>
                <a:ext uri="{28A0092B-C50C-407E-A947-70E740481C1C}">
                  <a14:useLocalDpi xmlns:a14="http://schemas.microsoft.com/office/drawing/2010/main" val="0"/>
                </a:ext>
              </a:extLst>
            </a:blip>
            <a:srcRect l="4682" t="5824"/>
            <a:stretch/>
          </p:blipFill>
          <p:spPr>
            <a:xfrm>
              <a:off x="22602183" y="14432892"/>
              <a:ext cx="6972600" cy="6889193"/>
            </a:xfrm>
            <a:prstGeom prst="rect">
              <a:avLst/>
            </a:prstGeom>
          </p:spPr>
        </p:pic>
      </p:grpSp>
    </p:spTree>
    <p:extLst>
      <p:ext uri="{BB962C8B-B14F-4D97-AF65-F5344CB8AC3E}">
        <p14:creationId xmlns:p14="http://schemas.microsoft.com/office/powerpoint/2010/main" val="1221473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1163</TotalTime>
  <Words>922</Words>
  <Application>Microsoft Office PowerPoint</Application>
  <PresentationFormat>Custom</PresentationFormat>
  <Paragraphs>124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Source Sans Pro</vt:lpstr>
      <vt:lpstr>Source Sans Pro Black</vt:lpstr>
      <vt:lpstr>Source Sans Pro Bold</vt:lpstr>
      <vt:lpstr>Source Sans Pro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Eleanor Hyde</dc:creator>
  <cp:lastModifiedBy>Eleanor Hyde</cp:lastModifiedBy>
  <cp:revision>115</cp:revision>
  <dcterms:created xsi:type="dcterms:W3CDTF">2024-05-07T08:27:16Z</dcterms:created>
  <dcterms:modified xsi:type="dcterms:W3CDTF">2024-05-29T10:36:34Z</dcterms:modified>
</cp:coreProperties>
</file>