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30275213" cy="4247991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79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C75C72-FCFF-6A4A-6E42-90677A2B00F5}" name="Eleanor Hyde" initials="EH" userId="4b541a7aaf4c64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00FA"/>
    <a:srgbClr val="F034FF"/>
    <a:srgbClr val="00CC00"/>
    <a:srgbClr val="131E29"/>
    <a:srgbClr val="981F92"/>
    <a:srgbClr val="00FF00"/>
    <a:srgbClr val="AEE2ED"/>
    <a:srgbClr val="9ADBE8"/>
    <a:srgbClr val="6933AD"/>
    <a:srgbClr val="33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3750" autoAdjust="0"/>
  </p:normalViewPr>
  <p:slideViewPr>
    <p:cSldViewPr snapToGrid="0">
      <p:cViewPr>
        <p:scale>
          <a:sx n="33" d="100"/>
          <a:sy n="33" d="100"/>
        </p:scale>
        <p:origin x="318" y="24"/>
      </p:cViewPr>
      <p:guideLst>
        <p:guide orient="horz" pos="13379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71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871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6A2877CA-239B-4DA5-A847-1E91A9CDCA7B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1239838"/>
            <a:ext cx="23876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8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9520"/>
            <a:ext cx="2945659" cy="498709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836" y="9429520"/>
            <a:ext cx="2945659" cy="498709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67B23B93-1D77-42B7-9266-7F45064E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5038" y="1239838"/>
            <a:ext cx="2387600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3B93-1D77-42B7-9266-7F45064EA8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52156"/>
            <a:ext cx="25733931" cy="1478930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311791"/>
            <a:ext cx="22706410" cy="10256143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3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61662"/>
            <a:ext cx="6528093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61662"/>
            <a:ext cx="19205838" cy="3599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590491"/>
            <a:ext cx="26112371" cy="1767046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28121"/>
            <a:ext cx="26112371" cy="9292478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4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08310"/>
            <a:ext cx="12866966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08310"/>
            <a:ext cx="12866966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5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61671"/>
            <a:ext cx="26112371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13482"/>
            <a:ext cx="12807832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516968"/>
            <a:ext cx="12807832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13482"/>
            <a:ext cx="12870909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516968"/>
            <a:ext cx="12870909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8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16330"/>
            <a:ext cx="15326827" cy="30188272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16330"/>
            <a:ext cx="15326827" cy="30188272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61671"/>
            <a:ext cx="26112371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08310"/>
            <a:ext cx="26112371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B614-C131-4691-8A8D-8A793B4B9A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372595"/>
            <a:ext cx="1021788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495DC6CB-6C18-A023-D36C-2BB2EBB64608}"/>
              </a:ext>
            </a:extLst>
          </p:cNvPr>
          <p:cNvGrpSpPr/>
          <p:nvPr/>
        </p:nvGrpSpPr>
        <p:grpSpPr>
          <a:xfrm>
            <a:off x="219635" y="222956"/>
            <a:ext cx="29838901" cy="2880000"/>
            <a:chOff x="219635" y="222956"/>
            <a:chExt cx="29838901" cy="288000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00B11A-EE4E-6A55-61C7-A3C1B31F3882}"/>
                </a:ext>
              </a:extLst>
            </p:cNvPr>
            <p:cNvSpPr txBox="1"/>
            <p:nvPr/>
          </p:nvSpPr>
          <p:spPr>
            <a:xfrm>
              <a:off x="219635" y="222956"/>
              <a:ext cx="29838901" cy="2880000"/>
            </a:xfrm>
            <a:prstGeom prst="rect">
              <a:avLst/>
            </a:prstGeom>
            <a:solidFill>
              <a:srgbClr val="6933AD"/>
            </a:solidFill>
            <a:ln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kern="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SemiBold" panose="020B0603030403020204" pitchFamily="34" charset="0"/>
                  <a:sym typeface="Source Sans Pro"/>
                </a:rPr>
                <a:t>Processing Speed and Multitasking Performance in First-Person Shooter Players: </a:t>
              </a:r>
            </a:p>
            <a:p>
              <a:pPr algn="ctr"/>
              <a:r>
                <a:rPr lang="en-GB" sz="6000" kern="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SemiBold" panose="020B0603030403020204" pitchFamily="34" charset="0"/>
                  <a:sym typeface="Source Sans Pro"/>
                </a:rPr>
                <a:t>A Drift-Diffusion Model Approach</a:t>
              </a:r>
            </a:p>
            <a:p>
              <a:pPr algn="ctr"/>
              <a:r>
                <a:rPr lang="en-GB" sz="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</a:rPr>
                <a:t>Eleanor R. A. Hyde, Robert Schmidt, Daniel J. Carroll, &amp; Claudia C. von Bastian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C082672D-521F-FB5F-901D-0819BD85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06" y="1450347"/>
              <a:ext cx="4217301" cy="1329855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3E24118-3A17-D84A-0485-4FEBDDF94F81}"/>
              </a:ext>
            </a:extLst>
          </p:cNvPr>
          <p:cNvSpPr txBox="1"/>
          <p:nvPr/>
        </p:nvSpPr>
        <p:spPr>
          <a:xfrm>
            <a:off x="225232" y="3100428"/>
            <a:ext cx="29754000" cy="5539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50000"/>
            </a:pPr>
            <a:r>
              <a:rPr lang="en-GB" sz="3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erahyde1@sheffield.ac.uk   www.eleanorhyde.com   </a:t>
            </a:r>
            <a:r>
              <a:rPr lang="en-GB" sz="3000" b="0" i="0" dirty="0">
                <a:solidFill>
                  <a:srgbClr val="131E29"/>
                </a:solidFill>
                <a:effectLst/>
                <a:latin typeface="Source Sans Pro" panose="020B0503030403020204" pitchFamily="34" charset="0"/>
              </a:rPr>
              <a:t>@erahyde.bsky.social   www.claudiavonbastian.com</a:t>
            </a:r>
            <a:endParaRPr lang="en-GB" sz="3000" dirty="0">
              <a:solidFill>
                <a:srgbClr val="131E29"/>
              </a:solidFill>
              <a:latin typeface="Source Sans Pro" panose="020B0503030403020204" pitchFamily="34" charset="0"/>
              <a:ea typeface="Source Sans Pro Black" panose="020B0803030403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06EA79-90DC-B67D-9ABF-1E567F5BBB06}"/>
              </a:ext>
            </a:extLst>
          </p:cNvPr>
          <p:cNvSpPr txBox="1"/>
          <p:nvPr/>
        </p:nvSpPr>
        <p:spPr>
          <a:xfrm>
            <a:off x="228201" y="21428356"/>
            <a:ext cx="29754000" cy="20520000"/>
          </a:xfrm>
          <a:prstGeom prst="rect">
            <a:avLst/>
          </a:prstGeom>
          <a:ln w="38100">
            <a:solidFill>
              <a:srgbClr val="131E2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SzPct val="100000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2CAAFC-D317-8512-8134-B149ECFBBAF2}"/>
              </a:ext>
            </a:extLst>
          </p:cNvPr>
          <p:cNvSpPr txBox="1"/>
          <p:nvPr/>
        </p:nvSpPr>
        <p:spPr>
          <a:xfrm>
            <a:off x="219635" y="20549191"/>
            <a:ext cx="29752203" cy="861774"/>
          </a:xfrm>
          <a:prstGeom prst="rect">
            <a:avLst/>
          </a:prstGeom>
          <a:solidFill>
            <a:srgbClr val="981F92"/>
          </a:solidFill>
          <a:ln w="38100">
            <a:solidFill>
              <a:srgbClr val="981F92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50000"/>
            </a:pPr>
            <a:r>
              <a:rPr lang="en-GB" sz="5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22" name="Picture 21" descr="A diagram of different shapes&#10;&#10;AI-generated content may be incorrect.">
            <a:extLst>
              <a:ext uri="{FF2B5EF4-FFF2-40B4-BE49-F238E27FC236}">
                <a16:creationId xmlns:a16="http://schemas.microsoft.com/office/drawing/2014/main" id="{9FD61CC0-83E7-709C-5060-2EF24F07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1" b="7774"/>
          <a:stretch/>
        </p:blipFill>
        <p:spPr>
          <a:xfrm>
            <a:off x="354700" y="21494489"/>
            <a:ext cx="14749573" cy="6120000"/>
          </a:xfrm>
          <a:prstGeom prst="rect">
            <a:avLst/>
          </a:prstGeom>
        </p:spPr>
      </p:pic>
      <p:pic>
        <p:nvPicPr>
          <p:cNvPr id="25" name="Picture 24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CC5B0E4D-665B-9D16-B6B5-D5B6E9F2D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5" b="7597"/>
          <a:stretch/>
        </p:blipFill>
        <p:spPr>
          <a:xfrm>
            <a:off x="15214996" y="21526796"/>
            <a:ext cx="14681851" cy="6120000"/>
          </a:xfrm>
          <a:prstGeom prst="rect">
            <a:avLst/>
          </a:prstGeom>
        </p:spPr>
      </p:pic>
      <p:pic>
        <p:nvPicPr>
          <p:cNvPr id="28" name="Picture 27" descr="A diagram of a variety of shapes&#10;&#10;AI-generated content may be incorrect.">
            <a:extLst>
              <a:ext uri="{FF2B5EF4-FFF2-40B4-BE49-F238E27FC236}">
                <a16:creationId xmlns:a16="http://schemas.microsoft.com/office/drawing/2014/main" id="{A7FB0EF7-DEAB-0823-1560-CE7CE78DB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" b="7933"/>
          <a:stretch/>
        </p:blipFill>
        <p:spPr>
          <a:xfrm>
            <a:off x="388406" y="27987497"/>
            <a:ext cx="14749200" cy="62786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14C078-2E88-8C04-A2FE-EA895FC4A329}"/>
              </a:ext>
            </a:extLst>
          </p:cNvPr>
          <p:cNvSpPr txBox="1"/>
          <p:nvPr/>
        </p:nvSpPr>
        <p:spPr>
          <a:xfrm>
            <a:off x="2078930" y="21516606"/>
            <a:ext cx="130253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rgbClr val="00B050"/>
                </a:solidFill>
                <a:latin typeface="Source Sans Pro" panose="020B0503030403020204" pitchFamily="34" charset="0"/>
              </a:rPr>
              <a:t>Very strong evidence for a main effect of expertise cluster: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170F58-98CB-D8DF-389E-BB90E56938CC}"/>
              </a:ext>
            </a:extLst>
          </p:cNvPr>
          <p:cNvGrpSpPr/>
          <p:nvPr/>
        </p:nvGrpSpPr>
        <p:grpSpPr>
          <a:xfrm>
            <a:off x="15214995" y="27614489"/>
            <a:ext cx="14680800" cy="7139026"/>
            <a:chOff x="15214995" y="27614489"/>
            <a:chExt cx="14680800" cy="7139026"/>
          </a:xfrm>
        </p:grpSpPr>
        <p:pic>
          <p:nvPicPr>
            <p:cNvPr id="44" name="Picture 43" descr="A diagram of a cluster of data&#10;&#10;AI-generated content may be incorrect.">
              <a:extLst>
                <a:ext uri="{FF2B5EF4-FFF2-40B4-BE49-F238E27FC236}">
                  <a16:creationId xmlns:a16="http://schemas.microsoft.com/office/drawing/2014/main" id="{A14442C6-950A-5753-C89E-5A58713F2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3"/>
            <a:stretch/>
          </p:blipFill>
          <p:spPr>
            <a:xfrm>
              <a:off x="15214995" y="27614489"/>
              <a:ext cx="14680800" cy="7020108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5279D-2E96-796D-2973-9601E938C995}"/>
                </a:ext>
              </a:extLst>
            </p:cNvPr>
            <p:cNvSpPr/>
            <p:nvPr/>
          </p:nvSpPr>
          <p:spPr>
            <a:xfrm>
              <a:off x="19760641" y="27679259"/>
              <a:ext cx="6792326" cy="679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15C12B-A215-574D-C5A6-308998C51045}"/>
                </a:ext>
              </a:extLst>
            </p:cNvPr>
            <p:cNvSpPr/>
            <p:nvPr/>
          </p:nvSpPr>
          <p:spPr>
            <a:xfrm>
              <a:off x="20479455" y="34382471"/>
              <a:ext cx="6792326" cy="371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2904938-E64A-8C71-5A26-716CA9D0AE60}"/>
              </a:ext>
            </a:extLst>
          </p:cNvPr>
          <p:cNvSpPr txBox="1"/>
          <p:nvPr/>
        </p:nvSpPr>
        <p:spPr>
          <a:xfrm>
            <a:off x="16829614" y="21494333"/>
            <a:ext cx="1311934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rgbClr val="00B050"/>
                </a:solidFill>
                <a:latin typeface="Source Sans Pro" panose="020B0503030403020204" pitchFamily="34" charset="0"/>
              </a:rPr>
              <a:t>Substantial evidence for a main effect of expertise cluster: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7535551-5F2D-A1F9-FA4E-4904E390AD71}"/>
              </a:ext>
            </a:extLst>
          </p:cNvPr>
          <p:cNvSpPr txBox="1"/>
          <p:nvPr/>
        </p:nvSpPr>
        <p:spPr>
          <a:xfrm>
            <a:off x="1289086" y="27934715"/>
            <a:ext cx="1385511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rgbClr val="00B050"/>
                </a:solidFill>
                <a:latin typeface="Source Sans Pro" panose="020B0503030403020204" pitchFamily="34" charset="0"/>
              </a:rPr>
              <a:t>Substantial evidence for a main effect of expertise cluster: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6334A43A-CD49-81EC-D504-011E25F1F6AA}"/>
              </a:ext>
            </a:extLst>
          </p:cNvPr>
          <p:cNvSpPr txBox="1"/>
          <p:nvPr/>
        </p:nvSpPr>
        <p:spPr>
          <a:xfrm>
            <a:off x="16576430" y="27951219"/>
            <a:ext cx="133925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rgbClr val="00B050"/>
                </a:solidFill>
                <a:latin typeface="Source Sans Pro" panose="020B0503030403020204" pitchFamily="34" charset="0"/>
              </a:rPr>
              <a:t>Decisive evidence for a main effect of expertise cluster: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11E87FE9-C4C4-2502-1563-578A88CD1F53}"/>
              </a:ext>
            </a:extLst>
          </p:cNvPr>
          <p:cNvSpPr txBox="1"/>
          <p:nvPr/>
        </p:nvSpPr>
        <p:spPr>
          <a:xfrm>
            <a:off x="232726" y="35082156"/>
            <a:ext cx="14571244" cy="6863417"/>
          </a:xfrm>
          <a:prstGeom prst="rect">
            <a:avLst/>
          </a:prstGeom>
          <a:solidFill>
            <a:srgbClr val="981F92">
              <a:alpha val="20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lvl="1">
              <a:buSzPct val="100000"/>
            </a:pPr>
            <a:r>
              <a:rPr lang="en-GB" sz="4000" b="1" dirty="0">
                <a:solidFill>
                  <a:srgbClr val="00CC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Semi/Professional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players showed:</a:t>
            </a:r>
          </a:p>
          <a:p>
            <a:pPr marL="1028700" lvl="1" indent="-571500">
              <a:buSzPct val="100000"/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Faster processing speed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(RTs) in single-rule trials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 sacrificing accuracy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marL="1028700" lvl="1" indent="-571500">
              <a:buSzPct val="100000"/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information accumulation efficiency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challenging switch trials, shown by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higher drift rates (</a:t>
            </a:r>
            <a:r>
              <a:rPr lang="en-GB" sz="4000" b="1" i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1028700" lvl="1" indent="-571500">
              <a:buSzPct val="100000"/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Faster encoding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response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execution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simpler single-rule trials, shown by shorter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non-decision times (</a:t>
            </a:r>
            <a:r>
              <a:rPr lang="en-GB" sz="4000" b="1" i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t0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>
              <a:buSzPct val="100000"/>
            </a:pPr>
            <a:endParaRPr lang="en-GB" sz="4000" b="1" dirty="0">
              <a:solidFill>
                <a:srgbClr val="131E2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>
              <a:buSzPct val="100000"/>
            </a:pPr>
            <a:r>
              <a:rPr lang="en-GB" sz="4000" b="1" dirty="0">
                <a:solidFill>
                  <a:srgbClr val="E800F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Experienced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players showed:</a:t>
            </a:r>
          </a:p>
          <a:p>
            <a:pPr marL="1028700" lvl="1" indent="-571500">
              <a:buSzPct val="100000"/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More efficient switching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between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tasks, shown by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lower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switching costs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compared to more expert players.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D36A0F-EE21-68DF-08E9-0E2EA91969F2}"/>
              </a:ext>
            </a:extLst>
          </p:cNvPr>
          <p:cNvSpPr txBox="1"/>
          <p:nvPr/>
        </p:nvSpPr>
        <p:spPr>
          <a:xfrm>
            <a:off x="15386568" y="35876917"/>
            <a:ext cx="14553637" cy="563231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GB" sz="4000" b="1" dirty="0">
                <a:latin typeface="Source Sans Pro" panose="020B0503030403020204" pitchFamily="34" charset="0"/>
              </a:rPr>
              <a:t>FPS expertise </a:t>
            </a:r>
            <a:r>
              <a:rPr lang="en-GB" sz="4000" dirty="0">
                <a:latin typeface="Source Sans Pro" panose="020B0503030403020204" pitchFamily="34" charset="0"/>
              </a:rPr>
              <a:t>is a </a:t>
            </a:r>
            <a:r>
              <a:rPr lang="en-GB" sz="4000" b="1" dirty="0">
                <a:latin typeface="Source Sans Pro" panose="020B0503030403020204" pitchFamily="34" charset="0"/>
              </a:rPr>
              <a:t>complex </a:t>
            </a:r>
            <a:r>
              <a:rPr lang="en-GB" sz="4000" dirty="0">
                <a:latin typeface="Source Sans Pro" panose="020B0503030403020204" pitchFamily="34" charset="0"/>
              </a:rPr>
              <a:t>and </a:t>
            </a:r>
            <a:r>
              <a:rPr lang="en-GB" sz="4000" b="1" dirty="0">
                <a:latin typeface="Source Sans Pro" panose="020B0503030403020204" pitchFamily="34" charset="0"/>
              </a:rPr>
              <a:t>non-linear construct</a:t>
            </a:r>
            <a:r>
              <a:rPr lang="en-GB" sz="4000" dirty="0">
                <a:latin typeface="Source Sans Pro" panose="020B0503030403020204" pitchFamily="34" charset="0"/>
              </a:rPr>
              <a:t>,</a:t>
            </a:r>
            <a:r>
              <a:rPr lang="en-GB" sz="4000" b="1" dirty="0">
                <a:latin typeface="Source Sans Pro" panose="020B0503030403020204" pitchFamily="34" charset="0"/>
              </a:rPr>
              <a:t> </a:t>
            </a:r>
            <a:r>
              <a:rPr lang="en-GB" sz="4000" dirty="0">
                <a:latin typeface="Source Sans Pro" panose="020B0503030403020204" pitchFamily="34" charset="0"/>
              </a:rPr>
              <a:t>measurable through readily</a:t>
            </a:r>
            <a:r>
              <a:rPr lang="en-GB" sz="4000" b="1" dirty="0">
                <a:latin typeface="Source Sans Pro" panose="020B0503030403020204" pitchFamily="34" charset="0"/>
              </a:rPr>
              <a:t> </a:t>
            </a:r>
            <a:r>
              <a:rPr lang="en-GB" sz="4000" dirty="0">
                <a:latin typeface="Source Sans Pro" panose="020B0503030403020204" pitchFamily="34" charset="0"/>
              </a:rPr>
              <a:t>available</a:t>
            </a:r>
            <a:r>
              <a:rPr lang="en-GB" sz="4000" b="1" dirty="0">
                <a:latin typeface="Source Sans Pro" panose="020B0503030403020204" pitchFamily="34" charset="0"/>
              </a:rPr>
              <a:t> objective</a:t>
            </a:r>
            <a:r>
              <a:rPr lang="en-GB" sz="4000" dirty="0">
                <a:latin typeface="Source Sans Pro" panose="020B0503030403020204" pitchFamily="34" charset="0"/>
              </a:rPr>
              <a:t> </a:t>
            </a:r>
            <a:r>
              <a:rPr lang="en-GB" sz="4000" b="1" dirty="0">
                <a:latin typeface="Source Sans Pro" panose="020B0503030403020204" pitchFamily="34" charset="0"/>
              </a:rPr>
              <a:t>metrics</a:t>
            </a:r>
            <a:r>
              <a:rPr lang="en-GB" sz="4000" dirty="0">
                <a:latin typeface="Source Sans Pro" panose="020B0503030403020204" pitchFamily="34" charset="0"/>
              </a:rPr>
              <a:t>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GB" sz="4000" b="1" dirty="0">
                <a:latin typeface="Source Sans Pro" panose="020B0503030403020204" pitchFamily="34" charset="0"/>
              </a:rPr>
              <a:t>FPS expertise relates </a:t>
            </a:r>
            <a:r>
              <a:rPr lang="en-GB" sz="4000" dirty="0">
                <a:latin typeface="Source Sans Pro" panose="020B0503030403020204" pitchFamily="34" charset="0"/>
              </a:rPr>
              <a:t>to faster </a:t>
            </a:r>
            <a:r>
              <a:rPr lang="en-GB" sz="4000" b="1" dirty="0">
                <a:latin typeface="Source Sans Pro" panose="020B0503030403020204" pitchFamily="34" charset="0"/>
              </a:rPr>
              <a:t>stimuli</a:t>
            </a:r>
            <a:r>
              <a:rPr lang="en-GB" sz="4000" dirty="0">
                <a:latin typeface="Source Sans Pro" panose="020B0503030403020204" pitchFamily="34" charset="0"/>
              </a:rPr>
              <a:t> </a:t>
            </a:r>
            <a:r>
              <a:rPr lang="en-GB" sz="4000" b="1" dirty="0">
                <a:latin typeface="Source Sans Pro" panose="020B0503030403020204" pitchFamily="34" charset="0"/>
              </a:rPr>
              <a:t>encoding</a:t>
            </a:r>
            <a:r>
              <a:rPr lang="en-GB" sz="4000" dirty="0">
                <a:latin typeface="Source Sans Pro" panose="020B0503030403020204" pitchFamily="34" charset="0"/>
              </a:rPr>
              <a:t> and </a:t>
            </a:r>
            <a:r>
              <a:rPr lang="en-GB" sz="4000" b="1" dirty="0">
                <a:latin typeface="Source Sans Pro" panose="020B0503030403020204" pitchFamily="34" charset="0"/>
              </a:rPr>
              <a:t>response</a:t>
            </a:r>
            <a:r>
              <a:rPr lang="en-GB" sz="4000" dirty="0">
                <a:latin typeface="Source Sans Pro" panose="020B0503030403020204" pitchFamily="34" charset="0"/>
              </a:rPr>
              <a:t> </a:t>
            </a:r>
            <a:r>
              <a:rPr lang="en-GB" sz="4000" b="1" dirty="0">
                <a:latin typeface="Source Sans Pro" panose="020B0503030403020204" pitchFamily="34" charset="0"/>
              </a:rPr>
              <a:t>execution</a:t>
            </a:r>
            <a:r>
              <a:rPr lang="en-GB" sz="4000" dirty="0">
                <a:latin typeface="Source Sans Pro" panose="020B0503030403020204" pitchFamily="34" charset="0"/>
              </a:rPr>
              <a:t> in simple decision-making trials, and </a:t>
            </a:r>
            <a:r>
              <a:rPr lang="en-GB" sz="4000" b="1" dirty="0">
                <a:latin typeface="Source Sans Pro" panose="020B0503030403020204" pitchFamily="34" charset="0"/>
              </a:rPr>
              <a:t>evidence</a:t>
            </a:r>
            <a:r>
              <a:rPr lang="en-GB" sz="4000" dirty="0">
                <a:latin typeface="Source Sans Pro" panose="020B0503030403020204" pitchFamily="34" charset="0"/>
              </a:rPr>
              <a:t> </a:t>
            </a:r>
            <a:r>
              <a:rPr lang="en-GB" sz="4000" b="1" dirty="0">
                <a:latin typeface="Source Sans Pro" panose="020B0503030403020204" pitchFamily="34" charset="0"/>
              </a:rPr>
              <a:t>accumulation</a:t>
            </a:r>
            <a:r>
              <a:rPr lang="en-GB" sz="4000" dirty="0">
                <a:latin typeface="Source Sans Pro" panose="020B0503030403020204" pitchFamily="34" charset="0"/>
              </a:rPr>
              <a:t> in more complex decision-making trials.</a:t>
            </a:r>
            <a:r>
              <a:rPr lang="en-GB" sz="4000" b="1" dirty="0">
                <a:latin typeface="Source Sans Pro" panose="020B0503030403020204" pitchFamily="34" charset="0"/>
              </a:rPr>
              <a:t> 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GB" sz="4000" b="1" dirty="0">
                <a:latin typeface="Source Sans Pro" panose="020B0503030403020204" pitchFamily="34" charset="0"/>
              </a:rPr>
              <a:t>Expert FPS players have an advantage in rapid decision-making in fast-paced environments, compared to Novices. 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research could examine real-time decision-making processes during controlled Counter-Strike gameplay.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A1FDD93F-222F-FB99-3CEF-A15779500DC6}"/>
              </a:ext>
            </a:extLst>
          </p:cNvPr>
          <p:cNvSpPr txBox="1"/>
          <p:nvPr/>
        </p:nvSpPr>
        <p:spPr>
          <a:xfrm>
            <a:off x="15386568" y="34927517"/>
            <a:ext cx="14580000" cy="861774"/>
          </a:xfrm>
          <a:prstGeom prst="rect">
            <a:avLst/>
          </a:prstGeom>
          <a:solidFill>
            <a:srgbClr val="AEE2ED"/>
          </a:solidFill>
          <a:ln w="38100">
            <a:solidFill>
              <a:srgbClr val="AEE2ED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50000"/>
            </a:pPr>
            <a:r>
              <a:rPr lang="en-GB" sz="5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Conclusion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F3CED96-1AE9-7896-604B-AA463DFE183C}"/>
              </a:ext>
            </a:extLst>
          </p:cNvPr>
          <p:cNvGrpSpPr/>
          <p:nvPr/>
        </p:nvGrpSpPr>
        <p:grpSpPr>
          <a:xfrm>
            <a:off x="111321" y="3963276"/>
            <a:ext cx="14821201" cy="15626759"/>
            <a:chOff x="111321" y="3963276"/>
            <a:chExt cx="14821201" cy="156267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CE220A-6AB5-F47E-B30E-02B495D9D721}"/>
                </a:ext>
              </a:extLst>
            </p:cNvPr>
            <p:cNvSpPr txBox="1"/>
            <p:nvPr/>
          </p:nvSpPr>
          <p:spPr>
            <a:xfrm>
              <a:off x="231923" y="4830035"/>
              <a:ext cx="14580000" cy="1476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Code Pro" panose="020B0509030403020204" pitchFamily="49" charset="0"/>
                </a:rPr>
                <a:t>Video games provide a unique sandbox for studying cognition, with fast-paced </a:t>
              </a: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Code Pro" panose="020B0509030403020204" pitchFamily="49" charset="0"/>
                </a:rPr>
                <a:t>First-person Shooter (FPS) </a:t>
              </a:r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Code Pro" panose="020B0509030403020204" pitchFamily="49" charset="0"/>
                </a:rPr>
                <a:t>games, like </a:t>
              </a: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Code Pro" panose="020B0509030403020204" pitchFamily="49" charset="0"/>
                </a:rPr>
                <a:t>Counter-Strike</a:t>
              </a:r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Code Pro" panose="020B0509030403020204" pitchFamily="49" charset="0"/>
                </a:rPr>
                <a:t>, </a:t>
              </a:r>
              <a:r>
                <a:rPr lang="en-GB" sz="4000" dirty="0">
                  <a:latin typeface="Source Sans Pro" panose="020B0503030403020204" pitchFamily="34" charset="0"/>
                </a:rPr>
                <a:t>posing significant cognitive challenges.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dirty="0">
                  <a:latin typeface="Source Sans Pro" panose="020B0503030403020204" pitchFamily="34" charset="0"/>
                </a:rPr>
                <a:t>Prior research links FPS play to better </a:t>
              </a:r>
              <a:r>
                <a:rPr lang="en-GB" sz="4000" b="1" dirty="0">
                  <a:latin typeface="Source Sans Pro" panose="020B0503030403020204" pitchFamily="34" charset="0"/>
                </a:rPr>
                <a:t>multitasking</a:t>
              </a:r>
              <a:r>
                <a:rPr lang="en-GB" sz="4000" dirty="0">
                  <a:latin typeface="Source Sans Pro" panose="020B0503030403020204" pitchFamily="34" charset="0"/>
                </a:rPr>
                <a:t> but often confounds it with </a:t>
              </a:r>
              <a:r>
                <a:rPr lang="en-GB" sz="4000" b="1" dirty="0">
                  <a:latin typeface="Source Sans Pro" panose="020B0503030403020204" pitchFamily="34" charset="0"/>
                </a:rPr>
                <a:t>processing speed </a:t>
              </a:r>
              <a:r>
                <a:rPr lang="en-GB" sz="4000" dirty="0">
                  <a:latin typeface="Source Sans Pro" panose="020B0503030403020204" pitchFamily="34" charset="0"/>
                </a:rPr>
                <a:t>using </a:t>
              </a:r>
              <a:r>
                <a:rPr lang="en-GB" sz="4000" b="1" dirty="0">
                  <a:latin typeface="Source Sans Pro" panose="020B0503030403020204" pitchFamily="34" charset="0"/>
                </a:rPr>
                <a:t>absolute reaction times (RT).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dirty="0">
                  <a:latin typeface="Source Sans Pro" panose="020B0503030403020204" pitchFamily="34" charset="0"/>
                </a:rPr>
                <a:t>Studies have also used small samples of novice players, limited expertise measures, and mix video game genres.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dirty="0">
                  <a:latin typeface="Source Sans Pro" panose="020B0503030403020204" pitchFamily="34" charset="0"/>
                </a:rPr>
                <a:t>This research assesses multitasking and processing speed in diversely experienced Counter-Strike players. </a:t>
              </a:r>
              <a:endPara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31E29"/>
                </a:solidFill>
                <a:effectLst/>
                <a:uLnTx/>
                <a:uFillTx/>
                <a:latin typeface="Source Sans Pro" panose="020B0503030403020204" pitchFamily="34" charset="0"/>
                <a:ea typeface="Source Code Pro" panose="020B050903040302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AD7260-A376-48D3-456F-D2E29B6CC7EF}"/>
                </a:ext>
              </a:extLst>
            </p:cNvPr>
            <p:cNvSpPr txBox="1"/>
            <p:nvPr/>
          </p:nvSpPr>
          <p:spPr>
            <a:xfrm>
              <a:off x="231923" y="3963276"/>
              <a:ext cx="14580000" cy="861774"/>
            </a:xfrm>
            <a:prstGeom prst="rect">
              <a:avLst/>
            </a:prstGeom>
            <a:solidFill>
              <a:srgbClr val="6933AD"/>
            </a:solidFill>
            <a:ln w="38100"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DC8AFAE-3EA4-518B-49AC-9B334E42F220}"/>
                </a:ext>
              </a:extLst>
            </p:cNvPr>
            <p:cNvGrpSpPr/>
            <p:nvPr/>
          </p:nvGrpSpPr>
          <p:grpSpPr>
            <a:xfrm>
              <a:off x="111321" y="11287601"/>
              <a:ext cx="14821201" cy="8029113"/>
              <a:chOff x="113151" y="24650963"/>
              <a:chExt cx="14821201" cy="8029113"/>
            </a:xfrm>
          </p:grpSpPr>
          <p:pic>
            <p:nvPicPr>
              <p:cNvPr id="12" name="Picture 11" descr="A graph of different colored dots&#10;&#10;Description automatically generated">
                <a:extLst>
                  <a:ext uri="{FF2B5EF4-FFF2-40B4-BE49-F238E27FC236}">
                    <a16:creationId xmlns:a16="http://schemas.microsoft.com/office/drawing/2014/main" id="{4654ED95-B7BA-854F-5F4B-26AF7F057C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55" t="12153" r="4629" b="11355"/>
              <a:stretch/>
            </p:blipFill>
            <p:spPr>
              <a:xfrm>
                <a:off x="488851" y="25920480"/>
                <a:ext cx="6710544" cy="5940000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786D48-6ABC-5723-B11E-2044F5336258}"/>
                  </a:ext>
                </a:extLst>
              </p:cNvPr>
              <p:cNvSpPr txBox="1"/>
              <p:nvPr/>
            </p:nvSpPr>
            <p:spPr>
              <a:xfrm>
                <a:off x="230919" y="24650963"/>
                <a:ext cx="14580000" cy="861774"/>
              </a:xfrm>
              <a:prstGeom prst="rect">
                <a:avLst/>
              </a:prstGeom>
              <a:solidFill>
                <a:srgbClr val="6933AD"/>
              </a:solidFill>
              <a:ln w="38100">
                <a:solidFill>
                  <a:srgbClr val="6933A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Participants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3AE395-EF2B-DD4E-9634-817BB0A4727C}"/>
                  </a:ext>
                </a:extLst>
              </p:cNvPr>
              <p:cNvSpPr txBox="1"/>
              <p:nvPr/>
            </p:nvSpPr>
            <p:spPr>
              <a:xfrm rot="16200000">
                <a:off x="12985105" y="28862823"/>
                <a:ext cx="313376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b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Total hours playtime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679B1DE-7612-6507-0851-AB07C8191BC4}"/>
                  </a:ext>
                </a:extLst>
              </p:cNvPr>
              <p:cNvSpPr txBox="1"/>
              <p:nvPr/>
            </p:nvSpPr>
            <p:spPr>
              <a:xfrm>
                <a:off x="3098116" y="31753317"/>
                <a:ext cx="40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b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Weekly hours playtime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E46345-42F4-568D-CCBD-EFD201CF9F28}"/>
                  </a:ext>
                </a:extLst>
              </p:cNvPr>
              <p:cNvSpPr txBox="1"/>
              <p:nvPr/>
            </p:nvSpPr>
            <p:spPr>
              <a:xfrm rot="16200000">
                <a:off x="5755781" y="28742391"/>
                <a:ext cx="313376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b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Total hours playtime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3555CCF-74BA-3622-1D31-BCA50BC11F9C}"/>
                  </a:ext>
                </a:extLst>
              </p:cNvPr>
              <p:cNvSpPr txBox="1"/>
              <p:nvPr/>
            </p:nvSpPr>
            <p:spPr>
              <a:xfrm>
                <a:off x="10767600" y="32093762"/>
                <a:ext cx="4166752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rtl="0" eaLnBrk="1" fontAlgn="ctr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1152525" algn="l"/>
                  </a:tabLst>
                </a:pPr>
                <a:endParaRPr lang="en-GB" sz="3000" i="0" u="none" strike="noStrike" dirty="0">
                  <a:effectLst/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D6735A-489C-4974-D239-35171579480D}"/>
                  </a:ext>
                </a:extLst>
              </p:cNvPr>
              <p:cNvSpPr txBox="1"/>
              <p:nvPr/>
            </p:nvSpPr>
            <p:spPr>
              <a:xfrm rot="1873518">
                <a:off x="113151" y="31175082"/>
                <a:ext cx="291038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b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Current Ranking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7E9E18-95CC-DAAC-179E-9335655460E7}"/>
                </a:ext>
              </a:extLst>
            </p:cNvPr>
            <p:cNvGrpSpPr/>
            <p:nvPr/>
          </p:nvGrpSpPr>
          <p:grpSpPr>
            <a:xfrm>
              <a:off x="291080" y="12646027"/>
              <a:ext cx="14545732" cy="6885827"/>
              <a:chOff x="291080" y="12646027"/>
              <a:chExt cx="14545732" cy="6885827"/>
            </a:xfrm>
          </p:grpSpPr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FEAF8484-0359-70CD-9579-8E0F35150A55}"/>
                  </a:ext>
                </a:extLst>
              </p:cNvPr>
              <p:cNvSpPr txBox="1"/>
              <p:nvPr/>
            </p:nvSpPr>
            <p:spPr>
              <a:xfrm>
                <a:off x="291080" y="18945540"/>
                <a:ext cx="14545732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rtl="0" eaLnBrk="1" fontAlgn="ctr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1152525" algn="l"/>
                  </a:tabLst>
                </a:pPr>
                <a:r>
                  <a:rPr lang="en-GB" sz="3000" i="0" u="none" strike="noStrike" kern="1200" dirty="0">
                    <a:solidFill>
                      <a:srgbClr val="F5B900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Novice </a:t>
                </a:r>
                <a:r>
                  <a:rPr lang="en-GB" sz="3000" i="1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77 </a:t>
                </a:r>
                <a:r>
                  <a:rPr lang="en-GB" sz="3000" i="0" u="none" strike="noStrike" kern="1200" dirty="0">
                    <a:solidFill>
                      <a:srgbClr val="F034FF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Experienced </a:t>
                </a:r>
                <a:r>
                  <a:rPr lang="en-GB" sz="3000" i="1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98</a:t>
                </a:r>
                <a:r>
                  <a:rPr lang="en-GB" sz="3000" dirty="0"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3000" i="0" u="none" strike="noStrike" kern="1200" dirty="0">
                    <a:solidFill>
                      <a:srgbClr val="336FFF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Aspiring </a:t>
                </a:r>
                <a:r>
                  <a:rPr lang="en-GB" sz="3000" i="1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21 </a:t>
                </a:r>
                <a:r>
                  <a:rPr lang="en-GB" sz="3000" i="0" u="none" strike="noStrike" kern="1200" dirty="0">
                    <a:solidFill>
                      <a:srgbClr val="00FF00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Semi/Professional </a:t>
                </a:r>
                <a:r>
                  <a:rPr lang="en-GB" sz="3000" i="1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34</a:t>
                </a:r>
                <a:endParaRPr lang="en-GB" sz="3000" i="0" u="none" strike="noStrike" dirty="0">
                  <a:effectLst/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4" name="Picture 3" descr="A graph of different colored dots&#10;&#10;Description automatically generated">
                <a:extLst>
                  <a:ext uri="{FF2B5EF4-FFF2-40B4-BE49-F238E27FC236}">
                    <a16:creationId xmlns:a16="http://schemas.microsoft.com/office/drawing/2014/main" id="{AD7DD338-5325-80C2-BEBB-9D45D1907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94" t="12178" r="4966" b="10543"/>
              <a:stretch/>
            </p:blipFill>
            <p:spPr>
              <a:xfrm>
                <a:off x="7810530" y="12646027"/>
                <a:ext cx="6621187" cy="5940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498A5A-C289-A024-0898-4A351F4CFB19}"/>
                </a:ext>
              </a:extLst>
            </p:cNvPr>
            <p:cNvSpPr txBox="1"/>
            <p:nvPr/>
          </p:nvSpPr>
          <p:spPr>
            <a:xfrm rot="1873518">
              <a:off x="7560069" y="17712691"/>
              <a:ext cx="3348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b="1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Self-rated expertise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C6E12A-7D92-EA4D-5E0C-89808DF6850C}"/>
                </a:ext>
              </a:extLst>
            </p:cNvPr>
            <p:cNvSpPr txBox="1"/>
            <p:nvPr/>
          </p:nvSpPr>
          <p:spPr>
            <a:xfrm>
              <a:off x="3745396" y="12525608"/>
              <a:ext cx="7361310" cy="75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rtl="0" eaLnBrk="1" fontAlgn="ctr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tabLst>
                  <a:tab pos="1152525" algn="l"/>
                </a:tabLst>
              </a:pPr>
              <a:r>
                <a:rPr lang="en-GB" sz="4000" b="1" i="1" u="none" strike="noStrike" kern="1200" dirty="0">
                  <a:effectLst/>
                  <a:latin typeface="Source Sans Pro" panose="020B05030304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GB" sz="4000" b="1" i="0" u="none" strike="noStrike" kern="1200" dirty="0">
                  <a:effectLst/>
                  <a:latin typeface="Source Sans Pro" panose="020B05030304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230</a:t>
              </a:r>
              <a:endParaRPr lang="en-GB" sz="4000" b="1" i="0" u="none" strike="noStrike" dirty="0">
                <a:effectLst/>
                <a:latin typeface="Source Sans Pro" panose="020B0503030403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A58F4A-7D70-EEBF-5A71-D5D1CCDF2E5E}"/>
                </a:ext>
              </a:extLst>
            </p:cNvPr>
            <p:cNvSpPr txBox="1"/>
            <p:nvPr/>
          </p:nvSpPr>
          <p:spPr>
            <a:xfrm>
              <a:off x="10765770" y="18424967"/>
              <a:ext cx="4038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Weekly hours playtime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0DAFBA-281C-9F39-A02C-6E405B74C98E}"/>
              </a:ext>
            </a:extLst>
          </p:cNvPr>
          <p:cNvGrpSpPr/>
          <p:nvPr/>
        </p:nvGrpSpPr>
        <p:grpSpPr>
          <a:xfrm>
            <a:off x="15262380" y="3963268"/>
            <a:ext cx="14780910" cy="15731168"/>
            <a:chOff x="15262380" y="3963268"/>
            <a:chExt cx="14780910" cy="1573116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A15E968-0949-5405-CE95-89CC09236B9B}"/>
                </a:ext>
              </a:extLst>
            </p:cNvPr>
            <p:cNvGrpSpPr/>
            <p:nvPr/>
          </p:nvGrpSpPr>
          <p:grpSpPr>
            <a:xfrm>
              <a:off x="15389004" y="3963268"/>
              <a:ext cx="14580000" cy="15626767"/>
              <a:chOff x="125454" y="10480142"/>
              <a:chExt cx="14580000" cy="1562676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C8EA0-7852-05C1-228A-9685FC88F6BA}"/>
                  </a:ext>
                </a:extLst>
              </p:cNvPr>
              <p:cNvSpPr txBox="1"/>
              <p:nvPr/>
            </p:nvSpPr>
            <p:spPr>
              <a:xfrm>
                <a:off x="125454" y="11346909"/>
                <a:ext cx="14580000" cy="1476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200150" lvl="1" indent="-742950">
                  <a:buSzPct val="100000"/>
                  <a:buFont typeface="+mj-lt"/>
                  <a:buAutoNum type="arabicPeriod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200150" lvl="1" indent="-742950">
                  <a:buSzPct val="100000"/>
                  <a:buFont typeface="+mj-lt"/>
                  <a:buAutoNum type="arabicPeriod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200150" lvl="1" indent="-742950">
                  <a:buSzPct val="100000"/>
                  <a:buFont typeface="+mj-lt"/>
                  <a:buAutoNum type="arabicPeriod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200150" lvl="1" indent="-742950">
                  <a:buSzPct val="100000"/>
                  <a:buFont typeface="+mj-lt"/>
                  <a:buAutoNum type="arabicPeriod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200150" lvl="1" indent="-742950">
                  <a:buSzPct val="100000"/>
                  <a:buFont typeface="+mj-lt"/>
                  <a:buAutoNum type="arabicPeriod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200150" lvl="1" indent="-742950">
                  <a:buSzPct val="100000"/>
                  <a:buFont typeface="+mj-lt"/>
                  <a:buAutoNum type="arabicPeriod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200150" lvl="1" indent="-742950">
                  <a:buSzPct val="100000"/>
                  <a:buFont typeface="+mj-lt"/>
                  <a:buAutoNum type="arabicPeriod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200150" lvl="1" indent="-742950">
                  <a:buSzPct val="100000"/>
                  <a:buFont typeface="+mj-lt"/>
                  <a:buAutoNum type="arabicPeriod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200150" lvl="1" indent="-742950">
                  <a:buSzPct val="100000"/>
                  <a:buFont typeface="+mj-lt"/>
                  <a:buAutoNum type="arabicPeriod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F8FEC-6B3C-1081-AA95-132D1943497E}"/>
                  </a:ext>
                </a:extLst>
              </p:cNvPr>
              <p:cNvSpPr txBox="1"/>
              <p:nvPr/>
            </p:nvSpPr>
            <p:spPr>
              <a:xfrm>
                <a:off x="125454" y="10480142"/>
                <a:ext cx="14580000" cy="861774"/>
              </a:xfrm>
              <a:prstGeom prst="rect">
                <a:avLst/>
              </a:prstGeom>
              <a:solidFill>
                <a:srgbClr val="6933AD"/>
              </a:solidFill>
              <a:ln w="38100">
                <a:solidFill>
                  <a:srgbClr val="6933A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Method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D34B9A-C674-CBB9-FC3E-7E191D4F53EF}"/>
                </a:ext>
              </a:extLst>
            </p:cNvPr>
            <p:cNvSpPr txBox="1"/>
            <p:nvPr/>
          </p:nvSpPr>
          <p:spPr>
            <a:xfrm>
              <a:off x="25444174" y="4940125"/>
              <a:ext cx="456259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Counter-Strike Expertise Questionnaire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76B922-1F7A-90FC-EFEE-C7D161B8CABF}"/>
                </a:ext>
              </a:extLst>
            </p:cNvPr>
            <p:cNvSpPr txBox="1"/>
            <p:nvPr/>
          </p:nvSpPr>
          <p:spPr>
            <a:xfrm>
              <a:off x="15426773" y="4959226"/>
              <a:ext cx="1080914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Choice RT Task</a:t>
              </a:r>
            </a:p>
          </p:txBody>
        </p:sp>
        <p:pic>
          <p:nvPicPr>
            <p:cNvPr id="33" name="Graphic 32" descr="List with solid fill">
              <a:extLst>
                <a:ext uri="{FF2B5EF4-FFF2-40B4-BE49-F238E27FC236}">
                  <a16:creationId xmlns:a16="http://schemas.microsoft.com/office/drawing/2014/main" id="{41AA0BAF-A07B-82BB-47CF-83B018B16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680492" y="6795969"/>
              <a:ext cx="4298740" cy="429874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5607C89-CB62-5235-29BA-4A71552C1A8F}"/>
                </a:ext>
              </a:extLst>
            </p:cNvPr>
            <p:cNvGrpSpPr/>
            <p:nvPr/>
          </p:nvGrpSpPr>
          <p:grpSpPr>
            <a:xfrm>
              <a:off x="15262380" y="12194411"/>
              <a:ext cx="7200000" cy="7373209"/>
              <a:chOff x="10553874" y="12438290"/>
              <a:chExt cx="10796543" cy="838132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04A835-2B23-0E1E-B0DE-A53DB86A9A90}"/>
                  </a:ext>
                </a:extLst>
              </p:cNvPr>
              <p:cNvSpPr txBox="1"/>
              <p:nvPr/>
            </p:nvSpPr>
            <p:spPr>
              <a:xfrm>
                <a:off x="10553874" y="19905237"/>
                <a:ext cx="3483154" cy="91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latin typeface="Source Sans Pro" panose="020B0503030403020204" pitchFamily="34" charset="0"/>
                  </a:rPr>
                  <a:t>Stimulus encoding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0C7EE1F-81F6-29AD-F445-81E24BB740DB}"/>
                  </a:ext>
                </a:extLst>
              </p:cNvPr>
              <p:cNvGrpSpPr/>
              <p:nvPr/>
            </p:nvGrpSpPr>
            <p:grpSpPr>
              <a:xfrm>
                <a:off x="10926283" y="12438290"/>
                <a:ext cx="10424134" cy="8308650"/>
                <a:chOff x="10768345" y="12581242"/>
                <a:chExt cx="10424134" cy="8308650"/>
              </a:xfrm>
            </p:grpSpPr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792AF99B-33D3-9378-F9C1-51B264A5CD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r="36193"/>
                <a:stretch/>
              </p:blipFill>
              <p:spPr>
                <a:xfrm>
                  <a:off x="16199903" y="18029263"/>
                  <a:ext cx="4738070" cy="1770409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B15D200F-5B8C-9300-6338-D1550C887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saturation sat="0"/>
                          </a14:imgEffect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</a:extLst>
                </a:blip>
                <a:srcRect r="36193"/>
                <a:stretch/>
              </p:blipFill>
              <p:spPr>
                <a:xfrm flipV="1">
                  <a:off x="16262709" y="12581242"/>
                  <a:ext cx="4645457" cy="1607428"/>
                </a:xfrm>
                <a:prstGeom prst="rect">
                  <a:avLst/>
                </a:prstGeom>
              </p:spPr>
            </p:pic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EB8810C-9BAE-A707-1AE1-B7633933C377}"/>
                    </a:ext>
                  </a:extLst>
                </p:cNvPr>
                <p:cNvCxnSpPr/>
                <p:nvPr/>
              </p:nvCxnSpPr>
              <p:spPr>
                <a:xfrm>
                  <a:off x="11157829" y="14337248"/>
                  <a:ext cx="984827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0AB2DA7-3BCA-C942-867F-B32E8A702492}"/>
                    </a:ext>
                  </a:extLst>
                </p:cNvPr>
                <p:cNvCxnSpPr/>
                <p:nvPr/>
              </p:nvCxnSpPr>
              <p:spPr>
                <a:xfrm>
                  <a:off x="11157829" y="17937995"/>
                  <a:ext cx="984827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A78319B-F19E-7988-EA62-44C853588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16937" y="14332863"/>
                  <a:ext cx="0" cy="36051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542BE4B-472D-00A1-4EC2-29E23D2CA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50378" y="14332863"/>
                  <a:ext cx="0" cy="36051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CFF15173-C008-98AB-F3C2-E6BE4E44DC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 l="5532" r="9983"/>
                <a:stretch/>
              </p:blipFill>
              <p:spPr>
                <a:xfrm>
                  <a:off x="12835170" y="15782439"/>
                  <a:ext cx="5545537" cy="2181510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D0BBA8C-3690-2C46-2F63-6895CB35B4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saturation sat="0"/>
                          </a14:imgEffect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</a:extLst>
                </a:blip>
                <a:srcRect t="23428"/>
                <a:stretch/>
              </p:blipFill>
              <p:spPr>
                <a:xfrm>
                  <a:off x="12835168" y="14332863"/>
                  <a:ext cx="5027183" cy="1813553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22B1983-A22B-66C9-DA13-897C086F71B9}"/>
                    </a:ext>
                  </a:extLst>
                </p:cNvPr>
                <p:cNvSpPr txBox="1"/>
                <p:nvPr/>
              </p:nvSpPr>
              <p:spPr>
                <a:xfrm>
                  <a:off x="10768345" y="15823817"/>
                  <a:ext cx="2178122" cy="91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Starting point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0987FD7-9514-6097-D55D-4E3BADE8C1E3}"/>
                    </a:ext>
                  </a:extLst>
                </p:cNvPr>
                <p:cNvSpPr txBox="1"/>
                <p:nvPr/>
              </p:nvSpPr>
              <p:spPr>
                <a:xfrm>
                  <a:off x="16502357" y="13106762"/>
                  <a:ext cx="2345029" cy="91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Correct response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955501-CE8D-A247-1305-486D5736D8B3}"/>
                    </a:ext>
                  </a:extLst>
                </p:cNvPr>
                <p:cNvSpPr txBox="1"/>
                <p:nvPr/>
              </p:nvSpPr>
              <p:spPr>
                <a:xfrm rot="16200000">
                  <a:off x="18427666" y="15789291"/>
                  <a:ext cx="3605132" cy="69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Boundary Separation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DFE9CFF-E50B-7CD3-0649-20EC19D02B3A}"/>
                    </a:ext>
                  </a:extLst>
                </p:cNvPr>
                <p:cNvSpPr/>
                <p:nvPr/>
              </p:nvSpPr>
              <p:spPr>
                <a:xfrm>
                  <a:off x="12746035" y="16022735"/>
                  <a:ext cx="175862" cy="1540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887E0D0-7ECB-69F6-B0DF-D33A34210FDA}"/>
                    </a:ext>
                  </a:extLst>
                </p:cNvPr>
                <p:cNvSpPr/>
                <p:nvPr/>
              </p:nvSpPr>
              <p:spPr>
                <a:xfrm>
                  <a:off x="17426882" y="14259897"/>
                  <a:ext cx="175862" cy="1540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0A4D25C-6AFE-BF50-2D6E-A116C377A6F2}"/>
                    </a:ext>
                  </a:extLst>
                </p:cNvPr>
                <p:cNvSpPr/>
                <p:nvPr/>
              </p:nvSpPr>
              <p:spPr>
                <a:xfrm>
                  <a:off x="18219044" y="17874761"/>
                  <a:ext cx="175862" cy="1540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A538ED-719F-345B-E555-D85E2E31BB72}"/>
                    </a:ext>
                  </a:extLst>
                </p:cNvPr>
                <p:cNvSpPr txBox="1"/>
                <p:nvPr/>
              </p:nvSpPr>
              <p:spPr>
                <a:xfrm>
                  <a:off x="16502357" y="18025714"/>
                  <a:ext cx="2302307" cy="91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Incorrect response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2BC2CE-11F5-B247-FDCF-4BAC27E9C2C7}"/>
                    </a:ext>
                  </a:extLst>
                </p:cNvPr>
                <p:cNvSpPr txBox="1"/>
                <p:nvPr/>
              </p:nvSpPr>
              <p:spPr>
                <a:xfrm>
                  <a:off x="17602742" y="19975511"/>
                  <a:ext cx="3589737" cy="91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Response execution</a:t>
                  </a:r>
                </a:p>
              </p:txBody>
            </p:sp>
            <p:sp>
              <p:nvSpPr>
                <p:cNvPr id="52" name="Left Brace 51">
                  <a:extLst>
                    <a:ext uri="{FF2B5EF4-FFF2-40B4-BE49-F238E27FC236}">
                      <a16:creationId xmlns:a16="http://schemas.microsoft.com/office/drawing/2014/main" id="{FFD39EFC-604E-AADD-0B8D-09E64F5E96D9}"/>
                    </a:ext>
                  </a:extLst>
                </p:cNvPr>
                <p:cNvSpPr/>
                <p:nvPr/>
              </p:nvSpPr>
              <p:spPr>
                <a:xfrm rot="16200000">
                  <a:off x="11807957" y="19065499"/>
                  <a:ext cx="375882" cy="1676136"/>
                </a:xfrm>
                <a:prstGeom prst="leftBrace">
                  <a:avLst>
                    <a:gd name="adj1" fmla="val 31017"/>
                    <a:gd name="adj2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53" name="Left Brace 52">
                  <a:extLst>
                    <a:ext uri="{FF2B5EF4-FFF2-40B4-BE49-F238E27FC236}">
                      <a16:creationId xmlns:a16="http://schemas.microsoft.com/office/drawing/2014/main" id="{CCEB8FB7-5B82-B0F9-6F2D-1945700D3E37}"/>
                    </a:ext>
                  </a:extLst>
                </p:cNvPr>
                <p:cNvSpPr/>
                <p:nvPr/>
              </p:nvSpPr>
              <p:spPr>
                <a:xfrm rot="16200000">
                  <a:off x="19202064" y="18848395"/>
                  <a:ext cx="375882" cy="2110345"/>
                </a:xfrm>
                <a:prstGeom prst="leftBrace">
                  <a:avLst>
                    <a:gd name="adj1" fmla="val 31017"/>
                    <a:gd name="adj2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54" name="Left Brace 53">
                  <a:extLst>
                    <a:ext uri="{FF2B5EF4-FFF2-40B4-BE49-F238E27FC236}">
                      <a16:creationId xmlns:a16="http://schemas.microsoft.com/office/drawing/2014/main" id="{65386DDB-171F-08CF-7473-8DA701DB64FD}"/>
                    </a:ext>
                  </a:extLst>
                </p:cNvPr>
                <p:cNvSpPr/>
                <p:nvPr/>
              </p:nvSpPr>
              <p:spPr>
                <a:xfrm rot="16200000">
                  <a:off x="15396458" y="17265637"/>
                  <a:ext cx="375882" cy="5275863"/>
                </a:xfrm>
                <a:prstGeom prst="leftBrace">
                  <a:avLst>
                    <a:gd name="adj1" fmla="val 31017"/>
                    <a:gd name="adj2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96027F-B3D3-2D31-807A-D206D4571A00}"/>
                    </a:ext>
                  </a:extLst>
                </p:cNvPr>
                <p:cNvSpPr txBox="1"/>
                <p:nvPr/>
              </p:nvSpPr>
              <p:spPr>
                <a:xfrm>
                  <a:off x="14253989" y="20025789"/>
                  <a:ext cx="2887178" cy="507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Decision time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04A1F9A-D0C6-2F3B-06C3-4DDC9476E3F7}"/>
                    </a:ext>
                  </a:extLst>
                </p:cNvPr>
                <p:cNvSpPr txBox="1"/>
                <p:nvPr/>
              </p:nvSpPr>
              <p:spPr>
                <a:xfrm>
                  <a:off x="13063519" y="17069943"/>
                  <a:ext cx="2178122" cy="507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Drift rate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94F564-9813-6570-CDAF-2192F0A2C7E5}"/>
                </a:ext>
              </a:extLst>
            </p:cNvPr>
            <p:cNvSpPr txBox="1"/>
            <p:nvPr/>
          </p:nvSpPr>
          <p:spPr>
            <a:xfrm>
              <a:off x="15391838" y="11283966"/>
              <a:ext cx="14580000" cy="861774"/>
            </a:xfrm>
            <a:prstGeom prst="rect">
              <a:avLst/>
            </a:prstGeom>
            <a:solidFill>
              <a:srgbClr val="6933AD"/>
            </a:solidFill>
            <a:ln w="38100"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The Drift-Diffusion Model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40426E-504B-3DF9-65F9-B9C717C31604}"/>
                </a:ext>
              </a:extLst>
            </p:cNvPr>
            <p:cNvSpPr txBox="1"/>
            <p:nvPr/>
          </p:nvSpPr>
          <p:spPr>
            <a:xfrm>
              <a:off x="22313265" y="12215466"/>
              <a:ext cx="7730025" cy="747897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buSzPct val="100000"/>
                <a:defRPr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Code Pro" panose="020B0509030403020204" pitchFamily="49" charset="0"/>
                </a:rPr>
                <a:t>Decomposes RTs and accuracies into distinct components to give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insight into cognitive mechanisms underlying performance differences in decision making. </a:t>
              </a:r>
            </a:p>
            <a:p>
              <a:pPr marL="1028700" lvl="1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Drift Rate (</a:t>
              </a:r>
              <a:r>
                <a:rPr lang="en-GB" sz="4000" b="1" i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):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evidence accumulation.</a:t>
              </a:r>
            </a:p>
            <a:p>
              <a:pPr marL="1028700" lvl="1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Boundary Separation (</a:t>
              </a:r>
              <a:r>
                <a:rPr lang="en-GB" sz="4000" b="1" i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):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response caution.</a:t>
              </a:r>
            </a:p>
            <a:p>
              <a:pPr marL="1028700" lvl="1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Non-decision time (</a:t>
              </a:r>
              <a:r>
                <a:rPr lang="en-GB" sz="4000" b="1" i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t0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):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stimuli encoding and response execution.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1F437CB-5E0C-A5AF-5E40-5C776FEEF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r="35622"/>
            <a:stretch/>
          </p:blipFill>
          <p:spPr>
            <a:xfrm>
              <a:off x="15667252" y="5515152"/>
              <a:ext cx="8195638" cy="563480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E5812-4F17-3712-34AC-9AC4B3318225}"/>
                </a:ext>
              </a:extLst>
            </p:cNvPr>
            <p:cNvSpPr/>
            <p:nvPr/>
          </p:nvSpPr>
          <p:spPr>
            <a:xfrm>
              <a:off x="17720452" y="5369963"/>
              <a:ext cx="2404600" cy="94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solidFill>
                    <a:schemeClr val="tx1"/>
                  </a:solidFill>
                </a:rPr>
                <a:t>Shape trial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F3DD01-3254-2CE0-59DD-5DBB44239CE8}"/>
                </a:ext>
              </a:extLst>
            </p:cNvPr>
            <p:cNvSpPr/>
            <p:nvPr/>
          </p:nvSpPr>
          <p:spPr>
            <a:xfrm>
              <a:off x="19646909" y="6477211"/>
              <a:ext cx="2404600" cy="94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solidFill>
                    <a:schemeClr val="tx1"/>
                  </a:solidFill>
                </a:rPr>
                <a:t>Colour trial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066B000-DF50-78E7-1802-A7B5DB663E56}"/>
                </a:ext>
              </a:extLst>
            </p:cNvPr>
            <p:cNvSpPr/>
            <p:nvPr/>
          </p:nvSpPr>
          <p:spPr>
            <a:xfrm>
              <a:off x="23423289" y="9166056"/>
              <a:ext cx="2404600" cy="94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solidFill>
                    <a:schemeClr val="tx1"/>
                  </a:solidFill>
                </a:rPr>
                <a:t>Colour trial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9B50650-5635-89D6-0EF5-D50692451409}"/>
                </a:ext>
              </a:extLst>
            </p:cNvPr>
            <p:cNvSpPr/>
            <p:nvPr/>
          </p:nvSpPr>
          <p:spPr>
            <a:xfrm>
              <a:off x="21386837" y="7822094"/>
              <a:ext cx="2404600" cy="94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solidFill>
                    <a:schemeClr val="tx1"/>
                  </a:solidFill>
                </a:rPr>
                <a:t>Shape trial</a:t>
              </a:r>
            </a:p>
          </p:txBody>
        </p:sp>
      </p:grpSp>
      <p:pic>
        <p:nvPicPr>
          <p:cNvPr id="85" name="Picture 84" descr="A logo of gears and water&#10;&#10;AI-generated content may be incorrect.">
            <a:extLst>
              <a:ext uri="{FF2B5EF4-FFF2-40B4-BE49-F238E27FC236}">
                <a16:creationId xmlns:a16="http://schemas.microsoft.com/office/drawing/2014/main" id="{0CD0BEC5-4E84-7781-369D-9EC16EC7DA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1760" r="4298"/>
          <a:stretch/>
        </p:blipFill>
        <p:spPr>
          <a:xfrm>
            <a:off x="27677310" y="1059175"/>
            <a:ext cx="2221126" cy="17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"/>
    </mc:Choice>
    <mc:Fallback xmlns="">
      <p:transition spd="slow" advTm="152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5961</TotalTime>
  <Words>448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306</cp:revision>
  <cp:lastPrinted>2025-02-03T16:31:26Z</cp:lastPrinted>
  <dcterms:created xsi:type="dcterms:W3CDTF">2022-10-17T12:37:07Z</dcterms:created>
  <dcterms:modified xsi:type="dcterms:W3CDTF">2025-02-14T11:08:24Z</dcterms:modified>
</cp:coreProperties>
</file>