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8" r:id="rId2"/>
  </p:sldIdLst>
  <p:sldSz cx="30275213" cy="42479913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379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DC75C72-FCFF-6A4A-6E42-90677A2B00F5}" name="Eleanor Hyde" initials="EH" userId="4b541a7aaf4c64c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336FFF"/>
    <a:srgbClr val="F034FF"/>
    <a:srgbClr val="F5B900"/>
    <a:srgbClr val="131E29"/>
    <a:srgbClr val="AEE2ED"/>
    <a:srgbClr val="981F92"/>
    <a:srgbClr val="9ADBE8"/>
    <a:srgbClr val="6933AD"/>
    <a:srgbClr val="D7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7" autoAdjust="0"/>
    <p:restoredTop sz="95770" autoAdjust="0"/>
  </p:normalViewPr>
  <p:slideViewPr>
    <p:cSldViewPr snapToGrid="0">
      <p:cViewPr>
        <p:scale>
          <a:sx n="166" d="100"/>
          <a:sy n="166" d="100"/>
        </p:scale>
        <p:origin x="-21336" y="-9240"/>
      </p:cViewPr>
      <p:guideLst>
        <p:guide orient="horz" pos="13379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9587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99587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r">
              <a:defRPr sz="1200"/>
            </a:lvl1pPr>
          </a:lstStyle>
          <a:p>
            <a:fld id="{6A2877CA-239B-4DA5-A847-1E91A9CDCA7B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2025" y="1241425"/>
            <a:ext cx="2393950" cy="3357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61" tIns="45930" rIns="91861" bIns="4593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1" y="4786364"/>
            <a:ext cx="5486400" cy="3916114"/>
          </a:xfrm>
          <a:prstGeom prst="rect">
            <a:avLst/>
          </a:prstGeom>
        </p:spPr>
        <p:txBody>
          <a:bodyPr vert="horz" lIns="91861" tIns="45930" rIns="91861" bIns="4593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6106"/>
            <a:ext cx="2971800" cy="499586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5010" y="9446106"/>
            <a:ext cx="2971800" cy="499586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r">
              <a:defRPr sz="1200"/>
            </a:lvl1pPr>
          </a:lstStyle>
          <a:p>
            <a:fld id="{67B23B93-1D77-42B7-9266-7F45064EA8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2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2025" y="1241425"/>
            <a:ext cx="2393950" cy="3357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23B93-1D77-42B7-9266-7F45064EA8F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93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6952156"/>
            <a:ext cx="25733931" cy="14789303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311791"/>
            <a:ext cx="22706410" cy="10256143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3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03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61662"/>
            <a:ext cx="6528093" cy="3599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61662"/>
            <a:ext cx="19205838" cy="3599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21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56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590491"/>
            <a:ext cx="26112371" cy="1767046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428121"/>
            <a:ext cx="26112371" cy="9292478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44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08310"/>
            <a:ext cx="12866966" cy="26953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08310"/>
            <a:ext cx="12866966" cy="26953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75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61671"/>
            <a:ext cx="26112371" cy="82108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13482"/>
            <a:ext cx="12807832" cy="5103486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516968"/>
            <a:ext cx="12807832" cy="22823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13482"/>
            <a:ext cx="12870909" cy="5103486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516968"/>
            <a:ext cx="12870909" cy="22823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28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08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38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31994"/>
            <a:ext cx="9764544" cy="9911980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16330"/>
            <a:ext cx="15326827" cy="30188272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743974"/>
            <a:ext cx="9764544" cy="23609788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75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31994"/>
            <a:ext cx="9764544" cy="9911980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16330"/>
            <a:ext cx="15326827" cy="30188272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743974"/>
            <a:ext cx="9764544" cy="23609788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41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61671"/>
            <a:ext cx="26112371" cy="82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08310"/>
            <a:ext cx="26112371" cy="2695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372595"/>
            <a:ext cx="6811923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8B614-C131-4691-8A8D-8A793B4B9AF5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372595"/>
            <a:ext cx="10217884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372595"/>
            <a:ext cx="6811923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54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microsoft.com/office/2007/relationships/hdphoto" Target="../media/hdphoto2.wdp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0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19.png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microsoft.com/office/2007/relationships/hdphoto" Target="../media/hdphoto1.wdp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A15E968-0949-5405-CE95-89CC09236B9B}"/>
              </a:ext>
            </a:extLst>
          </p:cNvPr>
          <p:cNvGrpSpPr/>
          <p:nvPr/>
        </p:nvGrpSpPr>
        <p:grpSpPr>
          <a:xfrm>
            <a:off x="232862" y="14377127"/>
            <a:ext cx="14580000" cy="4031448"/>
            <a:chOff x="134514" y="10604831"/>
            <a:chExt cx="14580000" cy="40314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4C8EA0-7852-05C1-228A-9685FC88F6BA}"/>
                </a:ext>
              </a:extLst>
            </p:cNvPr>
            <p:cNvSpPr txBox="1"/>
            <p:nvPr/>
          </p:nvSpPr>
          <p:spPr>
            <a:xfrm>
              <a:off x="134514" y="11466180"/>
              <a:ext cx="14580000" cy="3170099"/>
            </a:xfrm>
            <a:prstGeom prst="rect">
              <a:avLst/>
            </a:prstGeom>
            <a:ln w="38100">
              <a:solidFill>
                <a:srgbClr val="131E2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742950" indent="-742950">
                <a:buSzPct val="100000"/>
                <a:buFont typeface="+mj-lt"/>
                <a:buAutoNum type="arabicPeriod"/>
              </a:pPr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How should CS:GO expertise be measured?</a:t>
              </a:r>
            </a:p>
            <a:p>
              <a:pPr marL="742950" indent="-742950">
                <a:buSzPct val="100000"/>
                <a:buFont typeface="+mj-lt"/>
                <a:buAutoNum type="arabicPeriod"/>
              </a:pPr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Is greater CS:GO expertise associated with faster processing speed?</a:t>
              </a:r>
            </a:p>
            <a:p>
              <a:pPr marL="742950" indent="-742950">
                <a:buSzPct val="100000"/>
                <a:buFont typeface="+mj-lt"/>
                <a:buAutoNum type="arabicPeriod"/>
              </a:pPr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Do the decision processes underlying processing speed differ with CS:GO expertise?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CF8FEC-6B3C-1081-AA95-132D1943497E}"/>
                </a:ext>
              </a:extLst>
            </p:cNvPr>
            <p:cNvSpPr txBox="1"/>
            <p:nvPr/>
          </p:nvSpPr>
          <p:spPr>
            <a:xfrm>
              <a:off x="134514" y="10604831"/>
              <a:ext cx="14580000" cy="861774"/>
            </a:xfrm>
            <a:prstGeom prst="rect">
              <a:avLst/>
            </a:prstGeom>
            <a:solidFill>
              <a:srgbClr val="6933AD"/>
            </a:solidFill>
            <a:ln w="38100">
              <a:solidFill>
                <a:srgbClr val="6933AD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1"/>
                </a:buClr>
                <a:buSzPct val="150000"/>
              </a:pPr>
              <a:r>
                <a:rPr lang="en-GB" sz="5000" dirty="0">
                  <a:solidFill>
                    <a:schemeClr val="bg1"/>
                  </a:solidFill>
                  <a:latin typeface="Source Sans Pro Black" panose="020B0803030403020204" pitchFamily="34" charset="0"/>
                  <a:ea typeface="Source Sans Pro Black" panose="020B0803030403020204" pitchFamily="34" charset="0"/>
                  <a:cs typeface="Arial" panose="020B0604020202020204" pitchFamily="34" charset="0"/>
                </a:rPr>
                <a:t>Research Questions</a:t>
              </a:r>
            </a:p>
          </p:txBody>
        </p:sp>
      </p:grpSp>
      <p:grpSp>
        <p:nvGrpSpPr>
          <p:cNvPr id="1062" name="Group 1061">
            <a:extLst>
              <a:ext uri="{FF2B5EF4-FFF2-40B4-BE49-F238E27FC236}">
                <a16:creationId xmlns:a16="http://schemas.microsoft.com/office/drawing/2014/main" id="{50A7CE1B-5A64-8E14-0B21-1FB4A7AD05CA}"/>
              </a:ext>
            </a:extLst>
          </p:cNvPr>
          <p:cNvGrpSpPr/>
          <p:nvPr/>
        </p:nvGrpSpPr>
        <p:grpSpPr>
          <a:xfrm>
            <a:off x="15493878" y="37162481"/>
            <a:ext cx="14580000" cy="4030352"/>
            <a:chOff x="216905" y="36533511"/>
            <a:chExt cx="14580000" cy="403035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8D36A0F-EE21-68DF-08E9-0E2EA91969F2}"/>
                </a:ext>
              </a:extLst>
            </p:cNvPr>
            <p:cNvSpPr txBox="1"/>
            <p:nvPr/>
          </p:nvSpPr>
          <p:spPr>
            <a:xfrm>
              <a:off x="216905" y="37393764"/>
              <a:ext cx="14580000" cy="3170099"/>
            </a:xfrm>
            <a:prstGeom prst="rect">
              <a:avLst/>
            </a:prstGeom>
            <a:ln w="38100">
              <a:solidFill>
                <a:srgbClr val="131E2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514350" indent="-514350">
                <a:buSzPct val="100000"/>
                <a:buFont typeface="+mj-lt"/>
                <a:buAutoNum type="arabicPeriod"/>
              </a:pPr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 Black" panose="020B0803030403020204" pitchFamily="34" charset="0"/>
                  <a:cs typeface="Arial" panose="020B0604020202020204" pitchFamily="34" charset="0"/>
                </a:rPr>
                <a:t>AVG expertise is a multi-dimensional construct that should be captured by a range of measures. </a:t>
              </a:r>
            </a:p>
            <a:p>
              <a:pPr marL="514350" indent="-514350">
                <a:buSzPct val="100000"/>
                <a:buFont typeface="+mj-lt"/>
                <a:buAutoNum type="arabicPeriod"/>
              </a:pPr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 Black" panose="020B0803030403020204" pitchFamily="34" charset="0"/>
                  <a:cs typeface="Arial" panose="020B0604020202020204" pitchFamily="34" charset="0"/>
                </a:rPr>
                <a:t>Highly expert AVG players show advantages in processing speed, encoding and response execution – showing transfer from a video game to a cognitive task.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D35CF07-5CD7-0BD2-9623-DFB379E00215}"/>
                </a:ext>
              </a:extLst>
            </p:cNvPr>
            <p:cNvSpPr txBox="1"/>
            <p:nvPr/>
          </p:nvSpPr>
          <p:spPr>
            <a:xfrm>
              <a:off x="216905" y="36533511"/>
              <a:ext cx="14580000" cy="861774"/>
            </a:xfrm>
            <a:prstGeom prst="rect">
              <a:avLst/>
            </a:prstGeom>
            <a:solidFill>
              <a:srgbClr val="AEE2ED"/>
            </a:solidFill>
            <a:ln w="38100">
              <a:solidFill>
                <a:srgbClr val="AEE2ED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1"/>
                </a:buClr>
                <a:buSzPct val="150000"/>
              </a:pPr>
              <a:r>
                <a:rPr lang="en-GB" sz="5000" dirty="0">
                  <a:solidFill>
                    <a:schemeClr val="bg1"/>
                  </a:solidFill>
                  <a:latin typeface="Source Sans Pro Black" panose="020B0803030403020204" pitchFamily="34" charset="0"/>
                  <a:ea typeface="Source Sans Pro Black" panose="020B0803030403020204" pitchFamily="34" charset="0"/>
                  <a:cs typeface="Arial" panose="020B0604020202020204" pitchFamily="34" charset="0"/>
                </a:rPr>
                <a:t>Take Home Message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95DC6CB-6C18-A023-D36C-2BB2EBB64608}"/>
              </a:ext>
            </a:extLst>
          </p:cNvPr>
          <p:cNvGrpSpPr/>
          <p:nvPr/>
        </p:nvGrpSpPr>
        <p:grpSpPr>
          <a:xfrm>
            <a:off x="219635" y="222956"/>
            <a:ext cx="29838901" cy="2700000"/>
            <a:chOff x="219635" y="222956"/>
            <a:chExt cx="29838901" cy="2700000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300B11A-EE4E-6A55-61C7-A3C1B31F3882}"/>
                </a:ext>
              </a:extLst>
            </p:cNvPr>
            <p:cNvSpPr txBox="1"/>
            <p:nvPr/>
          </p:nvSpPr>
          <p:spPr>
            <a:xfrm>
              <a:off x="219635" y="222956"/>
              <a:ext cx="29838901" cy="2700000"/>
            </a:xfrm>
            <a:prstGeom prst="rect">
              <a:avLst/>
            </a:prstGeom>
            <a:solidFill>
              <a:srgbClr val="6933AD"/>
            </a:solidFill>
            <a:ln>
              <a:solidFill>
                <a:srgbClr val="6933A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0" kern="0" dirty="0">
                  <a:solidFill>
                    <a:schemeClr val="bg1"/>
                  </a:solidFill>
                  <a:latin typeface="Source Sans Pro Black" panose="020B0803030403020204" pitchFamily="34" charset="0"/>
                  <a:ea typeface="Source Sans Pro SemiBold" panose="020B0603030403020204" pitchFamily="34" charset="0"/>
                  <a:sym typeface="Source Sans Pro"/>
                </a:rPr>
                <a:t>COGNITIVE CORRELATES OF ACTION VIDEO GAMING: A CROSS-SECTIONAL STUDY OF COUNTER-STRIKE PLAYERS</a:t>
              </a:r>
            </a:p>
            <a:p>
              <a:pPr algn="ctr"/>
              <a:r>
                <a:rPr lang="en-GB" sz="50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 Black" panose="020B0803030403020204" pitchFamily="34" charset="0"/>
                </a:rPr>
                <a:t>Eleanor R. A. Hyde, Robert Schmidt, Daniel J. Carroll, &amp; Claudia C. von Bastian</a:t>
              </a:r>
            </a:p>
          </p:txBody>
        </p:sp>
        <p:pic>
          <p:nvPicPr>
            <p:cNvPr id="101" name="Picture 4" descr="Counter-Strike: Global Offensive Skins, Counter-Strike: Global...">
              <a:extLst>
                <a:ext uri="{FF2B5EF4-FFF2-40B4-BE49-F238E27FC236}">
                  <a16:creationId xmlns:a16="http://schemas.microsoft.com/office/drawing/2014/main" id="{43AAF15A-217B-BC95-C440-AE6246F218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66" t="29239" r="8568" b="29057"/>
            <a:stretch/>
          </p:blipFill>
          <p:spPr bwMode="auto">
            <a:xfrm>
              <a:off x="26662304" y="1259354"/>
              <a:ext cx="3309538" cy="1663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C082672D-521F-FB5F-901D-0819BD855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182" y="1532455"/>
              <a:ext cx="3995772" cy="1260000"/>
            </a:xfrm>
            <a:prstGeom prst="rect">
              <a:avLst/>
            </a:prstGeom>
          </p:spPr>
        </p:pic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93E24118-3A17-D84A-0485-4FEBDDF94F81}"/>
              </a:ext>
            </a:extLst>
          </p:cNvPr>
          <p:cNvSpPr txBox="1"/>
          <p:nvPr/>
        </p:nvSpPr>
        <p:spPr>
          <a:xfrm>
            <a:off x="225232" y="2961278"/>
            <a:ext cx="18414460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50000"/>
            </a:pPr>
            <a:r>
              <a:rPr lang="en-GB" sz="2800" dirty="0">
                <a:solidFill>
                  <a:srgbClr val="131E29"/>
                </a:solidFill>
                <a:latin typeface="Source Sans Pro" panose="020B0503030403020204" pitchFamily="34" charset="0"/>
                <a:ea typeface="Source Sans Pro Black" panose="020B0803030403020204" pitchFamily="34" charset="0"/>
                <a:cs typeface="Arial" panose="020B0604020202020204" pitchFamily="34" charset="0"/>
              </a:rPr>
              <a:t>erahyde1@sheffield.ac.uk   eleanorhyde.com   @era_hyde</a:t>
            </a:r>
          </a:p>
        </p:txBody>
      </p:sp>
      <p:pic>
        <p:nvPicPr>
          <p:cNvPr id="1032" name="Picture 1031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62F01CD7-DFDD-90EB-5588-1EB9594E3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35" y="41298292"/>
            <a:ext cx="1080000" cy="10800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1A34FF05-EB02-B638-3C27-852B460B5AB9}"/>
              </a:ext>
            </a:extLst>
          </p:cNvPr>
          <p:cNvGrpSpPr/>
          <p:nvPr/>
        </p:nvGrpSpPr>
        <p:grpSpPr>
          <a:xfrm>
            <a:off x="233179" y="18846021"/>
            <a:ext cx="14580000" cy="5726617"/>
            <a:chOff x="15491188" y="8175614"/>
            <a:chExt cx="14580000" cy="572661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FDF11C-EBD8-4355-A431-22421734A918}"/>
                </a:ext>
              </a:extLst>
            </p:cNvPr>
            <p:cNvGrpSpPr/>
            <p:nvPr/>
          </p:nvGrpSpPr>
          <p:grpSpPr>
            <a:xfrm>
              <a:off x="15491188" y="8175614"/>
              <a:ext cx="14580000" cy="5726617"/>
              <a:chOff x="15470514" y="3862010"/>
              <a:chExt cx="14580000" cy="5726617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BE7AF-00A2-94EF-AEAE-DF4A8BC25839}"/>
                  </a:ext>
                </a:extLst>
              </p:cNvPr>
              <p:cNvSpPr txBox="1"/>
              <p:nvPr/>
            </p:nvSpPr>
            <p:spPr>
              <a:xfrm>
                <a:off x="15470514" y="4728627"/>
                <a:ext cx="14580000" cy="4860000"/>
              </a:xfrm>
              <a:prstGeom prst="rect">
                <a:avLst/>
              </a:prstGeom>
              <a:ln w="38100">
                <a:solidFill>
                  <a:srgbClr val="131E2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lvl="1">
                  <a:buSzPct val="100000"/>
                </a:pPr>
                <a:endPara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D4C43E4-8CA3-64A2-F834-422BD10A83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803120" y="5524842"/>
                <a:ext cx="6393076" cy="39574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BDDE6D-CC2D-C56F-900E-F78195004A30}"/>
                  </a:ext>
                </a:extLst>
              </p:cNvPr>
              <p:cNvSpPr txBox="1"/>
              <p:nvPr/>
            </p:nvSpPr>
            <p:spPr>
              <a:xfrm>
                <a:off x="25696057" y="6031351"/>
                <a:ext cx="4236152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>
                    <a:latin typeface="Source Sans Pro" panose="020B0503030403020204" pitchFamily="34" charset="0"/>
                  </a:rPr>
                  <a:t>Total hours playtime</a:t>
                </a:r>
              </a:p>
              <a:p>
                <a:r>
                  <a:rPr lang="en-GB" sz="3200" dirty="0">
                    <a:latin typeface="Source Sans Pro" panose="020B0503030403020204" pitchFamily="34" charset="0"/>
                  </a:rPr>
                  <a:t>Weekly </a:t>
                </a:r>
                <a:r>
                  <a:rPr lang="en-GB" sz="32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hours</a:t>
                </a:r>
                <a:r>
                  <a:rPr lang="en-GB" sz="3200" dirty="0">
                    <a:latin typeface="Source Sans Pro" panose="020B0503030403020204" pitchFamily="34" charset="0"/>
                  </a:rPr>
                  <a:t> playtime</a:t>
                </a:r>
              </a:p>
              <a:p>
                <a:r>
                  <a:rPr lang="en-GB" sz="3200" dirty="0">
                    <a:latin typeface="Source Sans Pro" panose="020B0503030403020204" pitchFamily="34" charset="0"/>
                  </a:rPr>
                  <a:t>Self-rated expertise</a:t>
                </a:r>
              </a:p>
              <a:p>
                <a:r>
                  <a:rPr lang="en-GB" sz="3200" dirty="0">
                    <a:latin typeface="Source Sans Pro" panose="020B0503030403020204" pitchFamily="34" charset="0"/>
                  </a:rPr>
                  <a:t>Current ranking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992C476-FD47-0407-D749-74247FA11A0D}"/>
                  </a:ext>
                </a:extLst>
              </p:cNvPr>
              <p:cNvSpPr txBox="1"/>
              <p:nvPr/>
            </p:nvSpPr>
            <p:spPr>
              <a:xfrm>
                <a:off x="15470514" y="3862010"/>
                <a:ext cx="14580000" cy="861774"/>
              </a:xfrm>
              <a:prstGeom prst="rect">
                <a:avLst/>
              </a:prstGeom>
              <a:solidFill>
                <a:srgbClr val="6933AD"/>
              </a:solidFill>
              <a:ln w="38100">
                <a:solidFill>
                  <a:srgbClr val="6933AD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buClr>
                    <a:schemeClr val="accent1"/>
                  </a:buClr>
                  <a:buSzPct val="150000"/>
                </a:pPr>
                <a:r>
                  <a:rPr lang="en-GB" sz="5000" dirty="0">
                    <a:solidFill>
                      <a:schemeClr val="bg1"/>
                    </a:solidFill>
                    <a:latin typeface="Source Sans Pro Black" panose="020B0803030403020204" pitchFamily="34" charset="0"/>
                    <a:ea typeface="Source Sans Pro Black" panose="020B0803030403020204" pitchFamily="34" charset="0"/>
                    <a:cs typeface="Arial" panose="020B0604020202020204" pitchFamily="34" charset="0"/>
                  </a:rPr>
                  <a:t>Method</a:t>
                </a:r>
              </a:p>
            </p:txBody>
          </p:sp>
        </p:grpSp>
        <p:pic>
          <p:nvPicPr>
            <p:cNvPr id="4" name="Graphic 3" descr="List with solid fill">
              <a:extLst>
                <a:ext uri="{FF2B5EF4-FFF2-40B4-BE49-F238E27FC236}">
                  <a16:creationId xmlns:a16="http://schemas.microsoft.com/office/drawing/2014/main" id="{41AA0BAF-A07B-82BB-47CF-83B018B16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2578697" y="9665753"/>
              <a:ext cx="3453806" cy="3453806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D76B922-1F7A-90FC-EFEE-C7D161B8CABF}"/>
                </a:ext>
              </a:extLst>
            </p:cNvPr>
            <p:cNvSpPr txBox="1"/>
            <p:nvPr/>
          </p:nvSpPr>
          <p:spPr>
            <a:xfrm>
              <a:off x="15721085" y="9205909"/>
              <a:ext cx="345380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</a:rPr>
                <a:t>Choice RT Task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7D34B9A-C674-CBB9-FC3E-7E191D4F53EF}"/>
                </a:ext>
              </a:extLst>
            </p:cNvPr>
            <p:cNvSpPr txBox="1"/>
            <p:nvPr/>
          </p:nvSpPr>
          <p:spPr>
            <a:xfrm>
              <a:off x="23024243" y="9215399"/>
              <a:ext cx="688508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</a:rPr>
                <a:t>CS:GO Expertise Questionnaire</a:t>
              </a:r>
            </a:p>
          </p:txBody>
        </p:sp>
      </p:grpSp>
      <p:grpSp>
        <p:nvGrpSpPr>
          <p:cNvPr id="1089" name="Group 1088">
            <a:extLst>
              <a:ext uri="{FF2B5EF4-FFF2-40B4-BE49-F238E27FC236}">
                <a16:creationId xmlns:a16="http://schemas.microsoft.com/office/drawing/2014/main" id="{66525238-9524-E7A4-4224-8F3ABED7F7E0}"/>
              </a:ext>
            </a:extLst>
          </p:cNvPr>
          <p:cNvGrpSpPr/>
          <p:nvPr/>
        </p:nvGrpSpPr>
        <p:grpSpPr>
          <a:xfrm>
            <a:off x="231922" y="3706261"/>
            <a:ext cx="14580105" cy="10233576"/>
            <a:chOff x="231922" y="3706261"/>
            <a:chExt cx="14580105" cy="1023357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CE220A-6AB5-F47E-B30E-02B495D9D721}"/>
                </a:ext>
              </a:extLst>
            </p:cNvPr>
            <p:cNvSpPr txBox="1"/>
            <p:nvPr/>
          </p:nvSpPr>
          <p:spPr>
            <a:xfrm>
              <a:off x="231922" y="4614207"/>
              <a:ext cx="14580000" cy="932563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571500" indent="-571500">
                <a:buSzPct val="100000"/>
                <a:buFont typeface="Arial" panose="020B0604020202020204" pitchFamily="34" charset="0"/>
                <a:buChar char="•"/>
                <a:defRPr/>
              </a:pPr>
              <a:r>
                <a:rPr kumimoji="0" lang="en-GB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131E29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Action video games (AVGs) </a:t>
              </a:r>
              <a:r>
                <a:rPr kumimoji="0" lang="en-GB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131E29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are fast-paced, dynamic video games which require quick decision-making. </a:t>
              </a:r>
            </a:p>
            <a:p>
              <a:pPr marL="571500" indent="-571500">
                <a:buSzPct val="100000"/>
                <a:buFont typeface="Arial" panose="020B0604020202020204" pitchFamily="34" charset="0"/>
                <a:buChar char="•"/>
                <a:defRPr/>
              </a:pPr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Research shows an inconsistent association between AVG play and processing speed</a:t>
              </a:r>
              <a:r>
                <a:rPr kumimoji="0" lang="en-GB" sz="40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131E29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Times New Roman" panose="02020603050405020304" pitchFamily="18" charset="0"/>
                </a:rPr>
                <a:t>1, 2</a:t>
              </a:r>
              <a:r>
                <a:rPr kumimoji="0" lang="en-GB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131E29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. </a:t>
              </a:r>
            </a:p>
            <a:p>
              <a:pPr marL="571500" indent="-571500">
                <a:buSzPct val="100000"/>
                <a:buFont typeface="Arial" panose="020B0604020202020204" pitchFamily="34" charset="0"/>
                <a:buChar char="•"/>
                <a:defRPr/>
              </a:pPr>
              <a:r>
                <a:rPr kumimoji="0" lang="en-GB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131E29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By decomposing </a:t>
              </a:r>
              <a:r>
                <a:rPr kumimoji="0" lang="en-GB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131E29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reaction times (RTs) </a:t>
              </a:r>
              <a:r>
                <a:rPr kumimoji="0" lang="en-GB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131E29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using the </a:t>
              </a:r>
              <a:r>
                <a:rPr kumimoji="0" lang="en-GB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131E29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drift-diffusion model (DDM)</a:t>
              </a:r>
              <a:r>
                <a:rPr kumimoji="0" lang="en-GB" sz="40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131E29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Times New Roman" panose="02020603050405020304" pitchFamily="18" charset="0"/>
                </a:rPr>
                <a:t>3</a:t>
              </a:r>
              <a:r>
                <a:rPr kumimoji="0" lang="en-GB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131E29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, researchers found AVG training to improve drift rates</a:t>
              </a:r>
              <a:r>
                <a:rPr lang="en-GB" sz="4000" baseline="30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Times New Roman" panose="02020603050405020304" pitchFamily="18" charset="0"/>
                </a:rPr>
                <a:t>4</a:t>
              </a:r>
              <a:r>
                <a:rPr kumimoji="0" lang="en-GB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131E29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, whilst others found AVG training to increase boundary separations</a:t>
              </a:r>
              <a:r>
                <a:rPr kumimoji="0" lang="en-GB" sz="40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131E29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Times New Roman" panose="02020603050405020304" pitchFamily="18" charset="0"/>
                </a:rPr>
                <a:t>2 </a:t>
              </a:r>
              <a:r>
                <a:rPr kumimoji="0" lang="en-GB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131E29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. </a:t>
              </a:r>
            </a:p>
            <a:p>
              <a:pPr marL="571500" indent="-571500">
                <a:buSzPct val="100000"/>
                <a:buFont typeface="Arial" panose="020B0604020202020204" pitchFamily="34" charset="0"/>
                <a:buChar char="•"/>
                <a:defRPr/>
              </a:pPr>
              <a:r>
                <a:rPr kumimoji="0" lang="en-GB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131E29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These mixed findings may be due to methodological limitations such as small samples, broad definitions of AVGs. </a:t>
              </a:r>
            </a:p>
            <a:p>
              <a:pPr marL="571500" indent="-571500">
                <a:buSzPct val="100000"/>
                <a:buFont typeface="Arial" panose="020B0604020202020204" pitchFamily="34" charset="0"/>
                <a:buChar char="•"/>
                <a:defRPr/>
              </a:pPr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It remains unclear how to measure AVG expertise if there is a relationship between AVG expertise and                                  processing speed.</a:t>
              </a:r>
            </a:p>
            <a:p>
              <a:pPr marL="571500" indent="-571500">
                <a:buSzPct val="100000"/>
                <a:buFont typeface="Arial" panose="020B0604020202020204" pitchFamily="34" charset="0"/>
                <a:buChar char="•"/>
                <a:defRPr/>
              </a:pPr>
              <a:r>
                <a:rPr lang="en-GB" sz="4000" b="1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Counter-strike: Global Offensive (CS:GO) </a:t>
              </a:r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                                                is a popular AVG and the focus of this study.</a:t>
              </a:r>
              <a:endParaRPr lang="en-GB" sz="4000" b="1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DAD7260-A376-48D3-456F-D2E29B6CC7EF}"/>
                </a:ext>
              </a:extLst>
            </p:cNvPr>
            <p:cNvSpPr txBox="1"/>
            <p:nvPr/>
          </p:nvSpPr>
          <p:spPr>
            <a:xfrm>
              <a:off x="232027" y="3706261"/>
              <a:ext cx="14580000" cy="900000"/>
            </a:xfrm>
            <a:prstGeom prst="rect">
              <a:avLst/>
            </a:prstGeom>
            <a:solidFill>
              <a:srgbClr val="6933AD"/>
            </a:solidFill>
            <a:ln w="38100">
              <a:solidFill>
                <a:srgbClr val="6933AD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1"/>
                </a:buClr>
                <a:buSzPct val="150000"/>
              </a:pPr>
              <a:r>
                <a:rPr lang="en-GB" sz="5000" dirty="0">
                  <a:solidFill>
                    <a:schemeClr val="bg1"/>
                  </a:solidFill>
                  <a:latin typeface="Source Sans Pro Black" panose="020B0803030403020204" pitchFamily="34" charset="0"/>
                  <a:ea typeface="Source Sans Pro Black" panose="020B0803030403020204" pitchFamily="34" charset="0"/>
                  <a:cs typeface="Arial" panose="020B0604020202020204" pitchFamily="34" charset="0"/>
                </a:rPr>
                <a:t>Background</a:t>
              </a:r>
            </a:p>
          </p:txBody>
        </p:sp>
        <p:pic>
          <p:nvPicPr>
            <p:cNvPr id="81" name="Picture 2" descr="Counter-Strike: Global Offensive (2020) - Gameplay (PC HD) [1080p60FPS] -  YouTube">
              <a:extLst>
                <a:ext uri="{FF2B5EF4-FFF2-40B4-BE49-F238E27FC236}">
                  <a16:creationId xmlns:a16="http://schemas.microsoft.com/office/drawing/2014/main" id="{82D98314-9485-C6B4-C046-DEF3F89A17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41" b="-1"/>
            <a:stretch/>
          </p:blipFill>
          <p:spPr bwMode="auto">
            <a:xfrm>
              <a:off x="10250918" y="11369771"/>
              <a:ext cx="4427270" cy="2456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4DDC9A40-1A31-3226-FD3E-2543B225CBA2}"/>
              </a:ext>
            </a:extLst>
          </p:cNvPr>
          <p:cNvGrpSpPr/>
          <p:nvPr/>
        </p:nvGrpSpPr>
        <p:grpSpPr>
          <a:xfrm>
            <a:off x="108620" y="25010190"/>
            <a:ext cx="14702299" cy="7703128"/>
            <a:chOff x="97336" y="15274248"/>
            <a:chExt cx="14702299" cy="7703128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DD725043-1A41-284A-AC32-4DAE79BD6B7A}"/>
                </a:ext>
              </a:extLst>
            </p:cNvPr>
            <p:cNvGrpSpPr/>
            <p:nvPr/>
          </p:nvGrpSpPr>
          <p:grpSpPr>
            <a:xfrm>
              <a:off x="97336" y="16137376"/>
              <a:ext cx="14701542" cy="6840000"/>
              <a:chOff x="732675" y="20158539"/>
              <a:chExt cx="14701542" cy="6840000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FE2FFD9-F95B-4080-FAE0-00A0CB662FDC}"/>
                  </a:ext>
                </a:extLst>
              </p:cNvPr>
              <p:cNvSpPr txBox="1"/>
              <p:nvPr/>
            </p:nvSpPr>
            <p:spPr>
              <a:xfrm>
                <a:off x="854217" y="20158539"/>
                <a:ext cx="14580000" cy="6840000"/>
              </a:xfrm>
              <a:prstGeom prst="rect">
                <a:avLst/>
              </a:prstGeom>
              <a:ln w="38100">
                <a:solidFill>
                  <a:srgbClr val="131E2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lvl="1">
                  <a:buSzPct val="100000"/>
                </a:pPr>
                <a:endPara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pic>
            <p:nvPicPr>
              <p:cNvPr id="46" name="Picture 45" descr="A graph of different colored dots&#10;&#10;Description automatically generated">
                <a:extLst>
                  <a:ext uri="{FF2B5EF4-FFF2-40B4-BE49-F238E27FC236}">
                    <a16:creationId xmlns:a16="http://schemas.microsoft.com/office/drawing/2014/main" id="{EA03AC01-F7A4-9540-065F-215F69CF33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519" t="13462" r="5294" b="12605"/>
              <a:stretch/>
            </p:blipFill>
            <p:spPr>
              <a:xfrm>
                <a:off x="8261039" y="20224389"/>
                <a:ext cx="6844146" cy="5940000"/>
              </a:xfrm>
              <a:prstGeom prst="rect">
                <a:avLst/>
              </a:prstGeom>
            </p:spPr>
          </p:pic>
          <p:pic>
            <p:nvPicPr>
              <p:cNvPr id="59" name="Picture 58" descr="A graph of different colored dots&#10;&#10;Description automatically generated">
                <a:extLst>
                  <a:ext uri="{FF2B5EF4-FFF2-40B4-BE49-F238E27FC236}">
                    <a16:creationId xmlns:a16="http://schemas.microsoft.com/office/drawing/2014/main" id="{FAACA1E8-9D6F-1FCD-6A2C-129CDBAC23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391" t="13308" r="7769" b="12568"/>
              <a:stretch/>
            </p:blipFill>
            <p:spPr>
              <a:xfrm>
                <a:off x="1085031" y="20208574"/>
                <a:ext cx="6558313" cy="5940000"/>
              </a:xfrm>
              <a:prstGeom prst="rect">
                <a:avLst/>
              </a:prstGeom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C3AE395-EF2B-DD4E-9634-817BB0A4727C}"/>
                  </a:ext>
                </a:extLst>
              </p:cNvPr>
              <p:cNvSpPr txBox="1"/>
              <p:nvPr/>
            </p:nvSpPr>
            <p:spPr>
              <a:xfrm rot="16200000">
                <a:off x="13591972" y="23115387"/>
                <a:ext cx="313376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Total hours playtime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CA58F4A-7D70-EEBF-5A71-D5D1CCDF2E5E}"/>
                  </a:ext>
                </a:extLst>
              </p:cNvPr>
              <p:cNvSpPr txBox="1"/>
              <p:nvPr/>
            </p:nvSpPr>
            <p:spPr>
              <a:xfrm>
                <a:off x="11326341" y="26040893"/>
                <a:ext cx="40382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Weekly hours playtime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10DBB85-33DF-2BB0-C53C-328BFB8457F8}"/>
                  </a:ext>
                </a:extLst>
              </p:cNvPr>
              <p:cNvSpPr txBox="1"/>
              <p:nvPr/>
            </p:nvSpPr>
            <p:spPr>
              <a:xfrm rot="1887524">
                <a:off x="8304688" y="25321209"/>
                <a:ext cx="280467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Self-rated expertise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7572E0E-A829-07F8-C42C-821D8620F9D9}"/>
                  </a:ext>
                </a:extLst>
              </p:cNvPr>
              <p:cNvSpPr txBox="1"/>
              <p:nvPr/>
            </p:nvSpPr>
            <p:spPr>
              <a:xfrm rot="1828003">
                <a:off x="1002023" y="25233241"/>
                <a:ext cx="241710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Current ranking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679B1DE-7612-6507-0851-AB07C8191BC4}"/>
                  </a:ext>
                </a:extLst>
              </p:cNvPr>
              <p:cNvSpPr txBox="1"/>
              <p:nvPr/>
            </p:nvSpPr>
            <p:spPr>
              <a:xfrm>
                <a:off x="3888800" y="25958170"/>
                <a:ext cx="40382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Weekly hours playtime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AE46345-42F4-568D-CCBD-EFD201CF9F28}"/>
                  </a:ext>
                </a:extLst>
              </p:cNvPr>
              <p:cNvSpPr txBox="1"/>
              <p:nvPr/>
            </p:nvSpPr>
            <p:spPr>
              <a:xfrm rot="16200000">
                <a:off x="6328476" y="23029967"/>
                <a:ext cx="313376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Total hours playtime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3555CCF-74BA-3622-1D31-BCA50BC11F9C}"/>
                  </a:ext>
                </a:extLst>
              </p:cNvPr>
              <p:cNvSpPr txBox="1"/>
              <p:nvPr/>
            </p:nvSpPr>
            <p:spPr>
              <a:xfrm>
                <a:off x="732675" y="26393228"/>
                <a:ext cx="14580000" cy="586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ctr" rtl="0" eaLnBrk="1" fontAlgn="ctr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tabLst>
                    <a:tab pos="1152525" algn="l"/>
                  </a:tabLst>
                </a:pPr>
                <a:r>
                  <a:rPr lang="en-GB" sz="3000" i="0" u="none" strike="noStrike" kern="1200" dirty="0">
                    <a:solidFill>
                      <a:srgbClr val="F5B900"/>
                    </a:solidFill>
                    <a:effectLst/>
                    <a:latin typeface="Source Sans Pro" panose="020B0503030403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Casual </a:t>
                </a:r>
                <a:r>
                  <a:rPr lang="en-GB" sz="3000" i="0" u="none" strike="noStrike" kern="1200" dirty="0">
                    <a:effectLst/>
                    <a:latin typeface="Source Sans Pro" panose="020B0503030403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= 78</a:t>
                </a:r>
                <a:r>
                  <a:rPr lang="en-GB" sz="3000" dirty="0">
                    <a:latin typeface="Source Sans Pro" panose="020B0503030403020204" pitchFamily="34" charset="0"/>
                  </a:rPr>
                  <a:t>   </a:t>
                </a:r>
                <a:r>
                  <a:rPr lang="en-GB" sz="3000" i="0" u="none" strike="noStrike" kern="1200" dirty="0">
                    <a:solidFill>
                      <a:srgbClr val="F034FF"/>
                    </a:solidFill>
                    <a:effectLst/>
                    <a:latin typeface="Source Sans Pro" panose="020B0503030403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Experienced </a:t>
                </a:r>
                <a:r>
                  <a:rPr lang="en-GB" sz="3000" i="0" u="none" strike="noStrike" kern="1200" dirty="0">
                    <a:effectLst/>
                    <a:latin typeface="Source Sans Pro" panose="020B0503030403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= 101  </a:t>
                </a:r>
                <a:r>
                  <a:rPr lang="en-GB" sz="3000" dirty="0">
                    <a:latin typeface="Source Sans Pro" panose="020B0503030403020204" pitchFamily="34" charset="0"/>
                  </a:rPr>
                  <a:t> </a:t>
                </a:r>
                <a:r>
                  <a:rPr lang="en-GB" sz="3000" i="0" u="none" strike="noStrike" kern="1200" dirty="0">
                    <a:solidFill>
                      <a:srgbClr val="336FFF"/>
                    </a:solidFill>
                    <a:effectLst/>
                    <a:latin typeface="Source Sans Pro" panose="020B0503030403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Aspiring </a:t>
                </a:r>
                <a:r>
                  <a:rPr lang="en-GB" sz="3000" i="0" u="none" strike="noStrike" kern="1200" dirty="0">
                    <a:effectLst/>
                    <a:latin typeface="Source Sans Pro" panose="020B0503030403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= 22</a:t>
                </a:r>
                <a:r>
                  <a:rPr lang="en-GB" sz="3000" dirty="0">
                    <a:latin typeface="Source Sans Pro" panose="020B0503030403020204" pitchFamily="34" charset="0"/>
                  </a:rPr>
                  <a:t>   </a:t>
                </a:r>
                <a:r>
                  <a:rPr lang="en-GB" sz="3000" i="0" u="none" strike="noStrike" kern="1200" dirty="0">
                    <a:solidFill>
                      <a:srgbClr val="00FF00"/>
                    </a:solidFill>
                    <a:effectLst/>
                    <a:latin typeface="Source Sans Pro" panose="020B0503030403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Semi/Professional </a:t>
                </a:r>
                <a:r>
                  <a:rPr lang="en-GB" sz="3000" i="0" u="none" strike="noStrike" kern="1200" dirty="0">
                    <a:effectLst/>
                    <a:latin typeface="Source Sans Pro" panose="020B0503030403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= 34</a:t>
                </a:r>
                <a:endParaRPr lang="en-GB" sz="3000" i="0" u="none" strike="noStrike" dirty="0">
                  <a:effectLst/>
                  <a:latin typeface="Source Sans Pro" panose="020B0503030403020204" pitchFamily="34" charset="0"/>
                </a:endParaRP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9786D48-6ABC-5723-B11E-2044F5336258}"/>
                </a:ext>
              </a:extLst>
            </p:cNvPr>
            <p:cNvSpPr txBox="1"/>
            <p:nvPr/>
          </p:nvSpPr>
          <p:spPr>
            <a:xfrm>
              <a:off x="219635" y="15274248"/>
              <a:ext cx="14580000" cy="861774"/>
            </a:xfrm>
            <a:prstGeom prst="rect">
              <a:avLst/>
            </a:prstGeom>
            <a:solidFill>
              <a:srgbClr val="981F92"/>
            </a:solidFill>
            <a:ln w="38100">
              <a:solidFill>
                <a:srgbClr val="981F92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1"/>
                </a:buClr>
                <a:buSzPct val="150000"/>
              </a:pPr>
              <a:r>
                <a:rPr lang="en-GB" sz="5000" dirty="0">
                  <a:solidFill>
                    <a:schemeClr val="bg1"/>
                  </a:solidFill>
                  <a:latin typeface="Source Sans Pro Black" panose="020B0803030403020204" pitchFamily="34" charset="0"/>
                  <a:ea typeface="Source Sans Pro Black" panose="020B0803030403020204" pitchFamily="34" charset="0"/>
                  <a:cs typeface="Arial" panose="020B0604020202020204" pitchFamily="34" charset="0"/>
                </a:rPr>
                <a:t>K-Means Clustering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73ACC7E-468F-4B35-5137-CE075D7A5B57}"/>
              </a:ext>
            </a:extLst>
          </p:cNvPr>
          <p:cNvGrpSpPr/>
          <p:nvPr/>
        </p:nvGrpSpPr>
        <p:grpSpPr>
          <a:xfrm>
            <a:off x="15495293" y="31463851"/>
            <a:ext cx="14581027" cy="5262979"/>
            <a:chOff x="15578800" y="35008816"/>
            <a:chExt cx="14581027" cy="526297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F8897FE-D5AC-EFE0-3473-13DD5779CF7E}"/>
                </a:ext>
              </a:extLst>
            </p:cNvPr>
            <p:cNvSpPr txBox="1"/>
            <p:nvPr/>
          </p:nvSpPr>
          <p:spPr>
            <a:xfrm>
              <a:off x="15578800" y="35870590"/>
              <a:ext cx="14580000" cy="4401205"/>
            </a:xfrm>
            <a:prstGeom prst="rect">
              <a:avLst/>
            </a:prstGeom>
            <a:ln w="38100">
              <a:solidFill>
                <a:srgbClr val="131E2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571500" indent="-571500">
                <a:buSzPct val="100000"/>
                <a:buFont typeface="Arial" panose="020B0604020202020204" pitchFamily="34" charset="0"/>
                <a:buChar char="•"/>
              </a:pPr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Clustering is a viable method of identifying expertise groups in CS:GO players. </a:t>
              </a:r>
            </a:p>
            <a:p>
              <a:pPr marL="571500" indent="-571500">
                <a:buSzPct val="100000"/>
                <a:buFont typeface="Arial" panose="020B0604020202020204" pitchFamily="34" charset="0"/>
                <a:buChar char="•"/>
              </a:pPr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High expertise CS:GO players demonstrate</a:t>
              </a:r>
              <a:r>
                <a:rPr lang="en-GB" sz="4000" b="1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faster processing speed </a:t>
              </a:r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in terms of faster RTs in a Choice RT task, with no differences in accuracy. </a:t>
              </a:r>
            </a:p>
            <a:p>
              <a:pPr marL="571500" indent="-571500">
                <a:buSzPct val="100000"/>
                <a:buFont typeface="Arial" panose="020B0604020202020204" pitchFamily="34" charset="0"/>
                <a:buChar char="•"/>
              </a:pPr>
              <a:r>
                <a:rPr lang="en-GB" sz="4000" b="1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DDM</a:t>
              </a:r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suggests that RT differences were mainly due to </a:t>
              </a:r>
              <a:r>
                <a:rPr lang="en-GB" sz="4000" b="1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faster non-decision times (</a:t>
              </a:r>
              <a:r>
                <a:rPr lang="en-GB" sz="4000" b="1" dirty="0">
                  <a:solidFill>
                    <a:srgbClr val="131E29"/>
                  </a:solidFill>
                  <a:latin typeface="Source Sans Pro" panose="020B0503030403020204" pitchFamily="34" charset="0"/>
                </a:rPr>
                <a:t>t0)</a:t>
              </a:r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.</a:t>
              </a:r>
              <a:r>
                <a:rPr lang="en-GB" sz="4000" b="1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</a:t>
              </a:r>
              <a:endParaRPr lang="en-GB" sz="4000" b="1" dirty="0">
                <a:solidFill>
                  <a:srgbClr val="131E29"/>
                </a:solidFill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ECA426C-ACF6-9A31-CEC4-9F464A5FCAC0}"/>
                </a:ext>
              </a:extLst>
            </p:cNvPr>
            <p:cNvSpPr txBox="1"/>
            <p:nvPr/>
          </p:nvSpPr>
          <p:spPr>
            <a:xfrm>
              <a:off x="15579827" y="35008816"/>
              <a:ext cx="14580000" cy="861774"/>
            </a:xfrm>
            <a:prstGeom prst="rect">
              <a:avLst/>
            </a:prstGeom>
            <a:solidFill>
              <a:srgbClr val="981F92"/>
            </a:solidFill>
            <a:ln w="38100">
              <a:solidFill>
                <a:srgbClr val="981F92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1"/>
                </a:buClr>
                <a:buSzPct val="150000"/>
              </a:pPr>
              <a:r>
                <a:rPr lang="en-GB" sz="5000" dirty="0">
                  <a:solidFill>
                    <a:schemeClr val="bg1"/>
                  </a:solidFill>
                  <a:latin typeface="Source Sans Pro Black" panose="020B0803030403020204" pitchFamily="34" charset="0"/>
                  <a:ea typeface="Source Sans Pro Black" panose="020B0803030403020204" pitchFamily="34" charset="0"/>
                  <a:cs typeface="Arial" panose="020B0604020202020204" pitchFamily="34" charset="0"/>
                </a:rPr>
                <a:t>Results</a:t>
              </a:r>
            </a:p>
          </p:txBody>
        </p:sp>
      </p:grpSp>
      <p:sp>
        <p:nvSpPr>
          <p:cNvPr id="1065" name="TextBox 1064">
            <a:extLst>
              <a:ext uri="{FF2B5EF4-FFF2-40B4-BE49-F238E27FC236}">
                <a16:creationId xmlns:a16="http://schemas.microsoft.com/office/drawing/2014/main" id="{468BACCC-7454-71B2-481E-4190053E0140}"/>
              </a:ext>
            </a:extLst>
          </p:cNvPr>
          <p:cNvSpPr txBox="1"/>
          <p:nvPr/>
        </p:nvSpPr>
        <p:spPr>
          <a:xfrm>
            <a:off x="1299635" y="41336042"/>
            <a:ext cx="3644218" cy="95410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50000"/>
            </a:pPr>
            <a:r>
              <a:rPr lang="en-GB" sz="2800" dirty="0">
                <a:solidFill>
                  <a:srgbClr val="131E29"/>
                </a:solidFill>
                <a:latin typeface="Source Sans Pro" panose="020B0503030403020204" pitchFamily="34" charset="0"/>
                <a:ea typeface="Source Sans Pro Black" panose="020B0803030403020204" pitchFamily="34" charset="0"/>
                <a:cs typeface="Arial" panose="020B0604020202020204" pitchFamily="34" charset="0"/>
              </a:rPr>
              <a:t>Scan for references and additional figures</a:t>
            </a:r>
          </a:p>
        </p:txBody>
      </p: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74815EB1-3CC6-8924-A624-EF3D80E7A976}"/>
              </a:ext>
            </a:extLst>
          </p:cNvPr>
          <p:cNvGrpSpPr/>
          <p:nvPr/>
        </p:nvGrpSpPr>
        <p:grpSpPr>
          <a:xfrm>
            <a:off x="15237310" y="3703370"/>
            <a:ext cx="14838497" cy="27324291"/>
            <a:chOff x="15237310" y="3703370"/>
            <a:chExt cx="14838497" cy="27324291"/>
          </a:xfrm>
        </p:grpSpPr>
        <p:grpSp>
          <p:nvGrpSpPr>
            <p:cNvPr id="1064" name="Group 1063">
              <a:extLst>
                <a:ext uri="{FF2B5EF4-FFF2-40B4-BE49-F238E27FC236}">
                  <a16:creationId xmlns:a16="http://schemas.microsoft.com/office/drawing/2014/main" id="{44C4FF57-4FF3-A35C-B166-A7C5346F34C5}"/>
                </a:ext>
              </a:extLst>
            </p:cNvPr>
            <p:cNvGrpSpPr/>
            <p:nvPr/>
          </p:nvGrpSpPr>
          <p:grpSpPr>
            <a:xfrm>
              <a:off x="15237310" y="3703370"/>
              <a:ext cx="14838497" cy="27324291"/>
              <a:chOff x="15237310" y="14367330"/>
              <a:chExt cx="14838497" cy="27324291"/>
            </a:xfrm>
          </p:grpSpPr>
          <p:sp>
            <p:nvSpPr>
              <p:cNvPr id="1046" name="TextBox 1045">
                <a:extLst>
                  <a:ext uri="{FF2B5EF4-FFF2-40B4-BE49-F238E27FC236}">
                    <a16:creationId xmlns:a16="http://schemas.microsoft.com/office/drawing/2014/main" id="{A539240C-1349-08A5-E998-62F15B4E7097}"/>
                  </a:ext>
                </a:extLst>
              </p:cNvPr>
              <p:cNvSpPr txBox="1"/>
              <p:nvPr/>
            </p:nvSpPr>
            <p:spPr>
              <a:xfrm>
                <a:off x="15495807" y="15231621"/>
                <a:ext cx="14580000" cy="26460000"/>
              </a:xfrm>
              <a:prstGeom prst="rect">
                <a:avLst/>
              </a:prstGeom>
              <a:ln w="38100">
                <a:solidFill>
                  <a:srgbClr val="131E2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lvl="1">
                  <a:buSzPct val="100000"/>
                </a:pPr>
                <a:endPara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A94F564-9813-6570-CDAF-2192F0A2C7E5}"/>
                  </a:ext>
                </a:extLst>
              </p:cNvPr>
              <p:cNvSpPr txBox="1"/>
              <p:nvPr/>
            </p:nvSpPr>
            <p:spPr>
              <a:xfrm>
                <a:off x="15495807" y="14367330"/>
                <a:ext cx="14580000" cy="861774"/>
              </a:xfrm>
              <a:prstGeom prst="rect">
                <a:avLst/>
              </a:prstGeom>
              <a:solidFill>
                <a:srgbClr val="981F92"/>
              </a:solidFill>
              <a:ln w="38100">
                <a:solidFill>
                  <a:srgbClr val="981F9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buClr>
                    <a:schemeClr val="accent1"/>
                  </a:buClr>
                  <a:buSzPct val="150000"/>
                </a:pPr>
                <a:r>
                  <a:rPr lang="en-GB" sz="5000" dirty="0">
                    <a:solidFill>
                      <a:schemeClr val="bg1"/>
                    </a:solidFill>
                    <a:latin typeface="Source Sans Pro Black" panose="020B0803030403020204" pitchFamily="34" charset="0"/>
                    <a:ea typeface="Source Sans Pro Black" panose="020B0803030403020204" pitchFamily="34" charset="0"/>
                    <a:cs typeface="Arial" panose="020B0604020202020204" pitchFamily="34" charset="0"/>
                  </a:rPr>
                  <a:t>Drift-Diffusion Modelling</a:t>
                </a: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5607C89-CB62-5235-29BA-4A71552C1A8F}"/>
                  </a:ext>
                </a:extLst>
              </p:cNvPr>
              <p:cNvGrpSpPr/>
              <p:nvPr/>
            </p:nvGrpSpPr>
            <p:grpSpPr>
              <a:xfrm>
                <a:off x="15237310" y="15335351"/>
                <a:ext cx="7200000" cy="7617022"/>
                <a:chOff x="10553874" y="12438290"/>
                <a:chExt cx="10796543" cy="8381328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C04A835-2B23-0E1E-B0DE-A53DB86A9A90}"/>
                    </a:ext>
                  </a:extLst>
                </p:cNvPr>
                <p:cNvSpPr txBox="1"/>
                <p:nvPr/>
              </p:nvSpPr>
              <p:spPr>
                <a:xfrm>
                  <a:off x="10553874" y="19905237"/>
                  <a:ext cx="3483154" cy="9143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400" dirty="0">
                      <a:latin typeface="Source Sans Pro" panose="020B0503030403020204" pitchFamily="34" charset="0"/>
                    </a:rPr>
                    <a:t>Stimulus encoding</a:t>
                  </a:r>
                </a:p>
              </p:txBody>
            </p: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50C7EE1F-81F6-29AD-F445-81E24BB740DB}"/>
                    </a:ext>
                  </a:extLst>
                </p:cNvPr>
                <p:cNvGrpSpPr/>
                <p:nvPr/>
              </p:nvGrpSpPr>
              <p:grpSpPr>
                <a:xfrm>
                  <a:off x="10926283" y="12438290"/>
                  <a:ext cx="10424134" cy="8308650"/>
                  <a:chOff x="10768345" y="12581242"/>
                  <a:chExt cx="10424134" cy="8308650"/>
                </a:xfrm>
              </p:grpSpPr>
              <p:pic>
                <p:nvPicPr>
                  <p:cNvPr id="50" name="Picture 49">
                    <a:extLst>
                      <a:ext uri="{FF2B5EF4-FFF2-40B4-BE49-F238E27FC236}">
                        <a16:creationId xmlns:a16="http://schemas.microsoft.com/office/drawing/2014/main" id="{792AF99B-33D3-9378-F9C1-51B264A5CD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2">
                    <a:duotone>
                      <a:prstClr val="black"/>
                      <a:schemeClr val="tx2">
                        <a:tint val="45000"/>
                        <a:satMod val="400000"/>
                      </a:schemeClr>
                    </a:duotone>
                  </a:blip>
                  <a:srcRect r="36193"/>
                  <a:stretch/>
                </p:blipFill>
                <p:spPr>
                  <a:xfrm>
                    <a:off x="16199903" y="18029263"/>
                    <a:ext cx="4738070" cy="1770409"/>
                  </a:xfrm>
                  <a:prstGeom prst="rect">
                    <a:avLst/>
                  </a:prstGeom>
                </p:spPr>
              </p:pic>
              <p:pic>
                <p:nvPicPr>
                  <p:cNvPr id="51" name="Picture 50">
                    <a:extLst>
                      <a:ext uri="{FF2B5EF4-FFF2-40B4-BE49-F238E27FC236}">
                        <a16:creationId xmlns:a16="http://schemas.microsoft.com/office/drawing/2014/main" id="{B15D200F-5B8C-9300-6338-D1550C887A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3">
                    <a:extLst>
                      <a:ext uri="{BEBA8EAE-BF5A-486C-A8C5-ECC9F3942E4B}">
                        <a14:imgProps xmlns:a14="http://schemas.microsoft.com/office/drawing/2010/main">
                          <a14:imgLayer r:embed="rId14">
                            <a14:imgEffect>
                              <a14:saturation sat="0"/>
                            </a14:imgEffect>
                            <a14:imgEffect>
                              <a14:brightnessContrast bright="20000"/>
                            </a14:imgEffect>
                          </a14:imgLayer>
                        </a14:imgProps>
                      </a:ext>
                    </a:extLst>
                  </a:blip>
                  <a:srcRect r="36193"/>
                  <a:stretch/>
                </p:blipFill>
                <p:spPr>
                  <a:xfrm flipV="1">
                    <a:off x="16262709" y="12581242"/>
                    <a:ext cx="4645457" cy="1607428"/>
                  </a:xfrm>
                  <a:prstGeom prst="rect">
                    <a:avLst/>
                  </a:prstGeom>
                </p:spPr>
              </p:pic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4EB8810C-9BAE-A707-1AE1-B7633933C377}"/>
                      </a:ext>
                    </a:extLst>
                  </p:cNvPr>
                  <p:cNvCxnSpPr/>
                  <p:nvPr/>
                </p:nvCxnSpPr>
                <p:spPr>
                  <a:xfrm>
                    <a:off x="11157829" y="14337248"/>
                    <a:ext cx="9848275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80AB2DA7-3BCA-C942-867F-B32E8A702492}"/>
                      </a:ext>
                    </a:extLst>
                  </p:cNvPr>
                  <p:cNvCxnSpPr/>
                  <p:nvPr/>
                </p:nvCxnSpPr>
                <p:spPr>
                  <a:xfrm>
                    <a:off x="11157829" y="17937995"/>
                    <a:ext cx="9848275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2A78319B-F19E-7988-EA62-44C8535883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816937" y="14332863"/>
                    <a:ext cx="0" cy="360513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3542BE4B-472D-00A1-4EC2-29E23D2CA2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650378" y="14332863"/>
                    <a:ext cx="0" cy="360513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38" name="Picture 37">
                    <a:extLst>
                      <a:ext uri="{FF2B5EF4-FFF2-40B4-BE49-F238E27FC236}">
                        <a16:creationId xmlns:a16="http://schemas.microsoft.com/office/drawing/2014/main" id="{CFF15173-C008-98AB-F3C2-E6BE4E44DC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5">
                    <a:duotone>
                      <a:prstClr val="black"/>
                      <a:schemeClr val="accent1">
                        <a:tint val="45000"/>
                        <a:satMod val="400000"/>
                      </a:schemeClr>
                    </a:duotone>
                  </a:blip>
                  <a:srcRect l="5532" r="9983"/>
                  <a:stretch/>
                </p:blipFill>
                <p:spPr>
                  <a:xfrm>
                    <a:off x="12835170" y="15782439"/>
                    <a:ext cx="5545537" cy="2181510"/>
                  </a:xfrm>
                  <a:prstGeom prst="rect">
                    <a:avLst/>
                  </a:prstGeom>
                </p:spPr>
              </p:pic>
              <p:pic>
                <p:nvPicPr>
                  <p:cNvPr id="39" name="Picture 38">
                    <a:extLst>
                      <a:ext uri="{FF2B5EF4-FFF2-40B4-BE49-F238E27FC236}">
                        <a16:creationId xmlns:a16="http://schemas.microsoft.com/office/drawing/2014/main" id="{ED0BBA8C-3690-2C46-2F63-6895CB35B46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6">
                    <a:extLst>
                      <a:ext uri="{BEBA8EAE-BF5A-486C-A8C5-ECC9F3942E4B}">
                        <a14:imgProps xmlns:a14="http://schemas.microsoft.com/office/drawing/2010/main">
                          <a14:imgLayer r:embed="rId17">
                            <a14:imgEffect>
                              <a14:saturation sat="0"/>
                            </a14:imgEffect>
                            <a14:imgEffect>
                              <a14:brightnessContrast bright="20000"/>
                            </a14:imgEffect>
                          </a14:imgLayer>
                        </a14:imgProps>
                      </a:ext>
                    </a:extLst>
                  </a:blip>
                  <a:srcRect t="23428"/>
                  <a:stretch/>
                </p:blipFill>
                <p:spPr>
                  <a:xfrm>
                    <a:off x="12835168" y="14332863"/>
                    <a:ext cx="5027183" cy="1813553"/>
                  </a:xfrm>
                  <a:prstGeom prst="rect">
                    <a:avLst/>
                  </a:prstGeom>
                </p:spPr>
              </p:pic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022B1983-A22B-66C9-DA13-897C086F71B9}"/>
                      </a:ext>
                    </a:extLst>
                  </p:cNvPr>
                  <p:cNvSpPr txBox="1"/>
                  <p:nvPr/>
                </p:nvSpPr>
                <p:spPr>
                  <a:xfrm>
                    <a:off x="10768345" y="15823817"/>
                    <a:ext cx="2178122" cy="9143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2400" dirty="0">
                        <a:latin typeface="Source Sans Pro" panose="020B0503030403020204" pitchFamily="34" charset="0"/>
                      </a:rPr>
                      <a:t>Starting point</a:t>
                    </a: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E0987FD7-9514-6097-D55D-4E3BADE8C1E3}"/>
                      </a:ext>
                    </a:extLst>
                  </p:cNvPr>
                  <p:cNvSpPr txBox="1"/>
                  <p:nvPr/>
                </p:nvSpPr>
                <p:spPr>
                  <a:xfrm>
                    <a:off x="16502357" y="13106762"/>
                    <a:ext cx="2345029" cy="9143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2400" dirty="0">
                        <a:latin typeface="Source Sans Pro" panose="020B0503030403020204" pitchFamily="34" charset="0"/>
                      </a:rPr>
                      <a:t>Correct response</a:t>
                    </a: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1955501-CE8D-A247-1305-486D5736D8B3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8427666" y="15789291"/>
                    <a:ext cx="3605132" cy="6922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2400" dirty="0">
                        <a:latin typeface="Source Sans Pro" panose="020B0503030403020204" pitchFamily="34" charset="0"/>
                      </a:rPr>
                      <a:t>Boundary Separation</a:t>
                    </a:r>
                  </a:p>
                </p:txBody>
              </p:sp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BDFE9CFF-E50B-7CD3-0649-20EC19D02B3A}"/>
                      </a:ext>
                    </a:extLst>
                  </p:cNvPr>
                  <p:cNvSpPr/>
                  <p:nvPr/>
                </p:nvSpPr>
                <p:spPr>
                  <a:xfrm>
                    <a:off x="12746035" y="16022735"/>
                    <a:ext cx="175862" cy="15408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>
                      <a:latin typeface="Source Sans Pro" panose="020B0503030403020204" pitchFamily="34" charset="0"/>
                    </a:endParaRP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E887E0D0-7ECB-69F6-B0DF-D33A34210FDA}"/>
                      </a:ext>
                    </a:extLst>
                  </p:cNvPr>
                  <p:cNvSpPr/>
                  <p:nvPr/>
                </p:nvSpPr>
                <p:spPr>
                  <a:xfrm>
                    <a:off x="17426882" y="14259897"/>
                    <a:ext cx="175862" cy="15408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>
                      <a:latin typeface="Source Sans Pro" panose="020B0503030403020204" pitchFamily="34" charset="0"/>
                    </a:endParaRP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10A4D25C-6AFE-BF50-2D6E-A116C377A6F2}"/>
                      </a:ext>
                    </a:extLst>
                  </p:cNvPr>
                  <p:cNvSpPr/>
                  <p:nvPr/>
                </p:nvSpPr>
                <p:spPr>
                  <a:xfrm>
                    <a:off x="18219044" y="17874761"/>
                    <a:ext cx="175862" cy="15408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>
                      <a:latin typeface="Source Sans Pro" panose="020B0503030403020204" pitchFamily="34" charset="0"/>
                    </a:endParaRPr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58A538ED-719F-345B-E555-D85E2E31BB72}"/>
                      </a:ext>
                    </a:extLst>
                  </p:cNvPr>
                  <p:cNvSpPr txBox="1"/>
                  <p:nvPr/>
                </p:nvSpPr>
                <p:spPr>
                  <a:xfrm>
                    <a:off x="16502357" y="18025714"/>
                    <a:ext cx="2302307" cy="9143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2400" dirty="0">
                        <a:latin typeface="Source Sans Pro" panose="020B0503030403020204" pitchFamily="34" charset="0"/>
                      </a:rPr>
                      <a:t>Incorrect response</a:t>
                    </a: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692BC2CE-11F5-B247-FDCF-4BAC27E9C2C7}"/>
                      </a:ext>
                    </a:extLst>
                  </p:cNvPr>
                  <p:cNvSpPr txBox="1"/>
                  <p:nvPr/>
                </p:nvSpPr>
                <p:spPr>
                  <a:xfrm>
                    <a:off x="17602742" y="19975511"/>
                    <a:ext cx="3589737" cy="9143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2400" dirty="0">
                        <a:latin typeface="Source Sans Pro" panose="020B0503030403020204" pitchFamily="34" charset="0"/>
                      </a:rPr>
                      <a:t>Response execution</a:t>
                    </a:r>
                  </a:p>
                </p:txBody>
              </p:sp>
              <p:sp>
                <p:nvSpPr>
                  <p:cNvPr id="52" name="Left Brace 51">
                    <a:extLst>
                      <a:ext uri="{FF2B5EF4-FFF2-40B4-BE49-F238E27FC236}">
                        <a16:creationId xmlns:a16="http://schemas.microsoft.com/office/drawing/2014/main" id="{FFD39EFC-604E-AADD-0B8D-09E64F5E96D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1807957" y="19065499"/>
                    <a:ext cx="375882" cy="1676136"/>
                  </a:xfrm>
                  <a:prstGeom prst="leftBrace">
                    <a:avLst>
                      <a:gd name="adj1" fmla="val 31017"/>
                      <a:gd name="adj2" fmla="val 50000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>
                      <a:latin typeface="Source Sans Pro" panose="020B0503030403020204" pitchFamily="34" charset="0"/>
                    </a:endParaRPr>
                  </a:p>
                </p:txBody>
              </p:sp>
              <p:sp>
                <p:nvSpPr>
                  <p:cNvPr id="53" name="Left Brace 52">
                    <a:extLst>
                      <a:ext uri="{FF2B5EF4-FFF2-40B4-BE49-F238E27FC236}">
                        <a16:creationId xmlns:a16="http://schemas.microsoft.com/office/drawing/2014/main" id="{CCEB8FB7-5B82-B0F9-6F2D-1945700D3E3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9202064" y="18848395"/>
                    <a:ext cx="375882" cy="2110345"/>
                  </a:xfrm>
                  <a:prstGeom prst="leftBrace">
                    <a:avLst>
                      <a:gd name="adj1" fmla="val 31017"/>
                      <a:gd name="adj2" fmla="val 50000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>
                      <a:latin typeface="Source Sans Pro" panose="020B0503030403020204" pitchFamily="34" charset="0"/>
                    </a:endParaRPr>
                  </a:p>
                </p:txBody>
              </p:sp>
              <p:sp>
                <p:nvSpPr>
                  <p:cNvPr id="54" name="Left Brace 53">
                    <a:extLst>
                      <a:ext uri="{FF2B5EF4-FFF2-40B4-BE49-F238E27FC236}">
                        <a16:creationId xmlns:a16="http://schemas.microsoft.com/office/drawing/2014/main" id="{65386DDB-171F-08CF-7473-8DA701DB64F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5396458" y="17265637"/>
                    <a:ext cx="375882" cy="5275863"/>
                  </a:xfrm>
                  <a:prstGeom prst="leftBrace">
                    <a:avLst>
                      <a:gd name="adj1" fmla="val 31017"/>
                      <a:gd name="adj2" fmla="val 50000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>
                      <a:latin typeface="Source Sans Pro" panose="020B0503030403020204" pitchFamily="34" charset="0"/>
                    </a:endParaRP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2E96027F-B3D3-2D31-807A-D206D4571A00}"/>
                      </a:ext>
                    </a:extLst>
                  </p:cNvPr>
                  <p:cNvSpPr txBox="1"/>
                  <p:nvPr/>
                </p:nvSpPr>
                <p:spPr>
                  <a:xfrm>
                    <a:off x="14253989" y="20025789"/>
                    <a:ext cx="2887178" cy="5079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2400" dirty="0">
                        <a:latin typeface="Source Sans Pro" panose="020B0503030403020204" pitchFamily="34" charset="0"/>
                      </a:rPr>
                      <a:t>Decision time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804A1F9A-D0C6-2F3B-06C3-4DDC9476E3F7}"/>
                      </a:ext>
                    </a:extLst>
                  </p:cNvPr>
                  <p:cNvSpPr txBox="1"/>
                  <p:nvPr/>
                </p:nvSpPr>
                <p:spPr>
                  <a:xfrm>
                    <a:off x="13063519" y="17069943"/>
                    <a:ext cx="2178122" cy="5079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2400" dirty="0">
                        <a:latin typeface="Source Sans Pro" panose="020B0503030403020204" pitchFamily="34" charset="0"/>
                      </a:rPr>
                      <a:t>Drift rate</a:t>
                    </a:r>
                  </a:p>
                </p:txBody>
              </p:sp>
            </p:grpSp>
          </p:grpSp>
          <p:pic>
            <p:nvPicPr>
              <p:cNvPr id="1055" name="Picture 1054" descr="A group of colored arrows&#10;&#10;Description automatically generated">
                <a:extLst>
                  <a:ext uri="{FF2B5EF4-FFF2-40B4-BE49-F238E27FC236}">
                    <a16:creationId xmlns:a16="http://schemas.microsoft.com/office/drawing/2014/main" id="{D5FC59B1-38CB-AF3F-6031-2B898906E7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65" b="16294"/>
              <a:stretch/>
            </p:blipFill>
            <p:spPr>
              <a:xfrm>
                <a:off x="16383760" y="22985030"/>
                <a:ext cx="13320000" cy="5835426"/>
              </a:xfrm>
              <a:prstGeom prst="rect">
                <a:avLst/>
              </a:prstGeom>
            </p:spPr>
          </p:pic>
          <p:pic>
            <p:nvPicPr>
              <p:cNvPr id="1057" name="Picture 1056" descr="A group of colored triangles&#10;&#10;Description automatically generated">
                <a:extLst>
                  <a:ext uri="{FF2B5EF4-FFF2-40B4-BE49-F238E27FC236}">
                    <a16:creationId xmlns:a16="http://schemas.microsoft.com/office/drawing/2014/main" id="{5AD8E97A-044C-E5D9-E7BD-E5E8DFE6F6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68" b="16554"/>
              <a:stretch/>
            </p:blipFill>
            <p:spPr>
              <a:xfrm>
                <a:off x="16330702" y="34736380"/>
                <a:ext cx="13320000" cy="5793123"/>
              </a:xfrm>
              <a:prstGeom prst="rect">
                <a:avLst/>
              </a:prstGeom>
            </p:spPr>
          </p:pic>
          <p:pic>
            <p:nvPicPr>
              <p:cNvPr id="1059" name="Picture 1058" descr="A group of different colored shapes&#10;&#10;Description automatically generated">
                <a:extLst>
                  <a:ext uri="{FF2B5EF4-FFF2-40B4-BE49-F238E27FC236}">
                    <a16:creationId xmlns:a16="http://schemas.microsoft.com/office/drawing/2014/main" id="{862C3D3F-3163-F3D5-6131-0C4BE014F0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95" t="-1" b="16450"/>
              <a:stretch/>
            </p:blipFill>
            <p:spPr>
              <a:xfrm>
                <a:off x="16037919" y="28903830"/>
                <a:ext cx="13320000" cy="5844633"/>
              </a:xfrm>
              <a:prstGeom prst="rect">
                <a:avLst/>
              </a:prstGeom>
            </p:spPr>
          </p:pic>
          <p:sp>
            <p:nvSpPr>
              <p:cNvPr id="1049" name="TextBox 1048">
                <a:extLst>
                  <a:ext uri="{FF2B5EF4-FFF2-40B4-BE49-F238E27FC236}">
                    <a16:creationId xmlns:a16="http://schemas.microsoft.com/office/drawing/2014/main" id="{34553F2C-4697-8497-7298-9478F0768B02}"/>
                  </a:ext>
                </a:extLst>
              </p:cNvPr>
              <p:cNvSpPr txBox="1"/>
              <p:nvPr/>
            </p:nvSpPr>
            <p:spPr>
              <a:xfrm rot="16200000">
                <a:off x="14347830" y="25779053"/>
                <a:ext cx="293549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40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Drift rate (</a:t>
                </a:r>
                <a:r>
                  <a:rPr lang="el-GR" sz="40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ν</a:t>
                </a:r>
                <a:r>
                  <a:rPr lang="en-GB" sz="40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)</a:t>
                </a:r>
              </a:p>
            </p:txBody>
          </p:sp>
          <p:sp>
            <p:nvSpPr>
              <p:cNvPr id="1050" name="TextBox 1049">
                <a:extLst>
                  <a:ext uri="{FF2B5EF4-FFF2-40B4-BE49-F238E27FC236}">
                    <a16:creationId xmlns:a16="http://schemas.microsoft.com/office/drawing/2014/main" id="{C19B8105-C276-2680-E770-CAD623837E98}"/>
                  </a:ext>
                </a:extLst>
              </p:cNvPr>
              <p:cNvSpPr txBox="1"/>
              <p:nvPr/>
            </p:nvSpPr>
            <p:spPr>
              <a:xfrm rot="16200000">
                <a:off x="13194998" y="31416633"/>
                <a:ext cx="5243056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40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Non-decision time (t0)</a:t>
                </a:r>
              </a:p>
            </p:txBody>
          </p:sp>
          <p:sp>
            <p:nvSpPr>
              <p:cNvPr id="1051" name="TextBox 1050">
                <a:extLst>
                  <a:ext uri="{FF2B5EF4-FFF2-40B4-BE49-F238E27FC236}">
                    <a16:creationId xmlns:a16="http://schemas.microsoft.com/office/drawing/2014/main" id="{12C51F32-1214-26FE-B10E-073173B994F0}"/>
                  </a:ext>
                </a:extLst>
              </p:cNvPr>
              <p:cNvSpPr txBox="1"/>
              <p:nvPr/>
            </p:nvSpPr>
            <p:spPr>
              <a:xfrm rot="16200000">
                <a:off x="12682324" y="37193977"/>
                <a:ext cx="6270775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40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Boundary separation (</a:t>
                </a:r>
                <a:r>
                  <a:rPr lang="el-GR" sz="40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α</a:t>
                </a:r>
                <a:r>
                  <a:rPr lang="en-GB" sz="40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)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9CCC799-6BF2-672A-BB4B-A5404BEB80AF}"/>
                  </a:ext>
                </a:extLst>
              </p:cNvPr>
              <p:cNvSpPr txBox="1"/>
              <p:nvPr/>
            </p:nvSpPr>
            <p:spPr>
              <a:xfrm>
                <a:off x="17764369" y="28236401"/>
                <a:ext cx="2880000" cy="45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>
                    <a:latin typeface="Source Sans Pro" panose="020B0503030403020204" pitchFamily="34" charset="0"/>
                  </a:rPr>
                  <a:t>M = 2.86, SD = 1.07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FB78ACE7-1821-CE28-DCAE-7BAB8321C4F0}"/>
                  </a:ext>
                </a:extLst>
              </p:cNvPr>
              <p:cNvSpPr txBox="1"/>
              <p:nvPr/>
            </p:nvSpPr>
            <p:spPr>
              <a:xfrm>
                <a:off x="20792933" y="28239188"/>
                <a:ext cx="2880000" cy="45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>
                    <a:latin typeface="Source Sans Pro" panose="020B0503030403020204" pitchFamily="34" charset="0"/>
                  </a:rPr>
                  <a:t>M = 2.90, SD = 0.77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429576B-6E24-3224-BAA3-8778BD374FED}"/>
                  </a:ext>
                </a:extLst>
              </p:cNvPr>
              <p:cNvSpPr txBox="1"/>
              <p:nvPr/>
            </p:nvSpPr>
            <p:spPr>
              <a:xfrm>
                <a:off x="23848861" y="28235080"/>
                <a:ext cx="2880000" cy="45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>
                    <a:latin typeface="Source Sans Pro" panose="020B0503030403020204" pitchFamily="34" charset="0"/>
                  </a:rPr>
                  <a:t>M = 2.59, SD = 0.62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44FD18F-C4A9-C6EA-2B58-72954552D8E1}"/>
                  </a:ext>
                </a:extLst>
              </p:cNvPr>
              <p:cNvSpPr txBox="1"/>
              <p:nvPr/>
            </p:nvSpPr>
            <p:spPr>
              <a:xfrm>
                <a:off x="26889745" y="28239240"/>
                <a:ext cx="2880000" cy="45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>
                    <a:latin typeface="Source Sans Pro" panose="020B0503030403020204" pitchFamily="34" charset="0"/>
                  </a:rPr>
                  <a:t>M = 3.20, SD = 1.05</a:t>
                </a:r>
              </a:p>
            </p:txBody>
          </p:sp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DB3A6263-CF50-B4A6-E520-BF519AD6044B}"/>
                  </a:ext>
                </a:extLst>
              </p:cNvPr>
              <p:cNvSpPr txBox="1"/>
              <p:nvPr/>
            </p:nvSpPr>
            <p:spPr>
              <a:xfrm>
                <a:off x="16822782" y="23073778"/>
                <a:ext cx="3690242" cy="477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>
                    <a:latin typeface="Source Sans Pro" panose="020B0503030403020204" pitchFamily="34" charset="0"/>
                  </a:rPr>
                  <a:t>F(3,231) = [2.13], p = .098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CB92BC6-7435-AD04-C5C9-1BE72ACC097C}"/>
                  </a:ext>
                </a:extLst>
              </p:cNvPr>
              <p:cNvSpPr txBox="1"/>
              <p:nvPr/>
            </p:nvSpPr>
            <p:spPr>
              <a:xfrm>
                <a:off x="17689218" y="34192652"/>
                <a:ext cx="2880000" cy="45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>
                    <a:latin typeface="Source Sans Pro" panose="020B0503030403020204" pitchFamily="34" charset="0"/>
                  </a:rPr>
                  <a:t>M = 0.30, SD = 0.08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0727BBF-3452-B718-D6A7-D6EBC5B10718}"/>
                  </a:ext>
                </a:extLst>
              </p:cNvPr>
              <p:cNvSpPr txBox="1"/>
              <p:nvPr/>
            </p:nvSpPr>
            <p:spPr>
              <a:xfrm>
                <a:off x="20668088" y="34195439"/>
                <a:ext cx="2880000" cy="45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>
                    <a:latin typeface="Source Sans Pro" panose="020B0503030403020204" pitchFamily="34" charset="0"/>
                  </a:rPr>
                  <a:t>M = 0.29, SD = 0.06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2D54BCB-419B-1FCF-EB51-D7FF339E7F32}"/>
                  </a:ext>
                </a:extLst>
              </p:cNvPr>
              <p:cNvSpPr txBox="1"/>
              <p:nvPr/>
            </p:nvSpPr>
            <p:spPr>
              <a:xfrm>
                <a:off x="23654439" y="34191331"/>
                <a:ext cx="2880000" cy="45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>
                    <a:latin typeface="Source Sans Pro" panose="020B0503030403020204" pitchFamily="34" charset="0"/>
                  </a:rPr>
                  <a:t>M = 0.27, SD = 0.05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98CE7AE5-78B5-C354-057F-7808E0B19E41}"/>
                  </a:ext>
                </a:extLst>
              </p:cNvPr>
              <p:cNvSpPr txBox="1"/>
              <p:nvPr/>
            </p:nvSpPr>
            <p:spPr>
              <a:xfrm>
                <a:off x="26585997" y="34195491"/>
                <a:ext cx="2880000" cy="45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>
                    <a:latin typeface="Source Sans Pro" panose="020B0503030403020204" pitchFamily="34" charset="0"/>
                  </a:rPr>
                  <a:t>M = 0.25, SD = 0.07</a:t>
                </a:r>
              </a:p>
            </p:txBody>
          </p:sp>
          <p:sp>
            <p:nvSpPr>
              <p:cNvPr id="1029" name="TextBox 1028">
                <a:extLst>
                  <a:ext uri="{FF2B5EF4-FFF2-40B4-BE49-F238E27FC236}">
                    <a16:creationId xmlns:a16="http://schemas.microsoft.com/office/drawing/2014/main" id="{B3354C49-1295-8304-17D0-884DEC0C5465}"/>
                  </a:ext>
                </a:extLst>
              </p:cNvPr>
              <p:cNvSpPr txBox="1"/>
              <p:nvPr/>
            </p:nvSpPr>
            <p:spPr>
              <a:xfrm>
                <a:off x="16805560" y="29017802"/>
                <a:ext cx="3690242" cy="477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>
                    <a:latin typeface="Source Sans Pro" panose="020B0503030403020204" pitchFamily="34" charset="0"/>
                  </a:rPr>
                  <a:t>F(3,231) = [5.37], p &gt; </a:t>
                </a:r>
                <a:r>
                  <a:rPr lang="en-GB" sz="2500" b="1" dirty="0">
                    <a:latin typeface="Source Sans Pro" panose="020B0503030403020204" pitchFamily="34" charset="0"/>
                  </a:rPr>
                  <a:t>.001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E70EC6D8-B803-F6E6-CCF0-B0F4BE2848B7}"/>
                  </a:ext>
                </a:extLst>
              </p:cNvPr>
              <p:cNvSpPr txBox="1"/>
              <p:nvPr/>
            </p:nvSpPr>
            <p:spPr>
              <a:xfrm>
                <a:off x="17753871" y="39979495"/>
                <a:ext cx="2880000" cy="45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>
                    <a:latin typeface="Source Sans Pro" panose="020B0503030403020204" pitchFamily="34" charset="0"/>
                  </a:rPr>
                  <a:t>M = 1.78, SD = 0.90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08017A7-A7D0-C836-BC9A-644F0D5D277D}"/>
                  </a:ext>
                </a:extLst>
              </p:cNvPr>
              <p:cNvSpPr txBox="1"/>
              <p:nvPr/>
            </p:nvSpPr>
            <p:spPr>
              <a:xfrm>
                <a:off x="20732742" y="39982282"/>
                <a:ext cx="2880000" cy="45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>
                    <a:latin typeface="Source Sans Pro" panose="020B0503030403020204" pitchFamily="34" charset="0"/>
                  </a:rPr>
                  <a:t>M = 1.50, SD = 0.91</a:t>
                </a:r>
              </a:p>
            </p:txBody>
          </p:sp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D7C2C9E5-3351-07FF-9D40-3F7195A50DD2}"/>
                  </a:ext>
                </a:extLst>
              </p:cNvPr>
              <p:cNvSpPr txBox="1"/>
              <p:nvPr/>
            </p:nvSpPr>
            <p:spPr>
              <a:xfrm>
                <a:off x="23778729" y="39978174"/>
                <a:ext cx="2880000" cy="45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>
                    <a:latin typeface="Source Sans Pro" panose="020B0503030403020204" pitchFamily="34" charset="0"/>
                  </a:rPr>
                  <a:t>M = 1.64, SD = 0.52</a:t>
                </a:r>
              </a:p>
            </p:txBody>
          </p:sp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ADFA5794-1703-B913-0D16-B24A48F65257}"/>
                  </a:ext>
                </a:extLst>
              </p:cNvPr>
              <p:cNvSpPr txBox="1"/>
              <p:nvPr/>
            </p:nvSpPr>
            <p:spPr>
              <a:xfrm>
                <a:off x="26879246" y="39982334"/>
                <a:ext cx="2880000" cy="45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>
                    <a:latin typeface="Source Sans Pro" panose="020B0503030403020204" pitchFamily="34" charset="0"/>
                  </a:rPr>
                  <a:t>M = 1.85, SD = 1.34</a:t>
                </a:r>
              </a:p>
            </p:txBody>
          </p:sp>
          <p:sp>
            <p:nvSpPr>
              <p:cNvPr id="1030" name="TextBox 1029">
                <a:extLst>
                  <a:ext uri="{FF2B5EF4-FFF2-40B4-BE49-F238E27FC236}">
                    <a16:creationId xmlns:a16="http://schemas.microsoft.com/office/drawing/2014/main" id="{093CDA7C-3B66-E4AE-320A-458A186454DE}"/>
                  </a:ext>
                </a:extLst>
              </p:cNvPr>
              <p:cNvSpPr txBox="1"/>
              <p:nvPr/>
            </p:nvSpPr>
            <p:spPr>
              <a:xfrm>
                <a:off x="16836024" y="34839352"/>
                <a:ext cx="3690242" cy="477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>
                    <a:latin typeface="Source Sans Pro" panose="020B0503030403020204" pitchFamily="34" charset="0"/>
                  </a:rPr>
                  <a:t>F(3,231) = [1.81], p = .150</a:t>
                </a:r>
              </a:p>
            </p:txBody>
          </p:sp>
        </p:grpSp>
        <p:sp>
          <p:nvSpPr>
            <p:cNvPr id="1066" name="TextBox 1065">
              <a:extLst>
                <a:ext uri="{FF2B5EF4-FFF2-40B4-BE49-F238E27FC236}">
                  <a16:creationId xmlns:a16="http://schemas.microsoft.com/office/drawing/2014/main" id="{3C386D5F-DC9B-B911-DA76-3C16CCFB4A12}"/>
                </a:ext>
              </a:extLst>
            </p:cNvPr>
            <p:cNvSpPr txBox="1"/>
            <p:nvPr/>
          </p:nvSpPr>
          <p:spPr>
            <a:xfrm rot="10800000" flipV="1">
              <a:off x="22342270" y="30270524"/>
              <a:ext cx="1604146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</a:rPr>
                <a:t>Group</a:t>
              </a:r>
            </a:p>
          </p:txBody>
        </p:sp>
        <p:sp>
          <p:nvSpPr>
            <p:cNvPr id="1067" name="TextBox 1066">
              <a:extLst>
                <a:ext uri="{FF2B5EF4-FFF2-40B4-BE49-F238E27FC236}">
                  <a16:creationId xmlns:a16="http://schemas.microsoft.com/office/drawing/2014/main" id="{A9F381FF-DF86-CC8B-998E-01AAEB78B658}"/>
                </a:ext>
              </a:extLst>
            </p:cNvPr>
            <p:cNvSpPr txBox="1"/>
            <p:nvPr/>
          </p:nvSpPr>
          <p:spPr>
            <a:xfrm rot="10800000" flipV="1">
              <a:off x="17848608" y="29856186"/>
              <a:ext cx="1604146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F5B900"/>
                  </a:solidFill>
                  <a:latin typeface="Source Sans Pro" panose="020B0503030403020204" pitchFamily="34" charset="0"/>
                </a:rPr>
                <a:t>Casual</a:t>
              </a:r>
            </a:p>
          </p:txBody>
        </p: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5C720A46-059B-F5E8-4943-B28FBEA46151}"/>
                </a:ext>
              </a:extLst>
            </p:cNvPr>
            <p:cNvSpPr txBox="1"/>
            <p:nvPr/>
          </p:nvSpPr>
          <p:spPr>
            <a:xfrm rot="10800000" flipV="1">
              <a:off x="20260588" y="29845028"/>
              <a:ext cx="2880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F034FF"/>
                  </a:solidFill>
                  <a:latin typeface="Source Sans Pro" panose="020B0503030403020204" pitchFamily="34" charset="0"/>
                </a:rPr>
                <a:t>Experienced</a:t>
              </a:r>
            </a:p>
          </p:txBody>
        </p:sp>
        <p:sp>
          <p:nvSpPr>
            <p:cNvPr id="1069" name="TextBox 1068">
              <a:extLst>
                <a:ext uri="{FF2B5EF4-FFF2-40B4-BE49-F238E27FC236}">
                  <a16:creationId xmlns:a16="http://schemas.microsoft.com/office/drawing/2014/main" id="{D41ADC3D-402E-B2A7-CCB9-4237F449ACAD}"/>
                </a:ext>
              </a:extLst>
            </p:cNvPr>
            <p:cNvSpPr txBox="1"/>
            <p:nvPr/>
          </p:nvSpPr>
          <p:spPr>
            <a:xfrm rot="10800000" flipV="1">
              <a:off x="23675264" y="29838537"/>
              <a:ext cx="2880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336FFF"/>
                  </a:solidFill>
                  <a:latin typeface="Source Sans Pro" panose="020B0503030403020204" pitchFamily="34" charset="0"/>
                </a:rPr>
                <a:t>Aspiring</a:t>
              </a:r>
            </a:p>
          </p:txBody>
        </p:sp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DA117C08-F080-8101-24CF-D32CD9A4D96C}"/>
                </a:ext>
              </a:extLst>
            </p:cNvPr>
            <p:cNvSpPr txBox="1"/>
            <p:nvPr/>
          </p:nvSpPr>
          <p:spPr>
            <a:xfrm rot="10800000" flipV="1">
              <a:off x="25646343" y="29838536"/>
              <a:ext cx="4407134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00FF00"/>
                  </a:solidFill>
                  <a:latin typeface="Source Sans Pro" panose="020B0503030403020204" pitchFamily="34" charset="0"/>
                </a:rPr>
                <a:t>Semi/Professional</a:t>
              </a:r>
            </a:p>
          </p:txBody>
        </p:sp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E82BC018-D207-2F3F-A669-334349145A68}"/>
              </a:ext>
            </a:extLst>
          </p:cNvPr>
          <p:cNvGrpSpPr/>
          <p:nvPr/>
        </p:nvGrpSpPr>
        <p:grpSpPr>
          <a:xfrm>
            <a:off x="233164" y="33147642"/>
            <a:ext cx="14580260" cy="8044599"/>
            <a:chOff x="233164" y="33147642"/>
            <a:chExt cx="14580260" cy="8044599"/>
          </a:xfrm>
        </p:grpSpPr>
        <p:grpSp>
          <p:nvGrpSpPr>
            <p:cNvPr id="1063" name="Group 1062">
              <a:extLst>
                <a:ext uri="{FF2B5EF4-FFF2-40B4-BE49-F238E27FC236}">
                  <a16:creationId xmlns:a16="http://schemas.microsoft.com/office/drawing/2014/main" id="{ACC9A72F-0F08-EE3A-3239-991ACAA32FD9}"/>
                </a:ext>
              </a:extLst>
            </p:cNvPr>
            <p:cNvGrpSpPr/>
            <p:nvPr/>
          </p:nvGrpSpPr>
          <p:grpSpPr>
            <a:xfrm>
              <a:off x="233164" y="33147642"/>
              <a:ext cx="14580260" cy="8044599"/>
              <a:chOff x="218618" y="22510269"/>
              <a:chExt cx="14580260" cy="8044599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206EA79-90DC-B67D-9ABF-1E567F5BBB06}"/>
                  </a:ext>
                </a:extLst>
              </p:cNvPr>
              <p:cNvSpPr txBox="1"/>
              <p:nvPr/>
            </p:nvSpPr>
            <p:spPr>
              <a:xfrm>
                <a:off x="218618" y="23354868"/>
                <a:ext cx="14580000" cy="7200000"/>
              </a:xfrm>
              <a:prstGeom prst="rect">
                <a:avLst/>
              </a:prstGeom>
              <a:ln w="38100">
                <a:solidFill>
                  <a:srgbClr val="131E2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lvl="1">
                  <a:buSzPct val="100000"/>
                </a:pPr>
                <a:endPara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pic>
            <p:nvPicPr>
              <p:cNvPr id="27" name="Picture 26" descr="A group of colored objects&#10;&#10;Description automatically generated with medium confidence">
                <a:extLst>
                  <a:ext uri="{FF2B5EF4-FFF2-40B4-BE49-F238E27FC236}">
                    <a16:creationId xmlns:a16="http://schemas.microsoft.com/office/drawing/2014/main" id="{03F16A31-A2A8-2C40-7E6B-DFCB1C66D3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43" t="-1" b="16496"/>
              <a:stretch/>
            </p:blipFill>
            <p:spPr>
              <a:xfrm>
                <a:off x="971416" y="23389374"/>
                <a:ext cx="13320000" cy="5844450"/>
              </a:xfrm>
              <a:prstGeom prst="rect">
                <a:avLst/>
              </a:prstGeom>
            </p:spPr>
          </p:pic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62CAAFC-D317-8512-8134-B149ECFBBAF2}"/>
                  </a:ext>
                </a:extLst>
              </p:cNvPr>
              <p:cNvSpPr txBox="1"/>
              <p:nvPr/>
            </p:nvSpPr>
            <p:spPr>
              <a:xfrm>
                <a:off x="218878" y="22510269"/>
                <a:ext cx="14580000" cy="861774"/>
              </a:xfrm>
              <a:prstGeom prst="rect">
                <a:avLst/>
              </a:prstGeom>
              <a:solidFill>
                <a:srgbClr val="981F92"/>
              </a:solidFill>
              <a:ln w="38100">
                <a:solidFill>
                  <a:srgbClr val="981F9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buClr>
                    <a:schemeClr val="accent1"/>
                  </a:buClr>
                  <a:buSzPct val="150000"/>
                </a:pPr>
                <a:r>
                  <a:rPr lang="en-GB" sz="5000" dirty="0">
                    <a:solidFill>
                      <a:schemeClr val="bg1"/>
                    </a:solidFill>
                    <a:latin typeface="Source Sans Pro Black" panose="020B0803030403020204" pitchFamily="34" charset="0"/>
                    <a:ea typeface="Source Sans Pro Black" panose="020B0803030403020204" pitchFamily="34" charset="0"/>
                    <a:cs typeface="Arial" panose="020B0604020202020204" pitchFamily="34" charset="0"/>
                  </a:rPr>
                  <a:t>Processing Speed</a:t>
                </a:r>
              </a:p>
            </p:txBody>
          </p:sp>
          <p:sp>
            <p:nvSpPr>
              <p:cNvPr id="1061" name="TextBox 1060">
                <a:extLst>
                  <a:ext uri="{FF2B5EF4-FFF2-40B4-BE49-F238E27FC236}">
                    <a16:creationId xmlns:a16="http://schemas.microsoft.com/office/drawing/2014/main" id="{C587487B-8C03-C713-9892-F735AD6633A7}"/>
                  </a:ext>
                </a:extLst>
              </p:cNvPr>
              <p:cNvSpPr txBox="1"/>
              <p:nvPr/>
            </p:nvSpPr>
            <p:spPr>
              <a:xfrm rot="16200000">
                <a:off x="-823100" y="25371570"/>
                <a:ext cx="293549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40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RT (</a:t>
                </a:r>
                <a:r>
                  <a:rPr lang="en-GB" sz="4000" dirty="0" err="1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ms</a:t>
                </a:r>
                <a:r>
                  <a:rPr lang="en-GB" sz="40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)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914C078-2E88-8C04-A2FE-EA895FC4A329}"/>
                  </a:ext>
                </a:extLst>
              </p:cNvPr>
              <p:cNvSpPr txBox="1"/>
              <p:nvPr/>
            </p:nvSpPr>
            <p:spPr>
              <a:xfrm>
                <a:off x="2097943" y="23424565"/>
                <a:ext cx="3690242" cy="477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F(3,231) = [7.52], p &gt; </a:t>
                </a:r>
                <a:r>
                  <a:rPr lang="en-GB" sz="2500" b="1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.001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0C27DD2-2B5C-494D-15A3-2ABA95AE62F9}"/>
                  </a:ext>
                </a:extLst>
              </p:cNvPr>
              <p:cNvSpPr txBox="1"/>
              <p:nvPr/>
            </p:nvSpPr>
            <p:spPr>
              <a:xfrm>
                <a:off x="3024401" y="28688339"/>
                <a:ext cx="2520000" cy="45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M = 591, SD = 112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9CDA0F6-D759-DDE3-CC17-0DB6189C4886}"/>
                  </a:ext>
                </a:extLst>
              </p:cNvPr>
              <p:cNvSpPr txBox="1"/>
              <p:nvPr/>
            </p:nvSpPr>
            <p:spPr>
              <a:xfrm>
                <a:off x="5895109" y="28691126"/>
                <a:ext cx="2520000" cy="45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M = 530, SD = 91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6A7DB1E-4B60-970A-8A0C-9269AA516A6A}"/>
                  </a:ext>
                </a:extLst>
              </p:cNvPr>
              <p:cNvSpPr txBox="1"/>
              <p:nvPr/>
            </p:nvSpPr>
            <p:spPr>
              <a:xfrm>
                <a:off x="8794182" y="28687018"/>
                <a:ext cx="2520000" cy="45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M = 556, SD = 89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6F90135-EA9C-1BE9-6DD7-E90031DF7501}"/>
                  </a:ext>
                </a:extLst>
              </p:cNvPr>
              <p:cNvSpPr txBox="1"/>
              <p:nvPr/>
            </p:nvSpPr>
            <p:spPr>
              <a:xfrm>
                <a:off x="11657418" y="28691178"/>
                <a:ext cx="2520000" cy="45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M = 508, SD = 77</a:t>
                </a:r>
              </a:p>
            </p:txBody>
          </p:sp>
        </p:grpSp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D4616240-27E3-F92C-BCC6-2B2BCA78C7CB}"/>
                </a:ext>
              </a:extLst>
            </p:cNvPr>
            <p:cNvSpPr txBox="1"/>
            <p:nvPr/>
          </p:nvSpPr>
          <p:spPr>
            <a:xfrm rot="10800000" flipV="1">
              <a:off x="7025536" y="40315084"/>
              <a:ext cx="1604146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</a:rPr>
                <a:t>Group</a:t>
              </a:r>
            </a:p>
          </p:txBody>
        </p:sp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5E93DB67-079B-4741-212A-26D99EE6129A}"/>
                </a:ext>
              </a:extLst>
            </p:cNvPr>
            <p:cNvSpPr txBox="1"/>
            <p:nvPr/>
          </p:nvSpPr>
          <p:spPr>
            <a:xfrm rot="10800000" flipV="1">
              <a:off x="2531874" y="39900746"/>
              <a:ext cx="1604146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F5B900"/>
                  </a:solidFill>
                  <a:latin typeface="Source Sans Pro" panose="020B0503030403020204" pitchFamily="34" charset="0"/>
                </a:rPr>
                <a:t>Casual</a:t>
              </a:r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66370BE8-95F6-B33B-496E-3846D408A433}"/>
                </a:ext>
              </a:extLst>
            </p:cNvPr>
            <p:cNvSpPr txBox="1"/>
            <p:nvPr/>
          </p:nvSpPr>
          <p:spPr>
            <a:xfrm rot="10800000" flipV="1">
              <a:off x="4943854" y="39889588"/>
              <a:ext cx="2880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F034FF"/>
                  </a:solidFill>
                  <a:latin typeface="Source Sans Pro" panose="020B0503030403020204" pitchFamily="34" charset="0"/>
                </a:rPr>
                <a:t>Experienced</a:t>
              </a:r>
            </a:p>
          </p:txBody>
        </p: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5A7F1066-7AB1-F8ED-2E00-1A945D38D82F}"/>
                </a:ext>
              </a:extLst>
            </p:cNvPr>
            <p:cNvSpPr txBox="1"/>
            <p:nvPr/>
          </p:nvSpPr>
          <p:spPr>
            <a:xfrm rot="10800000" flipV="1">
              <a:off x="8358530" y="39883097"/>
              <a:ext cx="2880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336FFF"/>
                  </a:solidFill>
                  <a:latin typeface="Source Sans Pro" panose="020B0503030403020204" pitchFamily="34" charset="0"/>
                </a:rPr>
                <a:t>Aspiring</a:t>
              </a:r>
            </a:p>
          </p:txBody>
        </p:sp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38E4696C-9490-B9BC-EE21-310BFFA7C486}"/>
                </a:ext>
              </a:extLst>
            </p:cNvPr>
            <p:cNvSpPr txBox="1"/>
            <p:nvPr/>
          </p:nvSpPr>
          <p:spPr>
            <a:xfrm rot="10800000" flipV="1">
              <a:off x="10329609" y="39883096"/>
              <a:ext cx="4407134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00FF00"/>
                  </a:solidFill>
                  <a:latin typeface="Source Sans Pro" panose="020B0503030403020204" pitchFamily="34" charset="0"/>
                </a:rPr>
                <a:t>Semi/Professional</a:t>
              </a:r>
            </a:p>
          </p:txBody>
        </p:sp>
      </p:grp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4B0C2260-FF1B-0840-C046-4422DC8DCD4C}"/>
              </a:ext>
            </a:extLst>
          </p:cNvPr>
          <p:cNvGrpSpPr/>
          <p:nvPr/>
        </p:nvGrpSpPr>
        <p:grpSpPr>
          <a:xfrm>
            <a:off x="22593171" y="4706512"/>
            <a:ext cx="7267246" cy="7934864"/>
            <a:chOff x="32746411" y="-628494"/>
            <a:chExt cx="7204788" cy="8574869"/>
          </a:xfrm>
        </p:grpSpPr>
        <p:pic>
          <p:nvPicPr>
            <p:cNvPr id="1081" name="Picture 1080" descr="A graph with colored dots&#10;&#10;Description automatically generated">
              <a:extLst>
                <a:ext uri="{FF2B5EF4-FFF2-40B4-BE49-F238E27FC236}">
                  <a16:creationId xmlns:a16="http://schemas.microsoft.com/office/drawing/2014/main" id="{801B7F7F-9858-8E39-EF92-4051317E6F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067"/>
            <a:stretch/>
          </p:blipFill>
          <p:spPr>
            <a:xfrm>
              <a:off x="32746411" y="-628494"/>
              <a:ext cx="3600000" cy="4302826"/>
            </a:xfrm>
            <a:prstGeom prst="rect">
              <a:avLst/>
            </a:prstGeom>
          </p:spPr>
        </p:pic>
        <p:pic>
          <p:nvPicPr>
            <p:cNvPr id="1083" name="Picture 1082" descr="A graph of a group&#10;&#10;Description automatically generated">
              <a:extLst>
                <a:ext uri="{FF2B5EF4-FFF2-40B4-BE49-F238E27FC236}">
                  <a16:creationId xmlns:a16="http://schemas.microsoft.com/office/drawing/2014/main" id="{F9A0A034-E395-10CC-BC7C-8B41359199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174"/>
            <a:stretch/>
          </p:blipFill>
          <p:spPr>
            <a:xfrm>
              <a:off x="36351199" y="3636679"/>
              <a:ext cx="3600000" cy="4309696"/>
            </a:xfrm>
            <a:prstGeom prst="rect">
              <a:avLst/>
            </a:prstGeom>
          </p:spPr>
        </p:pic>
        <p:pic>
          <p:nvPicPr>
            <p:cNvPr id="1085" name="Picture 1084" descr="A graph of a group&#10;&#10;Description automatically generated with medium confidence">
              <a:extLst>
                <a:ext uri="{FF2B5EF4-FFF2-40B4-BE49-F238E27FC236}">
                  <a16:creationId xmlns:a16="http://schemas.microsoft.com/office/drawing/2014/main" id="{01A20593-223D-40BE-5562-57E21C5FF3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127"/>
            <a:stretch/>
          </p:blipFill>
          <p:spPr>
            <a:xfrm>
              <a:off x="36351199" y="-625929"/>
              <a:ext cx="3600000" cy="4306653"/>
            </a:xfrm>
            <a:prstGeom prst="rect">
              <a:avLst/>
            </a:prstGeom>
          </p:spPr>
        </p:pic>
        <p:pic>
          <p:nvPicPr>
            <p:cNvPr id="1087" name="Picture 1086" descr="A graph of a group&#10;&#10;Description automatically generated with medium confidence">
              <a:extLst>
                <a:ext uri="{FF2B5EF4-FFF2-40B4-BE49-F238E27FC236}">
                  <a16:creationId xmlns:a16="http://schemas.microsoft.com/office/drawing/2014/main" id="{3AA74F2F-C8D1-2B2E-B6C1-0237AC8F38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531"/>
            <a:stretch/>
          </p:blipFill>
          <p:spPr>
            <a:xfrm>
              <a:off x="32747545" y="3674332"/>
              <a:ext cx="3600000" cy="42686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116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2"/>
    </mc:Choice>
    <mc:Fallback xmlns="">
      <p:transition spd="slow" advTm="1522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5610</TotalTime>
  <Words>589</Words>
  <Application>Microsoft Office PowerPoint</Application>
  <PresentationFormat>Custom</PresentationFormat>
  <Paragraphs>82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Source Sans Pro</vt:lpstr>
      <vt:lpstr>Source Sans Pro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Eleanor Hyde</dc:creator>
  <cp:lastModifiedBy>Eleanor Hyde</cp:lastModifiedBy>
  <cp:revision>159</cp:revision>
  <cp:lastPrinted>2023-08-31T11:28:58Z</cp:lastPrinted>
  <dcterms:created xsi:type="dcterms:W3CDTF">2022-10-17T12:37:07Z</dcterms:created>
  <dcterms:modified xsi:type="dcterms:W3CDTF">2023-10-06T08:48:55Z</dcterms:modified>
</cp:coreProperties>
</file>