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E29"/>
    <a:srgbClr val="64CBE8"/>
    <a:srgbClr val="FF9664"/>
    <a:srgbClr val="D9D9D9"/>
    <a:srgbClr val="981F92"/>
    <a:srgbClr val="9ADBE8"/>
    <a:srgbClr val="44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67" autoAdjust="0"/>
  </p:normalViewPr>
  <p:slideViewPr>
    <p:cSldViewPr snapToGrid="0">
      <p:cViewPr>
        <p:scale>
          <a:sx n="15" d="100"/>
          <a:sy n="15" d="100"/>
        </p:scale>
        <p:origin x="42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D35E-0963-4D6F-988F-33756D057105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C11-FFB0-4271-8A29-42C3531AC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131E29"/>
                </a:solidFill>
                <a:latin typeface="Source Sans Pro" panose="020B0503030403020204" pitchFamily="34" charset="0"/>
              </a:rPr>
              <a:t>Video games provide a valuable ‘sandbox’ for studying cognition in dynamic, immersive and fast-paced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C11-FFB0-4271-8A29-42C3531ACD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2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53C31F-76CA-9A10-DA54-D6E2635FA560}"/>
              </a:ext>
            </a:extLst>
          </p:cNvPr>
          <p:cNvSpPr/>
          <p:nvPr/>
        </p:nvSpPr>
        <p:spPr>
          <a:xfrm>
            <a:off x="22305544" y="4677738"/>
            <a:ext cx="20865600" cy="27520662"/>
          </a:xfrm>
          <a:prstGeom prst="rect">
            <a:avLst/>
          </a:prstGeom>
          <a:solidFill>
            <a:srgbClr val="981F92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15C8-2AFB-E078-538D-799747750C43}"/>
              </a:ext>
            </a:extLst>
          </p:cNvPr>
          <p:cNvSpPr/>
          <p:nvPr/>
        </p:nvSpPr>
        <p:spPr>
          <a:xfrm>
            <a:off x="720000" y="4679999"/>
            <a:ext cx="20865600" cy="8375732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Hebb-repetition learning paradigm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(Hebb, 1961)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which assesses learning through repeated sequence exposure, has not yet been tested in gamers but may reveal enhanced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probabilistic inference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pattern recognition, supporting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28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HEBB-REPETITION LEARNING IN PLAYERS OF THE VIDEO GAME </a:t>
            </a:r>
            <a:r>
              <a:rPr lang="en-GB" sz="8000" i="1" dirty="0">
                <a:latin typeface="Source Sans Pro Black" panose="020B0803030403020204" pitchFamily="34" charset="0"/>
              </a:rPr>
              <a:t>COUNTER-STRIKE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Philipp Musfeld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6000" dirty="0">
                <a:latin typeface="Source Sans Pro" panose="020B0503030403020204" pitchFamily="34" charset="0"/>
              </a:rPr>
              <a:t>, Robert Schmidt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6000" dirty="0">
                <a:latin typeface="Source Sans Pro" panose="020B0503030403020204" pitchFamily="34" charset="0"/>
              </a:rPr>
              <a:t>, Daniel J. Carroll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Claudia C. von Bastian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GB" sz="6000" dirty="0">
              <a:latin typeface="Source Sans Pro" panose="020B0503030403020204" pitchFamily="34" charset="0"/>
            </a:endParaRPr>
          </a:p>
          <a:p>
            <a:pPr algn="ctr"/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5000" dirty="0">
                <a:latin typeface="Source Sans Pro" panose="020B0503030403020204" pitchFamily="34" charset="0"/>
              </a:rPr>
              <a:t>University of Sheffield,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5000" dirty="0">
                <a:latin typeface="Source Sans Pro" panose="020B0503030403020204" pitchFamily="34" charset="0"/>
              </a:rPr>
              <a:t>University of Zürich,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5000" dirty="0">
                <a:latin typeface="Source Sans Pro" panose="020B0503030403020204" pitchFamily="34" charset="0"/>
              </a:rPr>
              <a:t>Ruhr-Universität Bochum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720000" y="3600000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Background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544" y="4677738"/>
            <a:ext cx="7200000" cy="3721985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FF4D664-0F40-2896-ECBD-2299E0A247BA}"/>
              </a:ext>
            </a:extLst>
          </p:cNvPr>
          <p:cNvSpPr/>
          <p:nvPr/>
        </p:nvSpPr>
        <p:spPr>
          <a:xfrm>
            <a:off x="2460898" y="32787018"/>
            <a:ext cx="42451256" cy="720000"/>
          </a:xfrm>
          <a:prstGeom prst="rect">
            <a:avLst/>
          </a:prstGeom>
          <a:solidFill>
            <a:srgbClr val="9AD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Take home message</a:t>
            </a:r>
          </a:p>
        </p:txBody>
      </p:sp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" y="1031332"/>
            <a:ext cx="5708247" cy="18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71D1C-6F63-64F6-C60E-5C2F0007915E}"/>
              </a:ext>
            </a:extLst>
          </p:cNvPr>
          <p:cNvSpPr txBox="1"/>
          <p:nvPr/>
        </p:nvSpPr>
        <p:spPr>
          <a:xfrm>
            <a:off x="41572544" y="1241608"/>
            <a:ext cx="229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3126</a:t>
            </a:r>
          </a:p>
        </p:txBody>
      </p:sp>
      <p:pic>
        <p:nvPicPr>
          <p:cNvPr id="1028" name="Picture 4" descr="Psychonomic Society">
            <a:extLst>
              <a:ext uri="{FF2B5EF4-FFF2-40B4-BE49-F238E27FC236}">
                <a16:creationId xmlns:a16="http://schemas.microsoft.com/office/drawing/2014/main" id="{4FCA2D8C-838A-60BF-252D-15D86DD0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84" y="1729507"/>
            <a:ext cx="3359302" cy="1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8E325-8F01-875D-0796-FAD9BE4FD239}"/>
              </a:ext>
            </a:extLst>
          </p:cNvPr>
          <p:cNvSpPr/>
          <p:nvPr/>
        </p:nvSpPr>
        <p:spPr>
          <a:xfrm>
            <a:off x="720000" y="13783755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10FD7-37CE-DD5D-2A16-E23FC4C44F10}"/>
              </a:ext>
            </a:extLst>
          </p:cNvPr>
          <p:cNvSpPr/>
          <p:nvPr/>
        </p:nvSpPr>
        <p:spPr>
          <a:xfrm>
            <a:off x="22305544" y="3597738"/>
            <a:ext cx="20865600" cy="1080000"/>
          </a:xfrm>
          <a:prstGeom prst="rect">
            <a:avLst/>
          </a:prstGeom>
          <a:solidFill>
            <a:srgbClr val="981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0382C-05F6-D824-BDD1-1073652AC6E9}"/>
              </a:ext>
            </a:extLst>
          </p:cNvPr>
          <p:cNvSpPr/>
          <p:nvPr/>
        </p:nvSpPr>
        <p:spPr>
          <a:xfrm>
            <a:off x="720000" y="14863754"/>
            <a:ext cx="20865600" cy="17334646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HEBB-REPETITION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Unbeknownst to participants. one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 is ( on average) repeated every fourth trial, while other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FILLER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sequences are not repeated.</a:t>
            </a:r>
          </a:p>
          <a:p>
            <a:pPr algn="ctr"/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 QUESTIONNAIRE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Fortnightly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Self-rated expertise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Current in-game ranking</a:t>
            </a:r>
          </a:p>
          <a:p>
            <a:pPr algn="ctr">
              <a:buClr>
                <a:srgbClr val="131E29"/>
              </a:buClr>
              <a:buSzPct val="100000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PARTICIPANTS: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56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aged 16-35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24.34,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5.04), mostly male (50), from the UK (45), and predominantly white (46. Education ranged from 10-24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16.07,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2.81), and self-rated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socioeconomic status (SES)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on a scale from 1 (worst off) to 10 (best off) ranged from 3-9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5.88,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1.50).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2C5B3C-2E6E-D5BA-733B-CEA08458ECCB}"/>
              </a:ext>
            </a:extLst>
          </p:cNvPr>
          <p:cNvGrpSpPr/>
          <p:nvPr/>
        </p:nvGrpSpPr>
        <p:grpSpPr>
          <a:xfrm>
            <a:off x="1082200" y="15580442"/>
            <a:ext cx="19636640" cy="5888465"/>
            <a:chOff x="45883593" y="8381113"/>
            <a:chExt cx="14427045" cy="4078864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32F7DD39-C98F-E621-5DD7-21897A256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0638" y="8769322"/>
              <a:ext cx="1800000" cy="1800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1C76E9B-9659-1B99-B8C7-85230EB7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667126" y="8778195"/>
              <a:ext cx="1800000" cy="1800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C4D7E6-9728-5EB9-B5EB-3DB21D8A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504238" y="8772253"/>
              <a:ext cx="1800000" cy="180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612D9B9-0AF5-587F-6929-A5A6ABA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8736" y="8772253"/>
              <a:ext cx="1800000" cy="1800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6048B990-A05E-94EB-CD20-454F1162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41914" y="8772253"/>
              <a:ext cx="1800000" cy="180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898BB2-3B91-2F87-D8A2-CB06EB19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15848" y="8772253"/>
              <a:ext cx="1800000" cy="1800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0D31E6-A32B-52C7-9A0A-46CA6E13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341623" y="8773183"/>
              <a:ext cx="1800000" cy="1800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130C1CB-37F3-6752-FC67-FF3F39D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8503983" y="10631725"/>
              <a:ext cx="1800000" cy="182825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3BC5C08-6B3B-1E19-F616-B8CCD046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668962" y="10631725"/>
              <a:ext cx="1800000" cy="182219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B8A7CC3-AE43-0694-12BB-FAC87C6C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43714" y="10631725"/>
              <a:ext cx="1800000" cy="18221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CB5B558-BBEA-113C-A61E-70ED5341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2178735" y="10636466"/>
              <a:ext cx="1800000" cy="18221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30EA85-0057-4D6C-0B41-53E1E23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847249" y="10636466"/>
              <a:ext cx="1800000" cy="182219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9D89ED-3C30-7813-E6C3-6BB13C80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012992" y="10636466"/>
              <a:ext cx="1800000" cy="1822197"/>
            </a:xfrm>
            <a:prstGeom prst="rect">
              <a:avLst/>
            </a:prstGeom>
          </p:spPr>
        </p:pic>
        <p:sp>
          <p:nvSpPr>
            <p:cNvPr id="136" name="TextBox 30">
              <a:extLst>
                <a:ext uri="{FF2B5EF4-FFF2-40B4-BE49-F238E27FC236}">
                  <a16:creationId xmlns:a16="http://schemas.microsoft.com/office/drawing/2014/main" id="{B6994E01-0B65-35C9-A855-793BCA09E8AD}"/>
                </a:ext>
              </a:extLst>
            </p:cNvPr>
            <p:cNvSpPr txBox="1"/>
            <p:nvPr/>
          </p:nvSpPr>
          <p:spPr>
            <a:xfrm>
              <a:off x="46673861" y="8381113"/>
              <a:ext cx="176987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7" name="TextBox 30">
              <a:extLst>
                <a:ext uri="{FF2B5EF4-FFF2-40B4-BE49-F238E27FC236}">
                  <a16:creationId xmlns:a16="http://schemas.microsoft.com/office/drawing/2014/main" id="{C01F97D7-EB3C-0DAE-D9DC-D6C4E4339857}"/>
                </a:ext>
              </a:extLst>
            </p:cNvPr>
            <p:cNvSpPr txBox="1"/>
            <p:nvPr/>
          </p:nvSpPr>
          <p:spPr>
            <a:xfrm>
              <a:off x="48483145" y="8381113"/>
              <a:ext cx="1809397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8" name="TextBox 30">
              <a:extLst>
                <a:ext uri="{FF2B5EF4-FFF2-40B4-BE49-F238E27FC236}">
                  <a16:creationId xmlns:a16="http://schemas.microsoft.com/office/drawing/2014/main" id="{E9819EEA-413D-BF3A-EFCC-DB5D0AF3C85C}"/>
                </a:ext>
              </a:extLst>
            </p:cNvPr>
            <p:cNvSpPr txBox="1"/>
            <p:nvPr/>
          </p:nvSpPr>
          <p:spPr>
            <a:xfrm>
              <a:off x="50306537" y="8411665"/>
              <a:ext cx="1832789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9" name="TextBox 30">
              <a:extLst>
                <a:ext uri="{FF2B5EF4-FFF2-40B4-BE49-F238E27FC236}">
                  <a16:creationId xmlns:a16="http://schemas.microsoft.com/office/drawing/2014/main" id="{6EA8DA8E-DAAE-8E52-0C88-6F93A284DE20}"/>
                </a:ext>
              </a:extLst>
            </p:cNvPr>
            <p:cNvSpPr txBox="1"/>
            <p:nvPr/>
          </p:nvSpPr>
          <p:spPr>
            <a:xfrm>
              <a:off x="52139326" y="8381113"/>
              <a:ext cx="1800000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60459A02-DA78-929B-48F0-6425FE3C249B}"/>
                </a:ext>
              </a:extLst>
            </p:cNvPr>
            <p:cNvSpPr txBox="1"/>
            <p:nvPr/>
          </p:nvSpPr>
          <p:spPr>
            <a:xfrm>
              <a:off x="53971363" y="8411665"/>
              <a:ext cx="178368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F2193A94-71B1-974A-17CD-E3F659DB92CD}"/>
                </a:ext>
              </a:extLst>
            </p:cNvPr>
            <p:cNvSpPr txBox="1"/>
            <p:nvPr/>
          </p:nvSpPr>
          <p:spPr>
            <a:xfrm>
              <a:off x="55788720" y="8411665"/>
              <a:ext cx="1819521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BD85E829-9B59-3292-24F4-BC52480030D9}"/>
                </a:ext>
              </a:extLst>
            </p:cNvPr>
            <p:cNvSpPr txBox="1"/>
            <p:nvPr/>
          </p:nvSpPr>
          <p:spPr>
            <a:xfrm>
              <a:off x="58518245" y="10572253"/>
              <a:ext cx="1792393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1500ms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3" name="TextBox 30">
              <a:extLst>
                <a:ext uri="{FF2B5EF4-FFF2-40B4-BE49-F238E27FC236}">
                  <a16:creationId xmlns:a16="http://schemas.microsoft.com/office/drawing/2014/main" id="{6D52B12A-A20B-FE92-9A5B-306743D29FDC}"/>
                </a:ext>
              </a:extLst>
            </p:cNvPr>
            <p:cNvSpPr txBox="1"/>
            <p:nvPr/>
          </p:nvSpPr>
          <p:spPr>
            <a:xfrm rot="16200000">
              <a:off x="45364802" y="9295949"/>
              <a:ext cx="1795096" cy="757513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Presentation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3396FA93-96F0-820A-3885-2F7C02F55927}"/>
                </a:ext>
              </a:extLst>
            </p:cNvPr>
            <p:cNvSpPr txBox="1"/>
            <p:nvPr/>
          </p:nvSpPr>
          <p:spPr>
            <a:xfrm rot="16200000">
              <a:off x="45357844" y="11152480"/>
              <a:ext cx="1807946" cy="756447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ctr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Recall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A6351F-D2CB-2A4F-E5CC-E65D57B31665}"/>
              </a:ext>
            </a:extLst>
          </p:cNvPr>
          <p:cNvSpPr/>
          <p:nvPr/>
        </p:nvSpPr>
        <p:spPr>
          <a:xfrm>
            <a:off x="763066" y="4679622"/>
            <a:ext cx="12969677" cy="530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Research shows associations between video gameplay and performance across various cognitive domains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(Bediou et al., 2018; 2023)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 potential mechanism is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where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gaming expertise facilitates faster learning on novel tasks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2021, Bavelier, et al., 2012)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DDD5A-BE52-BF46-9D74-F0F79826BBD0}"/>
              </a:ext>
            </a:extLst>
          </p:cNvPr>
          <p:cNvSpPr/>
          <p:nvPr/>
        </p:nvSpPr>
        <p:spPr>
          <a:xfrm>
            <a:off x="14385487" y="8361114"/>
            <a:ext cx="7200000" cy="71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(Valve, 2023)</a:t>
            </a:r>
          </a:p>
        </p:txBody>
      </p:sp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1A123786-B0F1-51DA-581E-384755173A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13350" y="24384538"/>
            <a:ext cx="3260134" cy="326013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54A8C0A7-A01E-ED7D-0717-67B256E13AD6}"/>
              </a:ext>
            </a:extLst>
          </p:cNvPr>
          <p:cNvSpPr txBox="1"/>
          <p:nvPr/>
        </p:nvSpPr>
        <p:spPr>
          <a:xfrm rot="16200000">
            <a:off x="16381904" y="16921104"/>
            <a:ext cx="2591496" cy="1031051"/>
          </a:xfrm>
          <a:prstGeom prst="rect">
            <a:avLst/>
          </a:prstGeom>
          <a:solidFill>
            <a:srgbClr val="131E29"/>
          </a:solidFill>
          <a:ln cap="flat">
            <a:noFill/>
          </a:ln>
        </p:spPr>
        <p:txBody>
          <a:bodyPr vert="horz" wrap="square" lIns="106680" tIns="53340" rIns="106680" bIns="53340" anchor="t" anchorCtr="0" compatLnSpc="1">
            <a:spAutoFit/>
          </a:bodyPr>
          <a:lstStyle/>
          <a:p>
            <a:pPr algn="ctr" defTabSz="106683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1" kern="0" dirty="0">
                <a:solidFill>
                  <a:schemeClr val="bg1"/>
                </a:solidFill>
                <a:latin typeface="Source Sans Pro" panose="020B0503030403020204" pitchFamily="34" charset="0"/>
              </a:rPr>
              <a:t>Feedback Phase</a:t>
            </a:r>
            <a:endParaRPr lang="en-GB" sz="3000" i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48EE47-890E-DEAE-E97F-A03EF9DD2D7A}"/>
              </a:ext>
            </a:extLst>
          </p:cNvPr>
          <p:cNvSpPr/>
          <p:nvPr/>
        </p:nvSpPr>
        <p:spPr>
          <a:xfrm>
            <a:off x="22344605" y="4737818"/>
            <a:ext cx="11344403" cy="8667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Overall, participants showed greater accuracy on Hebb compared to Filler trials </a:t>
            </a:r>
            <a:r>
              <a:rPr lang="en-GB" sz="5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(p = 0.00, BF = 0.00)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 also showed an improvement in accuracy from Block 1 to Block 2 of the Hebb trials </a:t>
            </a:r>
            <a:r>
              <a:rPr lang="en-GB" sz="5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(p = 0.00, BF = 0.00)</a:t>
            </a:r>
            <a:r>
              <a:rPr lang="en-GB" sz="5000" dirty="0">
                <a:solidFill>
                  <a:schemeClr val="tx1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chemeClr val="tx1"/>
                </a:solidFill>
                <a:latin typeface="Source Sans Pro" panose="020B0503030403020204" pitchFamily="34" charset="0"/>
              </a:rPr>
              <a:t>Mixture modelling was applied to learning data revealing.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chemeClr val="tx1"/>
                </a:solidFill>
                <a:latin typeface="Source Sans Pro" panose="020B0503030403020204" pitchFamily="34" charset="0"/>
              </a:rPr>
              <a:t>Statistical tests revealed CS ranking related to XXX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840AF8-0E82-CB02-BB43-2C3F257F9010}"/>
              </a:ext>
            </a:extLst>
          </p:cNvPr>
          <p:cNvGrpSpPr/>
          <p:nvPr/>
        </p:nvGrpSpPr>
        <p:grpSpPr>
          <a:xfrm>
            <a:off x="33729556" y="5032334"/>
            <a:ext cx="8991438" cy="8377993"/>
            <a:chOff x="34517936" y="4677738"/>
            <a:chExt cx="8649202" cy="82439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7ABC19-E6CE-88F2-B4E9-9D83A95831A8}"/>
                </a:ext>
              </a:extLst>
            </p:cNvPr>
            <p:cNvGrpSpPr/>
            <p:nvPr/>
          </p:nvGrpSpPr>
          <p:grpSpPr>
            <a:xfrm>
              <a:off x="34517936" y="4677738"/>
              <a:ext cx="8649202" cy="8243997"/>
              <a:chOff x="34517936" y="4677738"/>
              <a:chExt cx="8649202" cy="824399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37BB1A9-43C3-9DB6-1629-AC2B18EB4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l="8564" t="3758" b="15873"/>
              <a:stretch/>
            </p:blipFill>
            <p:spPr>
              <a:xfrm>
                <a:off x="35318287" y="4677738"/>
                <a:ext cx="7848851" cy="7200000"/>
              </a:xfrm>
              <a:prstGeom prst="rect">
                <a:avLst/>
              </a:prstGeom>
            </p:spPr>
          </p:pic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A8FDD62D-0F1E-4733-B233-510DE03D614F}"/>
                  </a:ext>
                </a:extLst>
              </p:cNvPr>
              <p:cNvSpPr txBox="1"/>
              <p:nvPr/>
            </p:nvSpPr>
            <p:spPr>
              <a:xfrm rot="16200000">
                <a:off x="31356519" y="7839155"/>
                <a:ext cx="7199998" cy="877163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5000" b="1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% Correct</a:t>
                </a:r>
                <a:endParaRPr lang="en-GB" sz="5000" b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3" name="TextBox 30">
                <a:extLst>
                  <a:ext uri="{FF2B5EF4-FFF2-40B4-BE49-F238E27FC236}">
                    <a16:creationId xmlns:a16="http://schemas.microsoft.com/office/drawing/2014/main" id="{3271F4A0-163F-3CC4-A990-EB30539EFAD4}"/>
                  </a:ext>
                </a:extLst>
              </p:cNvPr>
              <p:cNvSpPr txBox="1"/>
              <p:nvPr/>
            </p:nvSpPr>
            <p:spPr>
              <a:xfrm>
                <a:off x="34517936" y="11877735"/>
                <a:ext cx="8649202" cy="1044000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5000" b="1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4" name="TextBox 30">
                <a:extLst>
                  <a:ext uri="{FF2B5EF4-FFF2-40B4-BE49-F238E27FC236}">
                    <a16:creationId xmlns:a16="http://schemas.microsoft.com/office/drawing/2014/main" id="{EF2C37C7-657A-D4AE-6E2F-FD6390B3A9C9}"/>
                  </a:ext>
                </a:extLst>
              </p:cNvPr>
              <p:cNvSpPr txBox="1"/>
              <p:nvPr/>
            </p:nvSpPr>
            <p:spPr>
              <a:xfrm>
                <a:off x="36800094" y="11885420"/>
                <a:ext cx="1420289" cy="1031051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Block 1 Hebb</a:t>
                </a:r>
                <a:endParaRPr lang="en-GB" sz="3000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5" name="TextBox 30">
                <a:extLst>
                  <a:ext uri="{FF2B5EF4-FFF2-40B4-BE49-F238E27FC236}">
                    <a16:creationId xmlns:a16="http://schemas.microsoft.com/office/drawing/2014/main" id="{C5670AEA-4A5F-75A3-F174-BE6AD411E6FB}"/>
                  </a:ext>
                </a:extLst>
              </p:cNvPr>
              <p:cNvSpPr txBox="1"/>
              <p:nvPr/>
            </p:nvSpPr>
            <p:spPr>
              <a:xfrm>
                <a:off x="38335620" y="11890684"/>
                <a:ext cx="1420289" cy="1031051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Block 2 Hebb</a:t>
                </a:r>
                <a:endParaRPr lang="en-GB" sz="3000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6" name="TextBox 30">
                <a:extLst>
                  <a:ext uri="{FF2B5EF4-FFF2-40B4-BE49-F238E27FC236}">
                    <a16:creationId xmlns:a16="http://schemas.microsoft.com/office/drawing/2014/main" id="{3FD5A4BA-3CF2-79EC-CF64-DD9CC0AE97EC}"/>
                  </a:ext>
                </a:extLst>
              </p:cNvPr>
              <p:cNvSpPr txBox="1"/>
              <p:nvPr/>
            </p:nvSpPr>
            <p:spPr>
              <a:xfrm>
                <a:off x="39871146" y="11885420"/>
                <a:ext cx="1420289" cy="1031051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Block 1 Filler</a:t>
                </a:r>
                <a:endParaRPr lang="en-GB" sz="3000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7" name="TextBox 30">
                <a:extLst>
                  <a:ext uri="{FF2B5EF4-FFF2-40B4-BE49-F238E27FC236}">
                    <a16:creationId xmlns:a16="http://schemas.microsoft.com/office/drawing/2014/main" id="{82DFA8E7-7CFE-C7ED-6832-D2FC07E7C81E}"/>
                  </a:ext>
                </a:extLst>
              </p:cNvPr>
              <p:cNvSpPr txBox="1"/>
              <p:nvPr/>
            </p:nvSpPr>
            <p:spPr>
              <a:xfrm>
                <a:off x="41406672" y="11890684"/>
                <a:ext cx="1420289" cy="1031051"/>
              </a:xfrm>
              <a:prstGeom prst="rect">
                <a:avLst/>
              </a:prstGeom>
              <a:solidFill>
                <a:schemeClr val="bg1"/>
              </a:solidFill>
              <a:ln cap="flat">
                <a:noFill/>
              </a:ln>
            </p:spPr>
            <p:txBody>
              <a:bodyPr vert="horz" wrap="square" lIns="106680" tIns="53340" rIns="106680" bIns="53340" anchor="t" anchorCtr="0" compatLnSpc="1">
                <a:spAutoFit/>
              </a:bodyPr>
              <a:lstStyle/>
              <a:p>
                <a:pPr algn="ctr" defTabSz="106683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3000" kern="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Block 2 Filler</a:t>
                </a:r>
                <a:endParaRPr lang="en-GB" sz="3000" dirty="0">
                  <a:solidFill>
                    <a:srgbClr val="131E29"/>
                  </a:solidFill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93E09BC5-22FC-0CCE-7DA3-42B5E59200C9}"/>
                </a:ext>
              </a:extLst>
            </p:cNvPr>
            <p:cNvSpPr txBox="1"/>
            <p:nvPr/>
          </p:nvSpPr>
          <p:spPr>
            <a:xfrm>
              <a:off x="36658388" y="4695069"/>
              <a:ext cx="6469746" cy="877163"/>
            </a:xfrm>
            <a:prstGeom prst="rect">
              <a:avLst/>
            </a:prstGeom>
            <a:solidFill>
              <a:schemeClr val="bg1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5000" b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Mean accuracy</a:t>
              </a:r>
              <a:endPara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</p:grpSp>
      <p:pic>
        <p:nvPicPr>
          <p:cNvPr id="41" name="Picture 40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8B4E3C74-62BC-C8E1-368E-B89B19AC4E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020" y="13672167"/>
            <a:ext cx="20042786" cy="143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813</TotalTime>
  <Words>395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Source Sans Pro</vt:lpstr>
      <vt:lpstr>Source Sans Pro Black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33</cp:revision>
  <dcterms:created xsi:type="dcterms:W3CDTF">2023-10-26T09:03:07Z</dcterms:created>
  <dcterms:modified xsi:type="dcterms:W3CDTF">2024-11-11T18:28:30Z</dcterms:modified>
</cp:coreProperties>
</file>