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320" r:id="rId5"/>
    <p:sldId id="295" r:id="rId6"/>
    <p:sldId id="349" r:id="rId7"/>
    <p:sldId id="352" r:id="rId8"/>
    <p:sldId id="345" r:id="rId9"/>
    <p:sldId id="293" r:id="rId10"/>
    <p:sldId id="291" r:id="rId11"/>
    <p:sldId id="344" r:id="rId12"/>
    <p:sldId id="323" r:id="rId13"/>
    <p:sldId id="325" r:id="rId14"/>
    <p:sldId id="324" r:id="rId15"/>
    <p:sldId id="326" r:id="rId16"/>
    <p:sldId id="327" r:id="rId17"/>
    <p:sldId id="328" r:id="rId18"/>
    <p:sldId id="337" r:id="rId19"/>
    <p:sldId id="318" r:id="rId20"/>
    <p:sldId id="329" r:id="rId21"/>
    <p:sldId id="333" r:id="rId22"/>
    <p:sldId id="330" r:id="rId23"/>
    <p:sldId id="334" r:id="rId24"/>
    <p:sldId id="331" r:id="rId25"/>
    <p:sldId id="340" r:id="rId26"/>
    <p:sldId id="341" r:id="rId27"/>
    <p:sldId id="343" r:id="rId28"/>
    <p:sldId id="335" r:id="rId29"/>
    <p:sldId id="342" r:id="rId30"/>
    <p:sldId id="339" r:id="rId31"/>
    <p:sldId id="319" r:id="rId32"/>
    <p:sldId id="347" r:id="rId33"/>
    <p:sldId id="346" r:id="rId34"/>
    <p:sldId id="348" r:id="rId35"/>
    <p:sldId id="351" r:id="rId36"/>
    <p:sldId id="350" r:id="rId37"/>
    <p:sldId id="353" r:id="rId38"/>
    <p:sldId id="354" r:id="rId39"/>
    <p:sldId id="355" r:id="rId40"/>
    <p:sldId id="35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B0ECE-2EDA-4276-A693-865F0600191B}" v="34" dt="2025-01-05T21:09:01.226"/>
  </p1510:revLst>
</p1510:revInfo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12221-9DBB-433E-AA7D-7DFFE6D73E13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CC4A8-D8B1-4787-A076-85F6E1595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4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D8FD5-E017-86AB-1E07-6CD6B2CE5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D3AA7-420A-5EC5-8922-FE03E75E9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41B791-A4B0-269B-CE81-975BE0834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4120C-7DEB-5B41-D684-157BE0460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78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12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85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0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49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9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3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5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ACBD-C715-4521-E7CD-1E2FE1B97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04754-4A1D-23F2-A1A2-1A45E7058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726F69-9292-8E2D-76D5-8DD61044B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D394-6830-1F89-4F36-B9902AB2E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98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F128F-FC37-FAAA-3C3D-9B01C5B96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DF0C29-6D59-A3D9-95CA-2444354BD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F87556-653E-3949-C634-51148032C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E5BD6-3F97-121A-A03C-6A398766B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06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958EE-1D65-1507-8ED2-DB207C848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C6BE3-34EE-A36D-7C44-553A357AC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F87914-6ACD-3F82-D61E-D8B5A4B25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9F43A-A3E3-8003-6A24-0231223D4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6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56F5C-BF35-E829-6598-F4885A761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9526C-49FB-7105-5C1E-2B50A5E3B3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D22BDA-4208-5366-5562-B495FB240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792B1-3C6D-0A48-3712-CE516841B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5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32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93227-E17C-C92A-7C47-46328CCB6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9452-B5A7-66B5-CE07-85633B552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301D5-A4F6-F07C-1048-E218583DD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AB15F-B97C-EB30-C2D4-70BFB0D77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0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BFE76-2951-CB5F-1151-8035557DB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6DE155-6EDD-7FDA-7C89-D1E7A2D94D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45982-DD77-F622-D394-E4E73877F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42E19-C6BF-CA33-EFD5-AE75B6BA9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67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3B07E-6B4C-B203-0B04-5CF50937C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0DF0BF-929D-E16C-E0E1-DEB3F35FE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16100B-59F3-107B-446A-53842702A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2E876-7E96-2DCD-7C37-DE36D700E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96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E1B8A-90BB-BAFA-543A-9DDC20587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311CF-164E-36C0-87E8-7F8ACFE15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A3955-48B2-F825-1C36-53FBFC595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19F04-BC2F-BC8E-3323-5B5BF07A9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81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14312-EB44-209C-A8C3-8834EE07D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0DC0E6-E395-FA46-C416-56E8D09CD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160F8E-62BB-21E5-6C0B-75B6876AE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93C56-3439-D2C3-EBF9-1B9D20AA1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21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68501-4CAB-A125-58DA-EF446DF40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D8D6D7-ECE7-9687-5D6D-FF55CD936B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4E88B-A49F-D0AB-A65D-C83CAF87D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61B95-3E49-0AD7-51CE-934D5D672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46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9B3A8-42AD-4CBC-8AEC-730A8FDAE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D577E8-E996-6FFC-1B1E-0061FD6EA7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2C14AA-5826-89A6-A61E-7D5541560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CAC7C-0ED3-67EC-5875-9C76B0C8D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46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29839-699C-5563-B65E-D39F0041F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0DBDE7-DA9B-F37D-E1CA-203D2DA38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8419D-3295-67F5-AEA5-60D7908B1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3AAE-5DC3-3D36-DB0D-C46ACCD9D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9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21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6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0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54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2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26E5A-B4DB-48F2-82F7-660ECB9686A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6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37F3-EA8A-4063-A51F-5352B0D157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9B82-BABA-473A-A096-150C0B2B8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1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37F3-EA8A-4063-A51F-5352B0D157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9B82-BABA-473A-A096-150C0B2B8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40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37F3-EA8A-4063-A51F-5352B0D157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9B82-BABA-473A-A096-150C0B2B8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4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37F3-EA8A-4063-A51F-5352B0D157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9B82-BABA-473A-A096-150C0B2B8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8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37F3-EA8A-4063-A51F-5352B0D157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9B82-BABA-473A-A096-150C0B2B8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56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37F3-EA8A-4063-A51F-5352B0D157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9B82-BABA-473A-A096-150C0B2B8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9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37F3-EA8A-4063-A51F-5352B0D157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9B82-BABA-473A-A096-150C0B2B8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37F3-EA8A-4063-A51F-5352B0D157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9B82-BABA-473A-A096-150C0B2B8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0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37F3-EA8A-4063-A51F-5352B0D157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9B82-BABA-473A-A096-150C0B2B8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0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37F3-EA8A-4063-A51F-5352B0D157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9B82-BABA-473A-A096-150C0B2B8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97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37F3-EA8A-4063-A51F-5352B0D157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9B82-BABA-473A-A096-150C0B2B8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4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E37F3-EA8A-4063-A51F-5352B0D157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899B82-BABA-473A-A096-150C0B2B8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leanorRigby12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FD87E-33FF-2EDB-4330-CFC172B60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ln w="22225">
                  <a:solidFill>
                    <a:schemeClr val="tx1"/>
                  </a:solidFill>
                  <a:miter lim="800000"/>
                </a:ln>
              </a:rPr>
              <a:t>BDA Project</a:t>
            </a:r>
            <a:endParaRPr lang="en-GB" sz="5400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0AB95-5C42-5BA2-78AD-734370152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BDA 23</a:t>
            </a:r>
          </a:p>
          <a:p>
            <a:pPr algn="l"/>
            <a:r>
              <a:rPr lang="en-US" dirty="0"/>
              <a:t>January 6</a:t>
            </a:r>
            <a:r>
              <a:rPr lang="en-US" baseline="30000" dirty="0"/>
              <a:t>th</a:t>
            </a:r>
            <a:r>
              <a:rPr lang="en-US" dirty="0"/>
              <a:t> , 2025</a:t>
            </a:r>
            <a:endParaRPr lang="en-GB" dirty="0"/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lorful cat with many icons&#10;&#10;Description automatically generated">
            <a:extLst>
              <a:ext uri="{FF2B5EF4-FFF2-40B4-BE49-F238E27FC236}">
                <a16:creationId xmlns:a16="http://schemas.microsoft.com/office/drawing/2014/main" id="{F221C2AE-2C2C-B619-2C95-1F5046188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968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EBC111-CB5F-CA4F-16C2-2B9F1D76A6BD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Services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48609-AB17-CAEF-C093-9D6E94ADEA56}"/>
              </a:ext>
            </a:extLst>
          </p:cNvPr>
          <p:cNvSpPr txBox="1"/>
          <p:nvPr/>
        </p:nvSpPr>
        <p:spPr>
          <a:xfrm>
            <a:off x="965145" y="1727200"/>
            <a:ext cx="3879851" cy="863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57150" algn="ctr" defTabSz="914400">
              <a:lnSpc>
                <a:spcPct val="90000"/>
              </a:lnSpc>
              <a:spcAft>
                <a:spcPts val="600"/>
              </a:spcAft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We can see that customers that purchase Tech Support churn much less that those without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1FD67-9C88-BD69-0791-E994DF064CD3}"/>
              </a:ext>
            </a:extLst>
          </p:cNvPr>
          <p:cNvSpPr txBox="1"/>
          <p:nvPr/>
        </p:nvSpPr>
        <p:spPr>
          <a:xfrm>
            <a:off x="6864350" y="1727200"/>
            <a:ext cx="4500577" cy="9402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7150"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We can see that customers with fiber optic internet connection churn much more. </a:t>
            </a:r>
          </a:p>
          <a:p>
            <a:pPr marL="57150"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Probably customers are dissatisfied with this internet service</a:t>
            </a:r>
            <a:endParaRPr lang="en-US" sz="1200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4614E50-9568-B1DF-BA2E-B4DFCD606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94" y="2857910"/>
            <a:ext cx="4337155" cy="3522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B9B78F53-61AB-849E-978C-05A72004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27" y="2857909"/>
            <a:ext cx="4337155" cy="3522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939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EBC111-CB5F-CA4F-16C2-2B9F1D76A6BD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Services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48609-AB17-CAEF-C093-9D6E94ADEA56}"/>
              </a:ext>
            </a:extLst>
          </p:cNvPr>
          <p:cNvSpPr txBox="1"/>
          <p:nvPr/>
        </p:nvSpPr>
        <p:spPr>
          <a:xfrm>
            <a:off x="965145" y="1727200"/>
            <a:ext cx="3879851" cy="863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57150" algn="ctr" defTabSz="914400">
              <a:lnSpc>
                <a:spcPct val="90000"/>
              </a:lnSpc>
              <a:spcAft>
                <a:spcPts val="600"/>
              </a:spcAft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We can see that in the absence of online security, most customers churn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1FD67-9C88-BD69-0791-E994DF064CD3}"/>
              </a:ext>
            </a:extLst>
          </p:cNvPr>
          <p:cNvSpPr txBox="1"/>
          <p:nvPr/>
        </p:nvSpPr>
        <p:spPr>
          <a:xfrm>
            <a:off x="6864350" y="1727200"/>
            <a:ext cx="4500577" cy="940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We can see that only 10% of customers doesn't have phone service. out of them, 25% churn.</a:t>
            </a:r>
            <a:endParaRPr lang="en-US" sz="1200" dirty="0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4A5EFF64-2815-DBBC-E32A-D850590D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1" y="2853576"/>
            <a:ext cx="4349750" cy="3412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FD60B59-F515-3923-A0A3-77AFBB04D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7" y="2854341"/>
            <a:ext cx="4201045" cy="34115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616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EBC111-CB5F-CA4F-16C2-2B9F1D76A6BD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Account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48609-AB17-CAEF-C093-9D6E94ADEA56}"/>
              </a:ext>
            </a:extLst>
          </p:cNvPr>
          <p:cNvSpPr txBox="1"/>
          <p:nvPr/>
        </p:nvSpPr>
        <p:spPr>
          <a:xfrm>
            <a:off x="965145" y="1727200"/>
            <a:ext cx="3879851" cy="863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57150" algn="ctr" defTabSz="914400">
              <a:lnSpc>
                <a:spcPct val="90000"/>
              </a:lnSpc>
              <a:spcAft>
                <a:spcPts val="600"/>
              </a:spcAft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We can see that customer who pay using electronic check churn significantly more than the other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1FD67-9C88-BD69-0791-E994DF064CD3}"/>
              </a:ext>
            </a:extLst>
          </p:cNvPr>
          <p:cNvSpPr txBox="1"/>
          <p:nvPr/>
        </p:nvSpPr>
        <p:spPr>
          <a:xfrm>
            <a:off x="6864350" y="1727200"/>
            <a:ext cx="4500577" cy="940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We can see that customer who pays with paperless billing are more likely to churn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F71C972-0115-3DD5-3816-A8318E54E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2" y="2853575"/>
            <a:ext cx="5339421" cy="3412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9D57A31-B0BB-20E0-E893-711545A18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80" y="2853575"/>
            <a:ext cx="4349748" cy="3412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955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EBC111-CB5F-CA4F-16C2-2B9F1D76A6BD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Account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48609-AB17-CAEF-C093-9D6E94ADEA56}"/>
              </a:ext>
            </a:extLst>
          </p:cNvPr>
          <p:cNvSpPr txBox="1"/>
          <p:nvPr/>
        </p:nvSpPr>
        <p:spPr>
          <a:xfrm>
            <a:off x="5762297" y="1586819"/>
            <a:ext cx="2422853" cy="149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57150" algn="ctr" defTabSz="914400">
              <a:lnSpc>
                <a:spcPct val="90000"/>
              </a:lnSpc>
              <a:spcAft>
                <a:spcPts val="600"/>
              </a:spcAft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We can see that customers with monthly contract churn much more than other contracts (42% vs 10% and 3%)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1FD67-9C88-BD69-0791-E994DF064CD3}"/>
              </a:ext>
            </a:extLst>
          </p:cNvPr>
          <p:cNvSpPr txBox="1"/>
          <p:nvPr/>
        </p:nvSpPr>
        <p:spPr>
          <a:xfrm>
            <a:off x="0" y="4291020"/>
            <a:ext cx="3111500" cy="2014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Customers with monthly contract churn after 1-2 months, and customers with 2-year contact tend to last about 70 months. </a:t>
            </a:r>
          </a:p>
          <a:p>
            <a:pPr marL="57150"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This also shows that customers that are taking longer contacts are more loyal and less churn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2BC6384-BB82-B65F-371B-B2B24D6DD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258" y="969635"/>
            <a:ext cx="3249392" cy="26387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D840934-E32B-8A00-5EE0-A16AC532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31" y="3777013"/>
            <a:ext cx="8712568" cy="2965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732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EBC111-CB5F-CA4F-16C2-2B9F1D76A6BD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Usage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48609-AB17-CAEF-C093-9D6E94ADEA56}"/>
              </a:ext>
            </a:extLst>
          </p:cNvPr>
          <p:cNvSpPr txBox="1"/>
          <p:nvPr/>
        </p:nvSpPr>
        <p:spPr>
          <a:xfrm>
            <a:off x="8454238" y="1478147"/>
            <a:ext cx="3298042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57150" algn="ctr" defTabSz="914400">
              <a:lnSpc>
                <a:spcPct val="90000"/>
              </a:lnSpc>
              <a:spcAft>
                <a:spcPts val="600"/>
              </a:spcAft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This is not normal distribution </a:t>
            </a:r>
          </a:p>
          <a:p>
            <a:pPr>
              <a:lnSpc>
                <a:spcPct val="100000"/>
              </a:lnSpc>
            </a:pPr>
            <a:r>
              <a:rPr lang="en-US" dirty="0"/>
              <a:t>The largest number of customers (around 1200) pay between 15–20 in Monthly Charges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0D5E6DF8-FC44-FF79-DE49-837101BD3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247" y="2749655"/>
            <a:ext cx="3971018" cy="31151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8BF2B385-3F24-E314-255B-18B21601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751" y="2749654"/>
            <a:ext cx="3971017" cy="31151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16AF566-49AA-3659-4F5D-A2D9DC65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0" y="2749656"/>
            <a:ext cx="3535501" cy="31151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86D96-9219-72A5-10F1-B5A6152F64DA}"/>
              </a:ext>
            </a:extLst>
          </p:cNvPr>
          <p:cNvSpPr txBox="1"/>
          <p:nvPr/>
        </p:nvSpPr>
        <p:spPr>
          <a:xfrm>
            <a:off x="132260" y="1347341"/>
            <a:ext cx="774600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As customer gain more tenure with the company, their churn rate decreases significantly, </a:t>
            </a:r>
          </a:p>
          <a:p>
            <a:pPr algn="ctr"/>
            <a:r>
              <a:rPr lang="en-US" sz="1500" dirty="0"/>
              <a:t>from 50% to as low as 7.8%.</a:t>
            </a:r>
          </a:p>
          <a:p>
            <a:pPr algn="ctr"/>
            <a:endParaRPr lang="en-US" sz="1500" dirty="0"/>
          </a:p>
          <a:p>
            <a:pPr algn="ctr"/>
            <a:r>
              <a:rPr lang="en-US" sz="1600" dirty="0"/>
              <a:t>Tenure distribution is not normal. </a:t>
            </a:r>
          </a:p>
          <a:p>
            <a:pPr algn="ctr"/>
            <a:r>
              <a:rPr lang="en-US" sz="1600" dirty="0"/>
              <a:t>There is large spike at 0–5 months (around 1200) where customers churn the highest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492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EBC111-CB5F-CA4F-16C2-2B9F1D76A6BD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Usage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76F0F-4AD4-241C-6C08-FECA91EB2932}"/>
              </a:ext>
            </a:extLst>
          </p:cNvPr>
          <p:cNvSpPr txBox="1"/>
          <p:nvPr/>
        </p:nvSpPr>
        <p:spPr>
          <a:xfrm>
            <a:off x="819157" y="1410713"/>
            <a:ext cx="47878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The churn rate decreases as tenure increases, customers with longer tenures are less likely to churn. </a:t>
            </a:r>
          </a:p>
          <a:p>
            <a:r>
              <a:rPr lang="en-US" sz="1500" dirty="0"/>
              <a:t>We can also see that there are customers with 0 tenure and churn rate, meaning the data needs to be cleaned</a:t>
            </a:r>
            <a:endParaRPr lang="en-GB" sz="15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A92D206-6628-CA87-4EEA-EFA250AB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657130"/>
            <a:ext cx="4889432" cy="36496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33FF05-265B-1BC8-2653-4395D66D3156}"/>
              </a:ext>
            </a:extLst>
          </p:cNvPr>
          <p:cNvSpPr txBox="1"/>
          <p:nvPr/>
        </p:nvSpPr>
        <p:spPr>
          <a:xfrm>
            <a:off x="6415087" y="1526129"/>
            <a:ext cx="520375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We can see very clearly month to month contract with high payment generate the highest churn rate. </a:t>
            </a:r>
          </a:p>
          <a:p>
            <a:r>
              <a:rPr lang="en-US" sz="1500" dirty="0"/>
              <a:t>We expect this feature to have the most impact on churn rate</a:t>
            </a:r>
            <a:endParaRPr lang="en-GB" sz="15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5B16D96-167D-1BF3-09F0-59DAA0C1D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83" y="2676116"/>
            <a:ext cx="5582049" cy="3630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113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6A370D-19E5-A04E-BD69-68A2871F3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D06A5E-D752-8E1A-DB58-14E26713BBE0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Data Engineering</a:t>
            </a:r>
          </a:p>
        </p:txBody>
      </p:sp>
      <p:sp>
        <p:nvSpPr>
          <p:cNvPr id="3" name="TextBox 82">
            <a:extLst>
              <a:ext uri="{FF2B5EF4-FFF2-40B4-BE49-F238E27FC236}">
                <a16:creationId xmlns:a16="http://schemas.microsoft.com/office/drawing/2014/main" id="{FB056AF2-1591-25BD-CA57-2F3586CE7478}"/>
              </a:ext>
            </a:extLst>
          </p:cNvPr>
          <p:cNvSpPr txBox="1"/>
          <p:nvPr/>
        </p:nvSpPr>
        <p:spPr>
          <a:xfrm>
            <a:off x="907003" y="906633"/>
            <a:ext cx="10377992" cy="447814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b="1" u="sng" dirty="0"/>
              <a:t>Feature changes: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/>
              <a:t>We’ve added new feature </a:t>
            </a:r>
            <a:r>
              <a:rPr lang="en-US" sz="1500" b="1" dirty="0" err="1"/>
              <a:t>TenureGroup</a:t>
            </a:r>
            <a:r>
              <a:rPr lang="en-US" sz="1500" dirty="0"/>
              <a:t> which divide </a:t>
            </a:r>
            <a:r>
              <a:rPr lang="en-US" sz="1500" b="1" dirty="0"/>
              <a:t>tenure</a:t>
            </a:r>
            <a:r>
              <a:rPr lang="en-US" sz="1500" dirty="0"/>
              <a:t> into four tenure groups: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sz="1500" dirty="0"/>
              <a:t>Short tenure: 0-9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sz="1500" dirty="0"/>
              <a:t>Medium Tenure: 9-30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sz="1500" dirty="0"/>
              <a:t>Long Tenure: 30-55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sz="1500" dirty="0"/>
              <a:t>Very long Tenure: 55 and above</a:t>
            </a:r>
          </a:p>
          <a:p>
            <a:pPr lvl="1">
              <a:defRPr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/>
              <a:t>We’ve added new feature </a:t>
            </a:r>
            <a:r>
              <a:rPr lang="en-US" sz="1500" b="1" dirty="0" err="1"/>
              <a:t>PaymentGroup</a:t>
            </a:r>
            <a:r>
              <a:rPr lang="en-US" sz="1500" dirty="0"/>
              <a:t> which divide </a:t>
            </a:r>
            <a:r>
              <a:rPr lang="en-US" sz="1500" b="1" dirty="0" err="1"/>
              <a:t>monthlycharges</a:t>
            </a:r>
            <a:r>
              <a:rPr lang="en-US" sz="1500" dirty="0"/>
              <a:t> into three paying groups: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sz="1500" dirty="0"/>
              <a:t>Low paying customers: 18-35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sz="1500" dirty="0"/>
              <a:t>Normal paying customers: 35-90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sz="1500" dirty="0"/>
              <a:t>High paying customers: 90 and above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/>
              <a:t>We’ve removed </a:t>
            </a:r>
            <a:r>
              <a:rPr lang="en-US" sz="1500" dirty="0" err="1"/>
              <a:t>CustomerID</a:t>
            </a:r>
            <a:r>
              <a:rPr lang="en-US" sz="1500" dirty="0"/>
              <a:t> in prep phase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500" dirty="0"/>
          </a:p>
          <a:p>
            <a:pPr>
              <a:defRPr/>
            </a:pPr>
            <a:r>
              <a:rPr lang="en-US" sz="1500" b="1" u="sng" dirty="0"/>
              <a:t>Dealing with missing values:</a:t>
            </a:r>
          </a:p>
          <a:p>
            <a:pPr>
              <a:defRPr/>
            </a:pPr>
            <a:r>
              <a:rPr lang="en-GB" sz="1500" dirty="0"/>
              <a:t>There are 11 customers (rows) without </a:t>
            </a:r>
            <a:r>
              <a:rPr lang="en-GB" sz="1500" dirty="0" err="1"/>
              <a:t>TotalCharges</a:t>
            </a:r>
            <a:r>
              <a:rPr lang="en-GB" sz="1500" dirty="0"/>
              <a:t> values</a:t>
            </a:r>
          </a:p>
          <a:p>
            <a:pPr>
              <a:defRPr/>
            </a:pPr>
            <a:r>
              <a:rPr lang="en-GB" sz="1500" dirty="0"/>
              <a:t>Those customers have tenure=0 but monthly charges ≠ 0</a:t>
            </a:r>
          </a:p>
          <a:p>
            <a:pPr>
              <a:defRPr/>
            </a:pPr>
            <a:r>
              <a:rPr lang="en-US" sz="1500" dirty="0"/>
              <a:t>We assumed that they </a:t>
            </a:r>
            <a:r>
              <a:rPr lang="en-GB" sz="1500" dirty="0"/>
              <a:t>subscribed to the service on the same month the report was issued, therefore no total charges.</a:t>
            </a:r>
          </a:p>
          <a:p>
            <a:pPr>
              <a:defRPr/>
            </a:pPr>
            <a:r>
              <a:rPr lang="en-GB" sz="1500" dirty="0"/>
              <a:t>Hence, their </a:t>
            </a:r>
            <a:r>
              <a:rPr lang="en-GB" sz="1500" dirty="0" err="1"/>
              <a:t>TotalCharges</a:t>
            </a:r>
            <a:r>
              <a:rPr lang="en-GB" sz="1500" dirty="0"/>
              <a:t> = </a:t>
            </a:r>
            <a:r>
              <a:rPr lang="en-GB" sz="1500" dirty="0" err="1"/>
              <a:t>MonthlyCharges</a:t>
            </a:r>
            <a:r>
              <a:rPr lang="en-GB" sz="1500" dirty="0"/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72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EBC111-CB5F-CA4F-16C2-2B9F1D76A6BD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Correlations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48609-AB17-CAEF-C093-9D6E94ADEA56}"/>
              </a:ext>
            </a:extLst>
          </p:cNvPr>
          <p:cNvSpPr txBox="1"/>
          <p:nvPr/>
        </p:nvSpPr>
        <p:spPr>
          <a:xfrm>
            <a:off x="9173934" y="1327560"/>
            <a:ext cx="2826686" cy="25067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57150" algn="ctr" defTabSz="914400">
              <a:lnSpc>
                <a:spcPct val="90000"/>
              </a:lnSpc>
              <a:spcAft>
                <a:spcPts val="600"/>
              </a:spcAft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We can see strong positive correlation between churn to:</a:t>
            </a:r>
          </a:p>
          <a:p>
            <a:pPr marL="34290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Electronic check payment </a:t>
            </a:r>
          </a:p>
          <a:p>
            <a:pPr marL="34290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Fiber optic internet service</a:t>
            </a:r>
          </a:p>
          <a:p>
            <a:pPr marL="34290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online security service</a:t>
            </a:r>
          </a:p>
          <a:p>
            <a:pPr marL="34290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tech support</a:t>
            </a:r>
          </a:p>
          <a:p>
            <a:pPr marL="34290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Month-to-month contract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5D242-1B97-A94D-F822-E1A0678CBB42}"/>
              </a:ext>
            </a:extLst>
          </p:cNvPr>
          <p:cNvSpPr txBox="1"/>
          <p:nvPr/>
        </p:nvSpPr>
        <p:spPr>
          <a:xfrm>
            <a:off x="9173934" y="4838565"/>
            <a:ext cx="2826686" cy="1383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57150" algn="ctr" defTabSz="914400">
              <a:lnSpc>
                <a:spcPct val="90000"/>
              </a:lnSpc>
              <a:spcAft>
                <a:spcPts val="600"/>
              </a:spcAft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We can see strong negative correlation between churn to:</a:t>
            </a:r>
          </a:p>
          <a:p>
            <a:pPr marL="34290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2-Year contract</a:t>
            </a:r>
          </a:p>
          <a:p>
            <a:pPr marL="34290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Tenure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36944E-F8CD-4DAC-7DA7-F6DF36437465}"/>
              </a:ext>
            </a:extLst>
          </p:cNvPr>
          <p:cNvGrpSpPr/>
          <p:nvPr/>
        </p:nvGrpSpPr>
        <p:grpSpPr>
          <a:xfrm>
            <a:off x="716536" y="1327560"/>
            <a:ext cx="8130028" cy="5237358"/>
            <a:chOff x="716536" y="1327560"/>
            <a:chExt cx="8130028" cy="52373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9190159-129E-D4E9-1F69-F97E0471D8E6}"/>
                </a:ext>
              </a:extLst>
            </p:cNvPr>
            <p:cNvGrpSpPr/>
            <p:nvPr/>
          </p:nvGrpSpPr>
          <p:grpSpPr>
            <a:xfrm>
              <a:off x="716536" y="1327560"/>
              <a:ext cx="8130028" cy="5237358"/>
              <a:chOff x="1129286" y="1343160"/>
              <a:chExt cx="8130028" cy="5237358"/>
            </a:xfrm>
          </p:grpSpPr>
          <p:pic>
            <p:nvPicPr>
              <p:cNvPr id="9218" name="Picture 2">
                <a:extLst>
                  <a:ext uri="{FF2B5EF4-FFF2-40B4-BE49-F238E27FC236}">
                    <a16:creationId xmlns:a16="http://schemas.microsoft.com/office/drawing/2014/main" id="{969EF669-8B7A-739D-D1D6-6536848ED4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9286" y="1343160"/>
                <a:ext cx="8130028" cy="523735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A1BDE0-2B7F-90CC-0446-92505CDCCBFD}"/>
                  </a:ext>
                </a:extLst>
              </p:cNvPr>
              <p:cNvSpPr/>
              <p:nvPr/>
            </p:nvSpPr>
            <p:spPr>
              <a:xfrm>
                <a:off x="6007100" y="2254902"/>
                <a:ext cx="3092450" cy="15174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495981-854E-538A-41B5-80E2999A5BDD}"/>
                  </a:ext>
                </a:extLst>
              </p:cNvPr>
              <p:cNvSpPr/>
              <p:nvPr/>
            </p:nvSpPr>
            <p:spPr>
              <a:xfrm>
                <a:off x="6007100" y="1485123"/>
                <a:ext cx="3092450" cy="15174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591377-753F-8389-D4A2-0CC2559448A6}"/>
                  </a:ext>
                </a:extLst>
              </p:cNvPr>
              <p:cNvSpPr/>
              <p:nvPr/>
            </p:nvSpPr>
            <p:spPr>
              <a:xfrm>
                <a:off x="6007100" y="3251853"/>
                <a:ext cx="3092450" cy="15174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88F9E3-277D-6907-E8FD-0152D48C05E7}"/>
                  </a:ext>
                </a:extLst>
              </p:cNvPr>
              <p:cNvSpPr/>
              <p:nvPr/>
            </p:nvSpPr>
            <p:spPr>
              <a:xfrm>
                <a:off x="6007100" y="4248804"/>
                <a:ext cx="3092450" cy="15174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ABA9FF-728F-F40B-EDEE-74968F2F9B68}"/>
                  </a:ext>
                </a:extLst>
              </p:cNvPr>
              <p:cNvSpPr/>
              <p:nvPr/>
            </p:nvSpPr>
            <p:spPr>
              <a:xfrm>
                <a:off x="6007100" y="4470402"/>
                <a:ext cx="3092450" cy="15174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5A061E-9C51-7CB0-6952-C0EBD23365AD}"/>
                </a:ext>
              </a:extLst>
            </p:cNvPr>
            <p:cNvSpPr/>
            <p:nvPr/>
          </p:nvSpPr>
          <p:spPr>
            <a:xfrm>
              <a:off x="2857500" y="6107825"/>
              <a:ext cx="2736850" cy="15174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808A19-28F9-C879-F3D0-A97934384F4C}"/>
                </a:ext>
              </a:extLst>
            </p:cNvPr>
            <p:cNvSpPr/>
            <p:nvPr/>
          </p:nvSpPr>
          <p:spPr>
            <a:xfrm>
              <a:off x="2870200" y="2017704"/>
              <a:ext cx="2736850" cy="15174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1296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505A8-9206-DFFB-A260-833C3C4B89C1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Algorithms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nalytics1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89D62FED-997A-9582-B742-27529A4CDB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75717" y="2591427"/>
            <a:ext cx="2597286" cy="2127168"/>
            <a:chOff x="7169151" y="725488"/>
            <a:chExt cx="885825" cy="725488"/>
          </a:xfrm>
          <a:solidFill>
            <a:schemeClr val="tx1"/>
          </a:solidFill>
        </p:grpSpPr>
        <p:sp>
          <p:nvSpPr>
            <p:cNvPr id="3" name="Freeform 324">
              <a:extLst>
                <a:ext uri="{FF2B5EF4-FFF2-40B4-BE49-F238E27FC236}">
                  <a16:creationId xmlns:a16="http://schemas.microsoft.com/office/drawing/2014/main" id="{9537BC60-FA89-F9A6-A6F7-3FE9F2CF8F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7788" y="901701"/>
              <a:ext cx="127000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8" y="53"/>
                    <a:pt x="53" y="48"/>
                    <a:pt x="53" y="41"/>
                  </a:cubicBezTo>
                  <a:cubicBezTo>
                    <a:pt x="53" y="35"/>
                    <a:pt x="48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9" y="82"/>
                    <a:pt x="0" y="64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Freeform 325">
              <a:extLst>
                <a:ext uri="{FF2B5EF4-FFF2-40B4-BE49-F238E27FC236}">
                  <a16:creationId xmlns:a16="http://schemas.microsoft.com/office/drawing/2014/main" id="{461E2058-BA88-FE9E-99BE-E85BB0C0F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76" y="725488"/>
              <a:ext cx="101600" cy="98425"/>
            </a:xfrm>
            <a:custGeom>
              <a:avLst/>
              <a:gdLst>
                <a:gd name="T0" fmla="*/ 55 w 65"/>
                <a:gd name="T1" fmla="*/ 57 h 63"/>
                <a:gd name="T2" fmla="*/ 64 w 65"/>
                <a:gd name="T3" fmla="*/ 6 h 63"/>
                <a:gd name="T4" fmla="*/ 58 w 65"/>
                <a:gd name="T5" fmla="*/ 0 h 63"/>
                <a:gd name="T6" fmla="*/ 7 w 65"/>
                <a:gd name="T7" fmla="*/ 1 h 63"/>
                <a:gd name="T8" fmla="*/ 3 w 65"/>
                <a:gd name="T9" fmla="*/ 10 h 63"/>
                <a:gd name="T10" fmla="*/ 45 w 65"/>
                <a:gd name="T11" fmla="*/ 60 h 63"/>
                <a:gd name="T12" fmla="*/ 55 w 65"/>
                <a:gd name="T13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3">
                  <a:moveTo>
                    <a:pt x="55" y="57"/>
                  </a:moveTo>
                  <a:lnTo>
                    <a:pt x="64" y="6"/>
                  </a:lnTo>
                  <a:cubicBezTo>
                    <a:pt x="65" y="3"/>
                    <a:pt x="62" y="0"/>
                    <a:pt x="58" y="0"/>
                  </a:cubicBezTo>
                  <a:lnTo>
                    <a:pt x="7" y="1"/>
                  </a:lnTo>
                  <a:cubicBezTo>
                    <a:pt x="2" y="1"/>
                    <a:pt x="0" y="6"/>
                    <a:pt x="3" y="10"/>
                  </a:cubicBezTo>
                  <a:lnTo>
                    <a:pt x="45" y="60"/>
                  </a:lnTo>
                  <a:cubicBezTo>
                    <a:pt x="48" y="63"/>
                    <a:pt x="54" y="62"/>
                    <a:pt x="55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326">
              <a:extLst>
                <a:ext uri="{FF2B5EF4-FFF2-40B4-BE49-F238E27FC236}">
                  <a16:creationId xmlns:a16="http://schemas.microsoft.com/office/drawing/2014/main" id="{7CA71E3C-8DE1-720D-AD75-67E09D10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1" y="738188"/>
              <a:ext cx="255588" cy="219075"/>
            </a:xfrm>
            <a:custGeom>
              <a:avLst/>
              <a:gdLst>
                <a:gd name="T0" fmla="*/ 18 w 161"/>
                <a:gd name="T1" fmla="*/ 138 h 138"/>
                <a:gd name="T2" fmla="*/ 0 w 161"/>
                <a:gd name="T3" fmla="*/ 116 h 138"/>
                <a:gd name="T4" fmla="*/ 143 w 161"/>
                <a:gd name="T5" fmla="*/ 0 h 138"/>
                <a:gd name="T6" fmla="*/ 161 w 161"/>
                <a:gd name="T7" fmla="*/ 22 h 138"/>
                <a:gd name="T8" fmla="*/ 18 w 161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8">
                  <a:moveTo>
                    <a:pt x="18" y="138"/>
                  </a:moveTo>
                  <a:lnTo>
                    <a:pt x="0" y="116"/>
                  </a:lnTo>
                  <a:lnTo>
                    <a:pt x="143" y="0"/>
                  </a:lnTo>
                  <a:lnTo>
                    <a:pt x="161" y="22"/>
                  </a:lnTo>
                  <a:lnTo>
                    <a:pt x="18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327">
              <a:extLst>
                <a:ext uri="{FF2B5EF4-FFF2-40B4-BE49-F238E27FC236}">
                  <a16:creationId xmlns:a16="http://schemas.microsoft.com/office/drawing/2014/main" id="{1E57D5B6-474D-7687-E789-933E2FBD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6" y="804863"/>
              <a:ext cx="257175" cy="163513"/>
            </a:xfrm>
            <a:custGeom>
              <a:avLst/>
              <a:gdLst>
                <a:gd name="T0" fmla="*/ 150 w 162"/>
                <a:gd name="T1" fmla="*/ 103 h 103"/>
                <a:gd name="T2" fmla="*/ 0 w 162"/>
                <a:gd name="T3" fmla="*/ 25 h 103"/>
                <a:gd name="T4" fmla="*/ 13 w 162"/>
                <a:gd name="T5" fmla="*/ 0 h 103"/>
                <a:gd name="T6" fmla="*/ 162 w 162"/>
                <a:gd name="T7" fmla="*/ 77 h 103"/>
                <a:gd name="T8" fmla="*/ 150 w 162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03">
                  <a:moveTo>
                    <a:pt x="150" y="103"/>
                  </a:moveTo>
                  <a:lnTo>
                    <a:pt x="0" y="25"/>
                  </a:lnTo>
                  <a:lnTo>
                    <a:pt x="13" y="0"/>
                  </a:lnTo>
                  <a:lnTo>
                    <a:pt x="162" y="77"/>
                  </a:lnTo>
                  <a:lnTo>
                    <a:pt x="150" y="1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328">
              <a:extLst>
                <a:ext uri="{FF2B5EF4-FFF2-40B4-BE49-F238E27FC236}">
                  <a16:creationId xmlns:a16="http://schemas.microsoft.com/office/drawing/2014/main" id="{2293DC23-A752-C765-A4EB-F8ACDC8FB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6638" y="741363"/>
              <a:ext cx="128588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7" y="53"/>
                    <a:pt x="53" y="48"/>
                    <a:pt x="53" y="41"/>
                  </a:cubicBezTo>
                  <a:cubicBezTo>
                    <a:pt x="53" y="35"/>
                    <a:pt x="47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8" y="82"/>
                    <a:pt x="0" y="64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64"/>
                    <a:pt x="63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29">
              <a:extLst>
                <a:ext uri="{FF2B5EF4-FFF2-40B4-BE49-F238E27FC236}">
                  <a16:creationId xmlns:a16="http://schemas.microsoft.com/office/drawing/2014/main" id="{D64CD8DB-ACAD-9942-FB22-23314775F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815976"/>
              <a:ext cx="174625" cy="136525"/>
            </a:xfrm>
            <a:custGeom>
              <a:avLst/>
              <a:gdLst>
                <a:gd name="T0" fmla="*/ 14 w 110"/>
                <a:gd name="T1" fmla="*/ 86 h 86"/>
                <a:gd name="T2" fmla="*/ 0 w 110"/>
                <a:gd name="T3" fmla="*/ 62 h 86"/>
                <a:gd name="T4" fmla="*/ 94 w 110"/>
                <a:gd name="T5" fmla="*/ 0 h 86"/>
                <a:gd name="T6" fmla="*/ 110 w 110"/>
                <a:gd name="T7" fmla="*/ 24 h 86"/>
                <a:gd name="T8" fmla="*/ 14 w 11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6">
                  <a:moveTo>
                    <a:pt x="14" y="86"/>
                  </a:moveTo>
                  <a:lnTo>
                    <a:pt x="0" y="62"/>
                  </a:lnTo>
                  <a:lnTo>
                    <a:pt x="94" y="0"/>
                  </a:lnTo>
                  <a:lnTo>
                    <a:pt x="110" y="24"/>
                  </a:lnTo>
                  <a:lnTo>
                    <a:pt x="14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30">
              <a:extLst>
                <a:ext uri="{FF2B5EF4-FFF2-40B4-BE49-F238E27FC236}">
                  <a16:creationId xmlns:a16="http://schemas.microsoft.com/office/drawing/2014/main" id="{37BA34B8-94E0-908D-8029-9A4F3A508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9151" y="893763"/>
              <a:ext cx="127000" cy="127000"/>
            </a:xfrm>
            <a:custGeom>
              <a:avLst/>
              <a:gdLst>
                <a:gd name="T0" fmla="*/ 41 w 82"/>
                <a:gd name="T1" fmla="*/ 28 h 81"/>
                <a:gd name="T2" fmla="*/ 29 w 82"/>
                <a:gd name="T3" fmla="*/ 40 h 81"/>
                <a:gd name="T4" fmla="*/ 41 w 82"/>
                <a:gd name="T5" fmla="*/ 52 h 81"/>
                <a:gd name="T6" fmla="*/ 53 w 82"/>
                <a:gd name="T7" fmla="*/ 40 h 81"/>
                <a:gd name="T8" fmla="*/ 41 w 82"/>
                <a:gd name="T9" fmla="*/ 28 h 81"/>
                <a:gd name="T10" fmla="*/ 41 w 82"/>
                <a:gd name="T11" fmla="*/ 81 h 81"/>
                <a:gd name="T12" fmla="*/ 0 w 82"/>
                <a:gd name="T13" fmla="*/ 40 h 81"/>
                <a:gd name="T14" fmla="*/ 41 w 82"/>
                <a:gd name="T15" fmla="*/ 0 h 81"/>
                <a:gd name="T16" fmla="*/ 82 w 82"/>
                <a:gd name="T17" fmla="*/ 40 h 81"/>
                <a:gd name="T18" fmla="*/ 41 w 82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28"/>
                  </a:moveTo>
                  <a:cubicBezTo>
                    <a:pt x="35" y="28"/>
                    <a:pt x="29" y="34"/>
                    <a:pt x="29" y="40"/>
                  </a:cubicBezTo>
                  <a:cubicBezTo>
                    <a:pt x="29" y="47"/>
                    <a:pt x="35" y="52"/>
                    <a:pt x="41" y="52"/>
                  </a:cubicBezTo>
                  <a:cubicBezTo>
                    <a:pt x="48" y="52"/>
                    <a:pt x="53" y="47"/>
                    <a:pt x="53" y="40"/>
                  </a:cubicBezTo>
                  <a:cubicBezTo>
                    <a:pt x="53" y="34"/>
                    <a:pt x="48" y="28"/>
                    <a:pt x="41" y="28"/>
                  </a:cubicBezTo>
                  <a:close/>
                  <a:moveTo>
                    <a:pt x="41" y="81"/>
                  </a:moveTo>
                  <a:cubicBezTo>
                    <a:pt x="19" y="81"/>
                    <a:pt x="0" y="63"/>
                    <a:pt x="0" y="40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0"/>
                  </a:cubicBezTo>
                  <a:cubicBezTo>
                    <a:pt x="82" y="63"/>
                    <a:pt x="64" y="81"/>
                    <a:pt x="41" y="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31">
              <a:extLst>
                <a:ext uri="{FF2B5EF4-FFF2-40B4-BE49-F238E27FC236}">
                  <a16:creationId xmlns:a16="http://schemas.microsoft.com/office/drawing/2014/main" id="{2BE9D200-C94B-85A8-EB76-43813FED5E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8726" y="784226"/>
              <a:ext cx="363538" cy="347663"/>
            </a:xfrm>
            <a:custGeom>
              <a:avLst/>
              <a:gdLst>
                <a:gd name="T0" fmla="*/ 117 w 233"/>
                <a:gd name="T1" fmla="*/ 37 h 223"/>
                <a:gd name="T2" fmla="*/ 61 w 233"/>
                <a:gd name="T3" fmla="*/ 60 h 223"/>
                <a:gd name="T4" fmla="*/ 61 w 233"/>
                <a:gd name="T5" fmla="*/ 173 h 223"/>
                <a:gd name="T6" fmla="*/ 173 w 233"/>
                <a:gd name="T7" fmla="*/ 173 h 223"/>
                <a:gd name="T8" fmla="*/ 173 w 233"/>
                <a:gd name="T9" fmla="*/ 60 h 223"/>
                <a:gd name="T10" fmla="*/ 117 w 233"/>
                <a:gd name="T11" fmla="*/ 37 h 223"/>
                <a:gd name="T12" fmla="*/ 117 w 233"/>
                <a:gd name="T13" fmla="*/ 223 h 223"/>
                <a:gd name="T14" fmla="*/ 42 w 233"/>
                <a:gd name="T15" fmla="*/ 192 h 223"/>
                <a:gd name="T16" fmla="*/ 42 w 233"/>
                <a:gd name="T17" fmla="*/ 41 h 223"/>
                <a:gd name="T18" fmla="*/ 192 w 233"/>
                <a:gd name="T19" fmla="*/ 41 h 223"/>
                <a:gd name="T20" fmla="*/ 192 w 233"/>
                <a:gd name="T21" fmla="*/ 192 h 223"/>
                <a:gd name="T22" fmla="*/ 117 w 233"/>
                <a:gd name="T2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223">
                  <a:moveTo>
                    <a:pt x="117" y="37"/>
                  </a:moveTo>
                  <a:cubicBezTo>
                    <a:pt x="96" y="37"/>
                    <a:pt x="76" y="45"/>
                    <a:pt x="61" y="60"/>
                  </a:cubicBezTo>
                  <a:cubicBezTo>
                    <a:pt x="30" y="91"/>
                    <a:pt x="30" y="142"/>
                    <a:pt x="61" y="173"/>
                  </a:cubicBezTo>
                  <a:cubicBezTo>
                    <a:pt x="92" y="204"/>
                    <a:pt x="142" y="204"/>
                    <a:pt x="173" y="173"/>
                  </a:cubicBezTo>
                  <a:cubicBezTo>
                    <a:pt x="204" y="142"/>
                    <a:pt x="204" y="91"/>
                    <a:pt x="173" y="60"/>
                  </a:cubicBezTo>
                  <a:cubicBezTo>
                    <a:pt x="157" y="45"/>
                    <a:pt x="137" y="37"/>
                    <a:pt x="117" y="37"/>
                  </a:cubicBezTo>
                  <a:close/>
                  <a:moveTo>
                    <a:pt x="117" y="223"/>
                  </a:moveTo>
                  <a:cubicBezTo>
                    <a:pt x="90" y="223"/>
                    <a:pt x="62" y="213"/>
                    <a:pt x="42" y="192"/>
                  </a:cubicBezTo>
                  <a:cubicBezTo>
                    <a:pt x="0" y="150"/>
                    <a:pt x="0" y="83"/>
                    <a:pt x="42" y="41"/>
                  </a:cubicBezTo>
                  <a:cubicBezTo>
                    <a:pt x="83" y="0"/>
                    <a:pt x="150" y="0"/>
                    <a:pt x="192" y="41"/>
                  </a:cubicBezTo>
                  <a:cubicBezTo>
                    <a:pt x="233" y="83"/>
                    <a:pt x="233" y="150"/>
                    <a:pt x="192" y="192"/>
                  </a:cubicBezTo>
                  <a:cubicBezTo>
                    <a:pt x="171" y="213"/>
                    <a:pt x="144" y="223"/>
                    <a:pt x="117" y="2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32">
              <a:extLst>
                <a:ext uri="{FF2B5EF4-FFF2-40B4-BE49-F238E27FC236}">
                  <a16:creationId xmlns:a16="http://schemas.microsoft.com/office/drawing/2014/main" id="{C0F4821B-DE24-6235-A9AF-5A35F7CFD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1046163"/>
              <a:ext cx="196850" cy="196850"/>
            </a:xfrm>
            <a:custGeom>
              <a:avLst/>
              <a:gdLst>
                <a:gd name="T0" fmla="*/ 89 w 126"/>
                <a:gd name="T1" fmla="*/ 118 h 126"/>
                <a:gd name="T2" fmla="*/ 0 w 126"/>
                <a:gd name="T3" fmla="*/ 29 h 126"/>
                <a:gd name="T4" fmla="*/ 29 w 126"/>
                <a:gd name="T5" fmla="*/ 0 h 126"/>
                <a:gd name="T6" fmla="*/ 118 w 126"/>
                <a:gd name="T7" fmla="*/ 89 h 126"/>
                <a:gd name="T8" fmla="*/ 118 w 126"/>
                <a:gd name="T9" fmla="*/ 118 h 126"/>
                <a:gd name="T10" fmla="*/ 118 w 126"/>
                <a:gd name="T11" fmla="*/ 118 h 126"/>
                <a:gd name="T12" fmla="*/ 89 w 126"/>
                <a:gd name="T13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6">
                  <a:moveTo>
                    <a:pt x="89" y="118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118" y="89"/>
                  </a:lnTo>
                  <a:cubicBezTo>
                    <a:pt x="126" y="97"/>
                    <a:pt x="126" y="110"/>
                    <a:pt x="118" y="118"/>
                  </a:cubicBezTo>
                  <a:lnTo>
                    <a:pt x="118" y="118"/>
                  </a:lnTo>
                  <a:cubicBezTo>
                    <a:pt x="110" y="126"/>
                    <a:pt x="97" y="126"/>
                    <a:pt x="89" y="1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33">
              <a:extLst>
                <a:ext uri="{FF2B5EF4-FFF2-40B4-BE49-F238E27FC236}">
                  <a16:creationId xmlns:a16="http://schemas.microsoft.com/office/drawing/2014/main" id="{A9A2F405-9287-293F-938A-108858BBB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663" y="1408113"/>
              <a:ext cx="774700" cy="42863"/>
            </a:xfrm>
            <a:custGeom>
              <a:avLst/>
              <a:gdLst>
                <a:gd name="T0" fmla="*/ 482 w 496"/>
                <a:gd name="T1" fmla="*/ 27 h 27"/>
                <a:gd name="T2" fmla="*/ 13 w 496"/>
                <a:gd name="T3" fmla="*/ 27 h 27"/>
                <a:gd name="T4" fmla="*/ 0 w 496"/>
                <a:gd name="T5" fmla="*/ 13 h 27"/>
                <a:gd name="T6" fmla="*/ 0 w 496"/>
                <a:gd name="T7" fmla="*/ 13 h 27"/>
                <a:gd name="T8" fmla="*/ 13 w 496"/>
                <a:gd name="T9" fmla="*/ 0 h 27"/>
                <a:gd name="T10" fmla="*/ 482 w 496"/>
                <a:gd name="T11" fmla="*/ 0 h 27"/>
                <a:gd name="T12" fmla="*/ 496 w 496"/>
                <a:gd name="T13" fmla="*/ 13 h 27"/>
                <a:gd name="T14" fmla="*/ 496 w 496"/>
                <a:gd name="T15" fmla="*/ 13 h 27"/>
                <a:gd name="T16" fmla="*/ 482 w 496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27">
                  <a:moveTo>
                    <a:pt x="482" y="27"/>
                  </a:moveTo>
                  <a:lnTo>
                    <a:pt x="13" y="27"/>
                  </a:lnTo>
                  <a:cubicBezTo>
                    <a:pt x="6" y="27"/>
                    <a:pt x="0" y="21"/>
                    <a:pt x="0" y="13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482" y="0"/>
                  </a:lnTo>
                  <a:cubicBezTo>
                    <a:pt x="490" y="0"/>
                    <a:pt x="496" y="6"/>
                    <a:pt x="496" y="13"/>
                  </a:cubicBezTo>
                  <a:lnTo>
                    <a:pt x="496" y="13"/>
                  </a:lnTo>
                  <a:cubicBezTo>
                    <a:pt x="496" y="21"/>
                    <a:pt x="490" y="27"/>
                    <a:pt x="482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34">
              <a:extLst>
                <a:ext uri="{FF2B5EF4-FFF2-40B4-BE49-F238E27FC236}">
                  <a16:creationId xmlns:a16="http://schemas.microsoft.com/office/drawing/2014/main" id="{9115CB62-8208-F151-828E-A1369DD88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1066801"/>
              <a:ext cx="93663" cy="307975"/>
            </a:xfrm>
            <a:custGeom>
              <a:avLst/>
              <a:gdLst>
                <a:gd name="T0" fmla="*/ 48 w 60"/>
                <a:gd name="T1" fmla="*/ 0 h 198"/>
                <a:gd name="T2" fmla="*/ 12 w 60"/>
                <a:gd name="T3" fmla="*/ 0 h 198"/>
                <a:gd name="T4" fmla="*/ 0 w 60"/>
                <a:gd name="T5" fmla="*/ 12 h 198"/>
                <a:gd name="T6" fmla="*/ 0 w 60"/>
                <a:gd name="T7" fmla="*/ 187 h 198"/>
                <a:gd name="T8" fmla="*/ 12 w 60"/>
                <a:gd name="T9" fmla="*/ 198 h 198"/>
                <a:gd name="T10" fmla="*/ 48 w 60"/>
                <a:gd name="T11" fmla="*/ 198 h 198"/>
                <a:gd name="T12" fmla="*/ 60 w 60"/>
                <a:gd name="T13" fmla="*/ 187 h 198"/>
                <a:gd name="T14" fmla="*/ 60 w 60"/>
                <a:gd name="T15" fmla="*/ 12 h 198"/>
                <a:gd name="T16" fmla="*/ 48 w 60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5" y="198"/>
                    <a:pt x="60" y="193"/>
                    <a:pt x="60" y="187"/>
                  </a:cubicBezTo>
                  <a:lnTo>
                    <a:pt x="60" y="12"/>
                  </a:lnTo>
                  <a:cubicBezTo>
                    <a:pt x="60" y="6"/>
                    <a:pt x="55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35">
              <a:extLst>
                <a:ext uri="{FF2B5EF4-FFF2-40B4-BE49-F238E27FC236}">
                  <a16:creationId xmlns:a16="http://schemas.microsoft.com/office/drawing/2014/main" id="{CC3A7628-65E3-CF61-A9C5-D0F11D455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1009651"/>
              <a:ext cx="93663" cy="365125"/>
            </a:xfrm>
            <a:custGeom>
              <a:avLst/>
              <a:gdLst>
                <a:gd name="T0" fmla="*/ 48 w 60"/>
                <a:gd name="T1" fmla="*/ 0 h 234"/>
                <a:gd name="T2" fmla="*/ 12 w 60"/>
                <a:gd name="T3" fmla="*/ 0 h 234"/>
                <a:gd name="T4" fmla="*/ 0 w 60"/>
                <a:gd name="T5" fmla="*/ 12 h 234"/>
                <a:gd name="T6" fmla="*/ 0 w 60"/>
                <a:gd name="T7" fmla="*/ 223 h 234"/>
                <a:gd name="T8" fmla="*/ 12 w 60"/>
                <a:gd name="T9" fmla="*/ 234 h 234"/>
                <a:gd name="T10" fmla="*/ 48 w 60"/>
                <a:gd name="T11" fmla="*/ 234 h 234"/>
                <a:gd name="T12" fmla="*/ 60 w 60"/>
                <a:gd name="T13" fmla="*/ 223 h 234"/>
                <a:gd name="T14" fmla="*/ 60 w 60"/>
                <a:gd name="T15" fmla="*/ 12 h 234"/>
                <a:gd name="T16" fmla="*/ 48 w 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34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223"/>
                  </a:lnTo>
                  <a:cubicBezTo>
                    <a:pt x="0" y="229"/>
                    <a:pt x="5" y="234"/>
                    <a:pt x="12" y="234"/>
                  </a:cubicBezTo>
                  <a:lnTo>
                    <a:pt x="48" y="234"/>
                  </a:lnTo>
                  <a:cubicBezTo>
                    <a:pt x="54" y="234"/>
                    <a:pt x="60" y="229"/>
                    <a:pt x="60" y="223"/>
                  </a:cubicBezTo>
                  <a:lnTo>
                    <a:pt x="60" y="12"/>
                  </a:lnTo>
                  <a:cubicBezTo>
                    <a:pt x="60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336">
              <a:extLst>
                <a:ext uri="{FF2B5EF4-FFF2-40B4-BE49-F238E27FC236}">
                  <a16:creationId xmlns:a16="http://schemas.microsoft.com/office/drawing/2014/main" id="{07DF7F81-2AA0-BA86-569B-5D466FCCA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1" y="1066801"/>
              <a:ext cx="92075" cy="307975"/>
            </a:xfrm>
            <a:custGeom>
              <a:avLst/>
              <a:gdLst>
                <a:gd name="T0" fmla="*/ 48 w 59"/>
                <a:gd name="T1" fmla="*/ 0 h 198"/>
                <a:gd name="T2" fmla="*/ 12 w 59"/>
                <a:gd name="T3" fmla="*/ 0 h 198"/>
                <a:gd name="T4" fmla="*/ 0 w 59"/>
                <a:gd name="T5" fmla="*/ 12 h 198"/>
                <a:gd name="T6" fmla="*/ 0 w 59"/>
                <a:gd name="T7" fmla="*/ 187 h 198"/>
                <a:gd name="T8" fmla="*/ 12 w 59"/>
                <a:gd name="T9" fmla="*/ 198 h 198"/>
                <a:gd name="T10" fmla="*/ 48 w 59"/>
                <a:gd name="T11" fmla="*/ 198 h 198"/>
                <a:gd name="T12" fmla="*/ 59 w 59"/>
                <a:gd name="T13" fmla="*/ 187 h 198"/>
                <a:gd name="T14" fmla="*/ 59 w 59"/>
                <a:gd name="T15" fmla="*/ 12 h 198"/>
                <a:gd name="T16" fmla="*/ 48 w 59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4" y="198"/>
                    <a:pt x="59" y="193"/>
                    <a:pt x="59" y="187"/>
                  </a:cubicBezTo>
                  <a:lnTo>
                    <a:pt x="59" y="12"/>
                  </a:lnTo>
                  <a:cubicBezTo>
                    <a:pt x="59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337">
              <a:extLst>
                <a:ext uri="{FF2B5EF4-FFF2-40B4-BE49-F238E27FC236}">
                  <a16:creationId xmlns:a16="http://schemas.microsoft.com/office/drawing/2014/main" id="{751572BD-E54D-7961-AC05-14CE9DE4B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6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338">
              <a:extLst>
                <a:ext uri="{FF2B5EF4-FFF2-40B4-BE49-F238E27FC236}">
                  <a16:creationId xmlns:a16="http://schemas.microsoft.com/office/drawing/2014/main" id="{170BA44E-9286-4A70-4015-D13B58AA1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063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339">
              <a:extLst>
                <a:ext uri="{FF2B5EF4-FFF2-40B4-BE49-F238E27FC236}">
                  <a16:creationId xmlns:a16="http://schemas.microsoft.com/office/drawing/2014/main" id="{32C28913-0A3B-A63A-7F7F-4CD04D6B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1249363"/>
              <a:ext cx="92075" cy="125413"/>
            </a:xfrm>
            <a:custGeom>
              <a:avLst/>
              <a:gdLst>
                <a:gd name="T0" fmla="*/ 48 w 59"/>
                <a:gd name="T1" fmla="*/ 0 h 81"/>
                <a:gd name="T2" fmla="*/ 11 w 59"/>
                <a:gd name="T3" fmla="*/ 0 h 81"/>
                <a:gd name="T4" fmla="*/ 0 w 59"/>
                <a:gd name="T5" fmla="*/ 11 h 81"/>
                <a:gd name="T6" fmla="*/ 0 w 59"/>
                <a:gd name="T7" fmla="*/ 70 h 81"/>
                <a:gd name="T8" fmla="*/ 11 w 59"/>
                <a:gd name="T9" fmla="*/ 81 h 81"/>
                <a:gd name="T10" fmla="*/ 48 w 59"/>
                <a:gd name="T11" fmla="*/ 81 h 81"/>
                <a:gd name="T12" fmla="*/ 59 w 59"/>
                <a:gd name="T13" fmla="*/ 70 h 81"/>
                <a:gd name="T14" fmla="*/ 59 w 59"/>
                <a:gd name="T15" fmla="*/ 11 h 81"/>
                <a:gd name="T16" fmla="*/ 48 w 59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1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70"/>
                  </a:lnTo>
                  <a:cubicBezTo>
                    <a:pt x="0" y="76"/>
                    <a:pt x="5" y="81"/>
                    <a:pt x="11" y="81"/>
                  </a:cubicBezTo>
                  <a:lnTo>
                    <a:pt x="48" y="81"/>
                  </a:lnTo>
                  <a:cubicBezTo>
                    <a:pt x="54" y="81"/>
                    <a:pt x="59" y="76"/>
                    <a:pt x="59" y="70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9780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EBC111-CB5F-CA4F-16C2-2B9F1D76A6BD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ML Algorithms</a:t>
            </a:r>
          </a:p>
        </p:txBody>
      </p:sp>
      <p:sp>
        <p:nvSpPr>
          <p:cNvPr id="14" name="TextBox 82">
            <a:extLst>
              <a:ext uri="{FF2B5EF4-FFF2-40B4-BE49-F238E27FC236}">
                <a16:creationId xmlns:a16="http://schemas.microsoft.com/office/drawing/2014/main" id="{B81F5758-BDC2-1444-1DDD-FF59453D97E2}"/>
              </a:ext>
            </a:extLst>
          </p:cNvPr>
          <p:cNvSpPr txBox="1"/>
          <p:nvPr/>
        </p:nvSpPr>
        <p:spPr>
          <a:xfrm>
            <a:off x="1188533" y="969635"/>
            <a:ext cx="10377992" cy="230832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Dataset was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divided into 80/20 ratio – 5636 rows for train set and 1408 for test set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We used 3 algorithms: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Random Forest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K nearest neighbors</a:t>
            </a:r>
          </a:p>
          <a:p>
            <a:pPr lvl="1">
              <a:defRPr/>
            </a:pPr>
            <a:endParaRPr lang="en-GB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Each of them was optimized (max depth, max depth and N estimators, K vales) to find the best accuracy and compared with benchmark  </a:t>
            </a:r>
          </a:p>
        </p:txBody>
      </p:sp>
    </p:spTree>
    <p:extLst>
      <p:ext uri="{BB962C8B-B14F-4D97-AF65-F5344CB8AC3E}">
        <p14:creationId xmlns:p14="http://schemas.microsoft.com/office/powerpoint/2010/main" val="363202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D87E-33FF-2EDB-4330-CFC172B60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Team</a:t>
            </a:r>
            <a:endParaRPr lang="en-GB" sz="6600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4611D-3577-FE5B-D51A-857F3E526CBE}"/>
              </a:ext>
            </a:extLst>
          </p:cNvPr>
          <p:cNvSpPr txBox="1"/>
          <p:nvPr/>
        </p:nvSpPr>
        <p:spPr>
          <a:xfrm>
            <a:off x="8001014" y="4967196"/>
            <a:ext cx="33272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Gil </a:t>
            </a:r>
            <a:r>
              <a:rPr kumimoji="0" lang="en-GB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Hadar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5BC04-3E7A-2F14-597C-7766456E2F83}"/>
              </a:ext>
            </a:extLst>
          </p:cNvPr>
          <p:cNvSpPr txBox="1"/>
          <p:nvPr/>
        </p:nvSpPr>
        <p:spPr>
          <a:xfrm>
            <a:off x="4328901" y="4967195"/>
            <a:ext cx="33272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Liraz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</a:t>
            </a:r>
            <a:r>
              <a:rPr kumimoji="0" lang="en-GB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Sofer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25303E-FC0D-C4E8-D01C-502AF7A358BE}"/>
              </a:ext>
            </a:extLst>
          </p:cNvPr>
          <p:cNvSpPr>
            <a:spLocks noChangeAspect="1"/>
          </p:cNvSpPr>
          <p:nvPr/>
        </p:nvSpPr>
        <p:spPr>
          <a:xfrm>
            <a:off x="4914633" y="2022269"/>
            <a:ext cx="2608892" cy="2608892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CF1561-CE1C-AFC2-20FA-AC7752980F47}"/>
              </a:ext>
            </a:extLst>
          </p:cNvPr>
          <p:cNvSpPr>
            <a:spLocks noChangeAspect="1"/>
          </p:cNvSpPr>
          <p:nvPr/>
        </p:nvSpPr>
        <p:spPr>
          <a:xfrm>
            <a:off x="8561348" y="2022269"/>
            <a:ext cx="2608892" cy="2608892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377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EBC111-CB5F-CA4F-16C2-2B9F1D76A6BD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Decision Trees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3DB0E-46EE-ECBB-D6FB-0C1B4677919D}"/>
              </a:ext>
            </a:extLst>
          </p:cNvPr>
          <p:cNvSpPr txBox="1"/>
          <p:nvPr/>
        </p:nvSpPr>
        <p:spPr>
          <a:xfrm>
            <a:off x="3702049" y="5823412"/>
            <a:ext cx="4044951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600" dirty="0"/>
              <a:t>Best Accuracy: 0.7876420454545454</a:t>
            </a:r>
          </a:p>
          <a:p>
            <a:pPr algn="ctr"/>
            <a:r>
              <a:rPr lang="en-GB" sz="1600" dirty="0"/>
              <a:t>Best </a:t>
            </a:r>
            <a:r>
              <a:rPr lang="en-GB" sz="1600" dirty="0" err="1"/>
              <a:t>max_depth</a:t>
            </a:r>
            <a:r>
              <a:rPr lang="en-GB" sz="1600" dirty="0"/>
              <a:t>: 5.0</a:t>
            </a:r>
          </a:p>
        </p:txBody>
      </p:sp>
      <p:sp>
        <p:nvSpPr>
          <p:cNvPr id="8" name="TextBox 82">
            <a:extLst>
              <a:ext uri="{FF2B5EF4-FFF2-40B4-BE49-F238E27FC236}">
                <a16:creationId xmlns:a16="http://schemas.microsoft.com/office/drawing/2014/main" id="{9DCCF2BD-E636-3D71-BD7D-26881E4D6C1D}"/>
              </a:ext>
            </a:extLst>
          </p:cNvPr>
          <p:cNvSpPr txBox="1"/>
          <p:nvPr/>
        </p:nvSpPr>
        <p:spPr>
          <a:xfrm>
            <a:off x="1028700" y="930558"/>
            <a:ext cx="10299701" cy="56938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>
              <a:defRPr/>
            </a:pPr>
            <a:r>
              <a:rPr lang="en-US" sz="15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Dataset was </a:t>
            </a: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divided into 80/20 ratio – 5636 rows for train set and 1408 for test set</a:t>
            </a:r>
            <a:endParaRPr lang="en-US" sz="1500" kern="1200" dirty="0">
              <a:solidFill>
                <a:srgbClr val="000000"/>
              </a:solidFill>
              <a:effectLst/>
              <a:latin typeface="Aptos" panose="020B0004020202020204" pitchFamily="34" charset="0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5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 ran the algorithm in for loop to find the best accuracy depends on tree depth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C6953D-B2CF-3610-A11F-B0A64AC26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01" y="1906012"/>
            <a:ext cx="3640242" cy="28755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CC1EE10-6A7A-3959-F0E5-F5EE2BF7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7" y="1906011"/>
            <a:ext cx="3640243" cy="2875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A712AB3-9220-C629-E1A6-DD383AEC0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878" y="1906011"/>
            <a:ext cx="3640243" cy="2875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9093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F8E8747C-6D47-F148-A036-114E52054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15"/>
            <a:ext cx="12192000" cy="5368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5D974-9AA4-5413-A78A-20A937683A20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Decision 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1DEC77-0389-5701-8B73-B959981DC36F}"/>
              </a:ext>
            </a:extLst>
          </p:cNvPr>
          <p:cNvSpPr txBox="1"/>
          <p:nvPr/>
        </p:nvSpPr>
        <p:spPr>
          <a:xfrm>
            <a:off x="406399" y="1224200"/>
            <a:ext cx="4044951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600" dirty="0"/>
              <a:t>Best Accuracy: 0.7876420454545454</a:t>
            </a:r>
          </a:p>
          <a:p>
            <a:pPr algn="ctr"/>
            <a:r>
              <a:rPr lang="en-GB" sz="1600" dirty="0"/>
              <a:t>Best </a:t>
            </a:r>
            <a:r>
              <a:rPr lang="en-GB" sz="1600" dirty="0" err="1"/>
              <a:t>max_depth</a:t>
            </a:r>
            <a:r>
              <a:rPr lang="en-GB" sz="1600" dirty="0"/>
              <a:t>: 5.0</a:t>
            </a:r>
          </a:p>
        </p:txBody>
      </p:sp>
    </p:spTree>
    <p:extLst>
      <p:ext uri="{BB962C8B-B14F-4D97-AF65-F5344CB8AC3E}">
        <p14:creationId xmlns:p14="http://schemas.microsoft.com/office/powerpoint/2010/main" val="2879610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4259B-A62B-EA29-F1A3-1CD249B0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>
            <a:extLst>
              <a:ext uri="{FF2B5EF4-FFF2-40B4-BE49-F238E27FC236}">
                <a16:creationId xmlns:a16="http://schemas.microsoft.com/office/drawing/2014/main" id="{E750E756-6149-C29C-5AB4-119D363D8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9" y="1759607"/>
            <a:ext cx="5403697" cy="3824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5834BE6-23E0-A4B7-F08E-8393F31F1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1B8DC3C-049F-CFAE-68C0-04E61A3A3DF4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B9FDC-751D-F137-FC2B-21A15CFB5F28}"/>
              </a:ext>
            </a:extLst>
          </p:cNvPr>
          <p:cNvSpPr txBox="1"/>
          <p:nvPr/>
        </p:nvSpPr>
        <p:spPr>
          <a:xfrm>
            <a:off x="3769491" y="5689039"/>
            <a:ext cx="4044951" cy="10772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Test Data</a:t>
            </a:r>
          </a:p>
          <a:p>
            <a:pPr algn="ctr"/>
            <a:r>
              <a:rPr lang="en-US" sz="1600" dirty="0"/>
              <a:t>Best Accuracy: 0.8061079545454546</a:t>
            </a:r>
          </a:p>
          <a:p>
            <a:pPr algn="ctr"/>
            <a:r>
              <a:rPr lang="en-US" sz="1600" dirty="0" err="1"/>
              <a:t>n_estimators</a:t>
            </a:r>
            <a:r>
              <a:rPr lang="en-US" sz="1600" dirty="0"/>
              <a:t>: 36.0</a:t>
            </a:r>
          </a:p>
          <a:p>
            <a:pPr algn="ctr"/>
            <a:r>
              <a:rPr lang="en-US" sz="1600" dirty="0"/>
              <a:t>Best </a:t>
            </a:r>
            <a:r>
              <a:rPr lang="en-US" sz="1600" dirty="0" err="1"/>
              <a:t>max_depth</a:t>
            </a:r>
            <a:r>
              <a:rPr lang="en-US" sz="1600" dirty="0"/>
              <a:t>: 11.0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47F2A-9258-CCAB-B85A-553802A3C2DB}"/>
              </a:ext>
            </a:extLst>
          </p:cNvPr>
          <p:cNvSpPr txBox="1"/>
          <p:nvPr/>
        </p:nvSpPr>
        <p:spPr>
          <a:xfrm>
            <a:off x="551794" y="2179255"/>
            <a:ext cx="4924972" cy="103264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D2296D-6674-9B6C-8C55-AF57E6E80AED}"/>
              </a:ext>
            </a:extLst>
          </p:cNvPr>
          <p:cNvSpPr/>
          <p:nvPr/>
        </p:nvSpPr>
        <p:spPr>
          <a:xfrm>
            <a:off x="5335534" y="2369507"/>
            <a:ext cx="912866" cy="387350"/>
          </a:xfrm>
          <a:prstGeom prst="righ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82">
            <a:extLst>
              <a:ext uri="{FF2B5EF4-FFF2-40B4-BE49-F238E27FC236}">
                <a16:creationId xmlns:a16="http://schemas.microsoft.com/office/drawing/2014/main" id="{7C4209E7-1E40-0DAC-C165-2911BCFA2D7C}"/>
              </a:ext>
            </a:extLst>
          </p:cNvPr>
          <p:cNvSpPr txBox="1"/>
          <p:nvPr/>
        </p:nvSpPr>
        <p:spPr>
          <a:xfrm>
            <a:off x="1028700" y="881817"/>
            <a:ext cx="10299701" cy="80021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>
              <a:defRPr/>
            </a:pPr>
            <a:r>
              <a:rPr lang="en-US" sz="15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Dataset was </a:t>
            </a: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divided into 80/20 ratio – 5636 rows for train set and 1408 for test set</a:t>
            </a:r>
            <a:endParaRPr lang="en-US" sz="1500" kern="1200" dirty="0">
              <a:solidFill>
                <a:srgbClr val="000000"/>
              </a:solidFill>
              <a:effectLst/>
              <a:latin typeface="Aptos" panose="020B0004020202020204" pitchFamily="34" charset="0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5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 ran the algorithm in 2 for loops to find the best accuracy depends on N estimators and max depth.</a:t>
            </a:r>
          </a:p>
          <a:p>
            <a:pPr algn="ctr">
              <a:defRPr/>
            </a:pPr>
            <a:r>
              <a:rPr lang="en-US" sz="15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 started with high-level with jumps for N estimators, after </a:t>
            </a: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plotting the heatmap hot areas - we’ve fine-tuned the parameters.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4105" name="Picture 9">
            <a:extLst>
              <a:ext uri="{FF2B5EF4-FFF2-40B4-BE49-F238E27FC236}">
                <a16:creationId xmlns:a16="http://schemas.microsoft.com/office/drawing/2014/main" id="{4B03C4C1-09ED-802D-713D-D54A5C2BD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82" y="1759607"/>
            <a:ext cx="5403697" cy="3824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698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1E637-2B93-56DF-276E-1E049E20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AB5CBF7-AB7C-811E-BE69-C23D05B9C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90" y="1750081"/>
            <a:ext cx="5403697" cy="3824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6947952-98D1-BA4C-A762-CBE1419B9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B52EF43-00AC-A791-CE1C-4CD67FE944B7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16017-0317-A51A-3B6E-D0FB7113014B}"/>
              </a:ext>
            </a:extLst>
          </p:cNvPr>
          <p:cNvSpPr txBox="1"/>
          <p:nvPr/>
        </p:nvSpPr>
        <p:spPr>
          <a:xfrm>
            <a:off x="3769491" y="5689039"/>
            <a:ext cx="4044951" cy="10772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Train Data</a:t>
            </a:r>
          </a:p>
          <a:p>
            <a:pPr algn="ctr"/>
            <a:r>
              <a:rPr lang="en-US" sz="1600" dirty="0"/>
              <a:t>Best Accuracy: 0.9975155279503105</a:t>
            </a:r>
          </a:p>
          <a:p>
            <a:pPr algn="ctr"/>
            <a:r>
              <a:rPr lang="en-US" sz="1600" dirty="0"/>
              <a:t>Best </a:t>
            </a:r>
            <a:r>
              <a:rPr lang="en-US" sz="1600" dirty="0" err="1"/>
              <a:t>n_estimators</a:t>
            </a:r>
            <a:r>
              <a:rPr lang="en-US" sz="1600" dirty="0"/>
              <a:t>: 71.0</a:t>
            </a:r>
          </a:p>
          <a:p>
            <a:pPr algn="ctr"/>
            <a:r>
              <a:rPr lang="en-US" sz="1600" dirty="0"/>
              <a:t>Best </a:t>
            </a:r>
            <a:r>
              <a:rPr lang="en-US" sz="1600" dirty="0" err="1"/>
              <a:t>max_depth</a:t>
            </a:r>
            <a:r>
              <a:rPr lang="en-US" sz="1600" dirty="0"/>
              <a:t>: 22.0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3D35A-7EF7-78BF-BE15-A2EA8011823A}"/>
              </a:ext>
            </a:extLst>
          </p:cNvPr>
          <p:cNvSpPr txBox="1"/>
          <p:nvPr/>
        </p:nvSpPr>
        <p:spPr>
          <a:xfrm>
            <a:off x="564490" y="3146259"/>
            <a:ext cx="4827317" cy="20759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35CD2B-DF5C-A3C4-7A91-B096B5914F03}"/>
              </a:ext>
            </a:extLst>
          </p:cNvPr>
          <p:cNvSpPr/>
          <p:nvPr/>
        </p:nvSpPr>
        <p:spPr>
          <a:xfrm>
            <a:off x="5391807" y="3796889"/>
            <a:ext cx="912866" cy="387350"/>
          </a:xfrm>
          <a:prstGeom prst="righ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460A1B3-610D-A9DC-1D40-8A8805CD9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14" y="1750081"/>
            <a:ext cx="5403698" cy="382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82">
            <a:extLst>
              <a:ext uri="{FF2B5EF4-FFF2-40B4-BE49-F238E27FC236}">
                <a16:creationId xmlns:a16="http://schemas.microsoft.com/office/drawing/2014/main" id="{6603A5EE-F8A6-FE66-E004-9DDF8778882E}"/>
              </a:ext>
            </a:extLst>
          </p:cNvPr>
          <p:cNvSpPr txBox="1"/>
          <p:nvPr/>
        </p:nvSpPr>
        <p:spPr>
          <a:xfrm>
            <a:off x="1028700" y="881817"/>
            <a:ext cx="10299701" cy="80021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>
              <a:defRPr/>
            </a:pPr>
            <a:r>
              <a:rPr lang="en-US" sz="15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Dataset was </a:t>
            </a: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divided into 80/20 ratio – 5636 rows for train set and 1408 for test set</a:t>
            </a:r>
            <a:endParaRPr lang="en-US" sz="1500" kern="1200" dirty="0">
              <a:solidFill>
                <a:srgbClr val="000000"/>
              </a:solidFill>
              <a:effectLst/>
              <a:latin typeface="Aptos" panose="020B0004020202020204" pitchFamily="34" charset="0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5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 ran the algorithm in 2 for loops to find the best accuracy depends on N estimators and max depth.</a:t>
            </a:r>
          </a:p>
          <a:p>
            <a:pPr algn="ctr">
              <a:defRPr/>
            </a:pPr>
            <a:r>
              <a:rPr lang="en-US" sz="15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 started with high-level with jumps for N estimators, after </a:t>
            </a: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plotting the heatmap hot areas - we’ve fine-tuned the parameters.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544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B5901-CD2E-054D-E46F-6FFDA0B1E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11B9C1-E397-C0AC-4821-D5AD73A4F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82" y="709087"/>
            <a:ext cx="9246636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17658CE-50DC-BE24-8FF7-9D889D8BC853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Random Forest Feature Importance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47625-285F-C50C-2008-D176357616B7}"/>
              </a:ext>
            </a:extLst>
          </p:cNvPr>
          <p:cNvSpPr txBox="1"/>
          <p:nvPr/>
        </p:nvSpPr>
        <p:spPr>
          <a:xfrm>
            <a:off x="9262834" y="2458135"/>
            <a:ext cx="26116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This is also aligned with what we saw in the correlations, so seems like the algorithm found the right patterns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6F2F9B-D5E6-F9A4-F1E5-650970CB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82" y="1099720"/>
            <a:ext cx="7658857" cy="545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7109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EBC111-CB5F-CA4F-16C2-2B9F1D76A6BD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3DB0E-46EE-ECBB-D6FB-0C1B4677919D}"/>
              </a:ext>
            </a:extLst>
          </p:cNvPr>
          <p:cNvSpPr txBox="1"/>
          <p:nvPr/>
        </p:nvSpPr>
        <p:spPr>
          <a:xfrm>
            <a:off x="4073523" y="5799065"/>
            <a:ext cx="4044951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Best Accuracy: 0.7840909090909091</a:t>
            </a:r>
          </a:p>
          <a:p>
            <a:pPr algn="ctr"/>
            <a:r>
              <a:rPr lang="en-US" sz="1600" dirty="0"/>
              <a:t>Best </a:t>
            </a:r>
            <a:r>
              <a:rPr lang="en-US" sz="1600" dirty="0" err="1"/>
              <a:t>n_estimators</a:t>
            </a:r>
            <a:r>
              <a:rPr lang="en-US" sz="1600" dirty="0"/>
              <a:t>: 25.0</a:t>
            </a:r>
            <a:endParaRPr lang="en-GB" sz="1600" dirty="0"/>
          </a:p>
        </p:txBody>
      </p:sp>
      <p:sp>
        <p:nvSpPr>
          <p:cNvPr id="2" name="TextBox 82">
            <a:extLst>
              <a:ext uri="{FF2B5EF4-FFF2-40B4-BE49-F238E27FC236}">
                <a16:creationId xmlns:a16="http://schemas.microsoft.com/office/drawing/2014/main" id="{BE877146-26B0-6B9C-B7FF-05EEC5E13364}"/>
              </a:ext>
            </a:extLst>
          </p:cNvPr>
          <p:cNvSpPr txBox="1"/>
          <p:nvPr/>
        </p:nvSpPr>
        <p:spPr>
          <a:xfrm>
            <a:off x="1028700" y="938252"/>
            <a:ext cx="10299701" cy="553998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>
              <a:defRPr/>
            </a:pPr>
            <a:r>
              <a:rPr lang="en-US" sz="15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Dataset was </a:t>
            </a: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divided into 80/20 ratio – 5636 rows for train set and 1408 for test set</a:t>
            </a:r>
            <a:endParaRPr lang="en-US" sz="1500" kern="1200" dirty="0">
              <a:solidFill>
                <a:srgbClr val="000000"/>
              </a:solidFill>
              <a:effectLst/>
              <a:latin typeface="Aptos" panose="020B0004020202020204" pitchFamily="34" charset="0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5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 ran the algorithm in for loop to find the best accuracy </a:t>
            </a: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depends on N</a:t>
            </a:r>
            <a:r>
              <a:rPr lang="he-IL" sz="150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Neighbors.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11789A8-4D0D-1292-D0B1-C72A09A06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9" y="1802666"/>
            <a:ext cx="3653401" cy="2885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3C4C19C-07F0-5041-6EBA-BE59EBEA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237" y="1802666"/>
            <a:ext cx="3653401" cy="2885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C8CA7F7-4E32-FCD7-A7F8-FA629908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243" y="1802666"/>
            <a:ext cx="3653401" cy="2885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5965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CE968-F142-3962-C643-5947B94E0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8C482EC-B14C-0C0A-0A88-442D09F3C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F3BDCEC-6EB6-674A-2F81-29DE34A68A1F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KNN – Scaled 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16D66-49C5-7E05-D9EA-A2BCC140D72F}"/>
              </a:ext>
            </a:extLst>
          </p:cNvPr>
          <p:cNvSpPr txBox="1"/>
          <p:nvPr/>
        </p:nvSpPr>
        <p:spPr>
          <a:xfrm>
            <a:off x="4073523" y="5575726"/>
            <a:ext cx="404495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With Scaled X</a:t>
            </a:r>
          </a:p>
          <a:p>
            <a:pPr algn="ctr"/>
            <a:r>
              <a:rPr lang="en-US" sz="1600" dirty="0"/>
              <a:t>Best Accuracy: 0.7933238636363636</a:t>
            </a:r>
          </a:p>
          <a:p>
            <a:pPr algn="ctr"/>
            <a:r>
              <a:rPr lang="en-US" sz="1600" dirty="0"/>
              <a:t>Best </a:t>
            </a:r>
            <a:r>
              <a:rPr lang="en-US" sz="1600" dirty="0" err="1"/>
              <a:t>n_estimators</a:t>
            </a:r>
            <a:r>
              <a:rPr lang="en-US" sz="1600" dirty="0"/>
              <a:t>: 18.0</a:t>
            </a:r>
            <a:endParaRPr lang="en-GB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2D129FC-57F2-20D9-F8BA-AC6B732F4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2" y="1560545"/>
            <a:ext cx="4834710" cy="3819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6CBB45-639E-EFFD-EB57-C0FCB2FF4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40" y="1560544"/>
            <a:ext cx="4843605" cy="3826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82">
            <a:extLst>
              <a:ext uri="{FF2B5EF4-FFF2-40B4-BE49-F238E27FC236}">
                <a16:creationId xmlns:a16="http://schemas.microsoft.com/office/drawing/2014/main" id="{616C9D95-48CE-706E-3013-0EA7C6AC7430}"/>
              </a:ext>
            </a:extLst>
          </p:cNvPr>
          <p:cNvSpPr txBox="1"/>
          <p:nvPr/>
        </p:nvSpPr>
        <p:spPr>
          <a:xfrm>
            <a:off x="1028700" y="938252"/>
            <a:ext cx="10299701" cy="553998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>
              <a:defRPr/>
            </a:pPr>
            <a:r>
              <a:rPr lang="en-US" sz="15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Dataset was </a:t>
            </a: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divided into 80/20 ratio – 5636 rows for train set and 1408 for test set</a:t>
            </a:r>
            <a:endParaRPr lang="en-US" sz="1500" kern="1200" dirty="0">
              <a:solidFill>
                <a:srgbClr val="000000"/>
              </a:solidFill>
              <a:effectLst/>
              <a:latin typeface="Aptos" panose="020B0004020202020204" pitchFamily="34" charset="0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5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 ran the algorithm in for loop to find the best accuracy </a:t>
            </a: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depends on N</a:t>
            </a:r>
            <a:r>
              <a:rPr lang="he-IL" sz="150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Neighbors.</a:t>
            </a:r>
          </a:p>
        </p:txBody>
      </p:sp>
    </p:spTree>
    <p:extLst>
      <p:ext uri="{BB962C8B-B14F-4D97-AF65-F5344CB8AC3E}">
        <p14:creationId xmlns:p14="http://schemas.microsoft.com/office/powerpoint/2010/main" val="2117168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EBC111-CB5F-CA4F-16C2-2B9F1D76A6BD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Algorithms Introspection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582E4-95B5-C1E8-D528-02C8D4EC5210}"/>
              </a:ext>
            </a:extLst>
          </p:cNvPr>
          <p:cNvSpPr txBox="1"/>
          <p:nvPr/>
        </p:nvSpPr>
        <p:spPr>
          <a:xfrm>
            <a:off x="917574" y="1084302"/>
            <a:ext cx="109632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Our model results:</a:t>
            </a:r>
          </a:p>
          <a:p>
            <a:pPr algn="l"/>
            <a:r>
              <a:rPr lang="en-US" dirty="0"/>
              <a:t>Decision tree best accuracy Result: 78.76%</a:t>
            </a:r>
            <a:br>
              <a:rPr lang="en-US" dirty="0"/>
            </a:br>
            <a:r>
              <a:rPr lang="en-US" dirty="0"/>
              <a:t>Random Forest best accuracy Result: 80.61%</a:t>
            </a:r>
            <a:br>
              <a:rPr lang="en-US" dirty="0"/>
            </a:br>
            <a:r>
              <a:rPr lang="en-US" dirty="0"/>
              <a:t>KNN best accuracy Result (before standardization): 78.4%</a:t>
            </a:r>
            <a:br>
              <a:rPr lang="en-US" dirty="0"/>
            </a:br>
            <a:r>
              <a:rPr lang="en-US" dirty="0"/>
              <a:t>KNN best accuracy Result (after standardization): 79.33%</a:t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The performance on test is 73.86%, we can see that any of our algorithms beat the benchmark performance</a:t>
            </a:r>
          </a:p>
          <a:p>
            <a:pPr algn="l"/>
            <a:endParaRPr lang="en-GB" dirty="0">
              <a:highlight>
                <a:srgbClr val="FFFF00"/>
              </a:highlight>
            </a:endParaRPr>
          </a:p>
          <a:p>
            <a:pPr algn="l"/>
            <a:endParaRPr lang="en-GB" dirty="0">
              <a:highlight>
                <a:srgbClr val="FFFF00"/>
              </a:highlight>
            </a:endParaRPr>
          </a:p>
          <a:p>
            <a:pPr algn="l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5482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505A8-9206-DFFB-A260-833C3C4B89C1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B: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atin typeface="+mj-lt"/>
                <a:ea typeface="+mj-ea"/>
                <a:cs typeface="+mj-cs"/>
              </a:rPr>
              <a:t>MongoDB 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Trends7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3309EFEE-5812-9B8C-2761-EF8CD64A0EF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993407" y="2659502"/>
            <a:ext cx="2933331" cy="2080622"/>
            <a:chOff x="7067550" y="5861050"/>
            <a:chExt cx="819150" cy="581026"/>
          </a:xfrm>
          <a:solidFill>
            <a:schemeClr val="tx1"/>
          </a:solidFill>
        </p:grpSpPr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AE3C5A6E-EC38-A0D8-B3AC-54DE78C95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7550" y="5886450"/>
              <a:ext cx="431800" cy="473075"/>
            </a:xfrm>
            <a:custGeom>
              <a:avLst/>
              <a:gdLst>
                <a:gd name="T0" fmla="*/ 50 w 605"/>
                <a:gd name="T1" fmla="*/ 50 h 663"/>
                <a:gd name="T2" fmla="*/ 576 w 605"/>
                <a:gd name="T3" fmla="*/ 50 h 663"/>
                <a:gd name="T4" fmla="*/ 605 w 605"/>
                <a:gd name="T5" fmla="*/ 0 h 663"/>
                <a:gd name="T6" fmla="*/ 43 w 605"/>
                <a:gd name="T7" fmla="*/ 0 h 663"/>
                <a:gd name="T8" fmla="*/ 0 w 605"/>
                <a:gd name="T9" fmla="*/ 43 h 663"/>
                <a:gd name="T10" fmla="*/ 0 w 605"/>
                <a:gd name="T11" fmla="*/ 620 h 663"/>
                <a:gd name="T12" fmla="*/ 43 w 605"/>
                <a:gd name="T13" fmla="*/ 663 h 663"/>
                <a:gd name="T14" fmla="*/ 370 w 605"/>
                <a:gd name="T15" fmla="*/ 663 h 663"/>
                <a:gd name="T16" fmla="*/ 370 w 605"/>
                <a:gd name="T17" fmla="*/ 637 h 663"/>
                <a:gd name="T18" fmla="*/ 406 w 605"/>
                <a:gd name="T19" fmla="*/ 533 h 663"/>
                <a:gd name="T20" fmla="*/ 50 w 605"/>
                <a:gd name="T21" fmla="*/ 533 h 663"/>
                <a:gd name="T22" fmla="*/ 50 w 605"/>
                <a:gd name="T23" fmla="*/ 5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5" h="663">
                  <a:moveTo>
                    <a:pt x="50" y="50"/>
                  </a:moveTo>
                  <a:lnTo>
                    <a:pt x="576" y="50"/>
                  </a:lnTo>
                  <a:cubicBezTo>
                    <a:pt x="583" y="32"/>
                    <a:pt x="593" y="15"/>
                    <a:pt x="605" y="0"/>
                  </a:cubicBez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620"/>
                  </a:lnTo>
                  <a:cubicBezTo>
                    <a:pt x="0" y="644"/>
                    <a:pt x="19" y="663"/>
                    <a:pt x="43" y="663"/>
                  </a:cubicBezTo>
                  <a:lnTo>
                    <a:pt x="370" y="663"/>
                  </a:lnTo>
                  <a:lnTo>
                    <a:pt x="370" y="637"/>
                  </a:lnTo>
                  <a:cubicBezTo>
                    <a:pt x="370" y="599"/>
                    <a:pt x="383" y="562"/>
                    <a:pt x="406" y="533"/>
                  </a:cubicBezTo>
                  <a:lnTo>
                    <a:pt x="50" y="533"/>
                  </a:lnTo>
                  <a:lnTo>
                    <a:pt x="50" y="5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88">
              <a:extLst>
                <a:ext uri="{FF2B5EF4-FFF2-40B4-BE49-F238E27FC236}">
                  <a16:creationId xmlns:a16="http://schemas.microsoft.com/office/drawing/2014/main" id="{D940A339-B8C8-E1D5-299E-CA1F35D9E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6386513"/>
              <a:ext cx="793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10DCBE31-685C-28BB-A2AF-FA21DF519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75" y="6145213"/>
              <a:ext cx="517525" cy="296863"/>
            </a:xfrm>
            <a:custGeom>
              <a:avLst/>
              <a:gdLst>
                <a:gd name="T0" fmla="*/ 673 w 728"/>
                <a:gd name="T1" fmla="*/ 175 h 418"/>
                <a:gd name="T2" fmla="*/ 440 w 728"/>
                <a:gd name="T3" fmla="*/ 0 h 418"/>
                <a:gd name="T4" fmla="*/ 290 w 728"/>
                <a:gd name="T5" fmla="*/ 0 h 418"/>
                <a:gd name="T6" fmla="*/ 54 w 728"/>
                <a:gd name="T7" fmla="*/ 175 h 418"/>
                <a:gd name="T8" fmla="*/ 0 w 728"/>
                <a:gd name="T9" fmla="*/ 275 h 418"/>
                <a:gd name="T10" fmla="*/ 0 w 728"/>
                <a:gd name="T11" fmla="*/ 418 h 418"/>
                <a:gd name="T12" fmla="*/ 60 w 728"/>
                <a:gd name="T13" fmla="*/ 418 h 418"/>
                <a:gd name="T14" fmla="*/ 60 w 728"/>
                <a:gd name="T15" fmla="*/ 275 h 418"/>
                <a:gd name="T16" fmla="*/ 119 w 728"/>
                <a:gd name="T17" fmla="*/ 215 h 418"/>
                <a:gd name="T18" fmla="*/ 609 w 728"/>
                <a:gd name="T19" fmla="*/ 215 h 418"/>
                <a:gd name="T20" fmla="*/ 668 w 728"/>
                <a:gd name="T21" fmla="*/ 275 h 418"/>
                <a:gd name="T22" fmla="*/ 668 w 728"/>
                <a:gd name="T23" fmla="*/ 418 h 418"/>
                <a:gd name="T24" fmla="*/ 728 w 728"/>
                <a:gd name="T25" fmla="*/ 418 h 418"/>
                <a:gd name="T26" fmla="*/ 728 w 728"/>
                <a:gd name="T27" fmla="*/ 275 h 418"/>
                <a:gd name="T28" fmla="*/ 673 w 728"/>
                <a:gd name="T29" fmla="*/ 175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418">
                  <a:moveTo>
                    <a:pt x="673" y="175"/>
                  </a:moveTo>
                  <a:cubicBezTo>
                    <a:pt x="659" y="85"/>
                    <a:pt x="609" y="0"/>
                    <a:pt x="440" y="0"/>
                  </a:cubicBezTo>
                  <a:lnTo>
                    <a:pt x="290" y="0"/>
                  </a:lnTo>
                  <a:cubicBezTo>
                    <a:pt x="118" y="0"/>
                    <a:pt x="68" y="87"/>
                    <a:pt x="54" y="175"/>
                  </a:cubicBezTo>
                  <a:cubicBezTo>
                    <a:pt x="22" y="197"/>
                    <a:pt x="0" y="233"/>
                    <a:pt x="0" y="275"/>
                  </a:cubicBezTo>
                  <a:lnTo>
                    <a:pt x="0" y="418"/>
                  </a:lnTo>
                  <a:lnTo>
                    <a:pt x="60" y="418"/>
                  </a:lnTo>
                  <a:lnTo>
                    <a:pt x="60" y="275"/>
                  </a:lnTo>
                  <a:cubicBezTo>
                    <a:pt x="60" y="242"/>
                    <a:pt x="86" y="215"/>
                    <a:pt x="119" y="215"/>
                  </a:cubicBezTo>
                  <a:lnTo>
                    <a:pt x="609" y="215"/>
                  </a:lnTo>
                  <a:cubicBezTo>
                    <a:pt x="642" y="215"/>
                    <a:pt x="668" y="242"/>
                    <a:pt x="668" y="275"/>
                  </a:cubicBezTo>
                  <a:lnTo>
                    <a:pt x="668" y="418"/>
                  </a:lnTo>
                  <a:lnTo>
                    <a:pt x="728" y="418"/>
                  </a:lnTo>
                  <a:lnTo>
                    <a:pt x="728" y="275"/>
                  </a:lnTo>
                  <a:cubicBezTo>
                    <a:pt x="728" y="233"/>
                    <a:pt x="706" y="196"/>
                    <a:pt x="673" y="17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Oval 90">
              <a:extLst>
                <a:ext uri="{FF2B5EF4-FFF2-40B4-BE49-F238E27FC236}">
                  <a16:creationId xmlns:a16="http://schemas.microsoft.com/office/drawing/2014/main" id="{181562C3-FC28-F73F-29A4-5AE9E3AED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525" y="5861050"/>
              <a:ext cx="252413" cy="25082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743BF86E-B6B7-9B0E-0414-19414B5CA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8513" y="6010275"/>
              <a:ext cx="306388" cy="176213"/>
            </a:xfrm>
            <a:custGeom>
              <a:avLst/>
              <a:gdLst>
                <a:gd name="T0" fmla="*/ 336 w 430"/>
                <a:gd name="T1" fmla="*/ 144 h 249"/>
                <a:gd name="T2" fmla="*/ 331 w 430"/>
                <a:gd name="T3" fmla="*/ 127 h 249"/>
                <a:gd name="T4" fmla="*/ 378 w 430"/>
                <a:gd name="T5" fmla="*/ 77 h 249"/>
                <a:gd name="T6" fmla="*/ 391 w 430"/>
                <a:gd name="T7" fmla="*/ 79 h 249"/>
                <a:gd name="T8" fmla="*/ 430 w 430"/>
                <a:gd name="T9" fmla="*/ 40 h 249"/>
                <a:gd name="T10" fmla="*/ 391 w 430"/>
                <a:gd name="T11" fmla="*/ 0 h 249"/>
                <a:gd name="T12" fmla="*/ 351 w 430"/>
                <a:gd name="T13" fmla="*/ 40 h 249"/>
                <a:gd name="T14" fmla="*/ 354 w 430"/>
                <a:gd name="T15" fmla="*/ 54 h 249"/>
                <a:gd name="T16" fmla="*/ 305 w 430"/>
                <a:gd name="T17" fmla="*/ 106 h 249"/>
                <a:gd name="T18" fmla="*/ 296 w 430"/>
                <a:gd name="T19" fmla="*/ 105 h 249"/>
                <a:gd name="T20" fmla="*/ 272 w 430"/>
                <a:gd name="T21" fmla="*/ 113 h 249"/>
                <a:gd name="T22" fmla="*/ 189 w 430"/>
                <a:gd name="T23" fmla="*/ 84 h 249"/>
                <a:gd name="T24" fmla="*/ 151 w 430"/>
                <a:gd name="T25" fmla="*/ 56 h 249"/>
                <a:gd name="T26" fmla="*/ 112 w 430"/>
                <a:gd name="T27" fmla="*/ 95 h 249"/>
                <a:gd name="T28" fmla="*/ 113 w 430"/>
                <a:gd name="T29" fmla="*/ 106 h 249"/>
                <a:gd name="T30" fmla="*/ 53 w 430"/>
                <a:gd name="T31" fmla="*/ 173 h 249"/>
                <a:gd name="T32" fmla="*/ 39 w 430"/>
                <a:gd name="T33" fmla="*/ 171 h 249"/>
                <a:gd name="T34" fmla="*/ 0 w 430"/>
                <a:gd name="T35" fmla="*/ 210 h 249"/>
                <a:gd name="T36" fmla="*/ 39 w 430"/>
                <a:gd name="T37" fmla="*/ 249 h 249"/>
                <a:gd name="T38" fmla="*/ 79 w 430"/>
                <a:gd name="T39" fmla="*/ 210 h 249"/>
                <a:gd name="T40" fmla="*/ 76 w 430"/>
                <a:gd name="T41" fmla="*/ 198 h 249"/>
                <a:gd name="T42" fmla="*/ 135 w 430"/>
                <a:gd name="T43" fmla="*/ 131 h 249"/>
                <a:gd name="T44" fmla="*/ 151 w 430"/>
                <a:gd name="T45" fmla="*/ 135 h 249"/>
                <a:gd name="T46" fmla="*/ 184 w 430"/>
                <a:gd name="T47" fmla="*/ 118 h 249"/>
                <a:gd name="T48" fmla="*/ 257 w 430"/>
                <a:gd name="T49" fmla="*/ 143 h 249"/>
                <a:gd name="T50" fmla="*/ 257 w 430"/>
                <a:gd name="T51" fmla="*/ 144 h 249"/>
                <a:gd name="T52" fmla="*/ 296 w 430"/>
                <a:gd name="T53" fmla="*/ 184 h 249"/>
                <a:gd name="T54" fmla="*/ 336 w 430"/>
                <a:gd name="T55" fmla="*/ 14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0" h="249">
                  <a:moveTo>
                    <a:pt x="336" y="144"/>
                  </a:moveTo>
                  <a:cubicBezTo>
                    <a:pt x="336" y="138"/>
                    <a:pt x="334" y="132"/>
                    <a:pt x="331" y="127"/>
                  </a:cubicBezTo>
                  <a:lnTo>
                    <a:pt x="378" y="77"/>
                  </a:lnTo>
                  <a:cubicBezTo>
                    <a:pt x="382" y="78"/>
                    <a:pt x="387" y="79"/>
                    <a:pt x="391" y="79"/>
                  </a:cubicBezTo>
                  <a:cubicBezTo>
                    <a:pt x="413" y="79"/>
                    <a:pt x="430" y="62"/>
                    <a:pt x="430" y="40"/>
                  </a:cubicBezTo>
                  <a:cubicBezTo>
                    <a:pt x="430" y="18"/>
                    <a:pt x="413" y="0"/>
                    <a:pt x="391" y="0"/>
                  </a:cubicBezTo>
                  <a:cubicBezTo>
                    <a:pt x="369" y="0"/>
                    <a:pt x="351" y="18"/>
                    <a:pt x="351" y="40"/>
                  </a:cubicBezTo>
                  <a:cubicBezTo>
                    <a:pt x="351" y="45"/>
                    <a:pt x="352" y="50"/>
                    <a:pt x="354" y="54"/>
                  </a:cubicBezTo>
                  <a:lnTo>
                    <a:pt x="305" y="106"/>
                  </a:lnTo>
                  <a:cubicBezTo>
                    <a:pt x="302" y="105"/>
                    <a:pt x="299" y="105"/>
                    <a:pt x="296" y="105"/>
                  </a:cubicBezTo>
                  <a:cubicBezTo>
                    <a:pt x="287" y="105"/>
                    <a:pt x="279" y="108"/>
                    <a:pt x="272" y="113"/>
                  </a:cubicBezTo>
                  <a:lnTo>
                    <a:pt x="189" y="84"/>
                  </a:lnTo>
                  <a:cubicBezTo>
                    <a:pt x="184" y="68"/>
                    <a:pt x="169" y="56"/>
                    <a:pt x="151" y="56"/>
                  </a:cubicBezTo>
                  <a:cubicBezTo>
                    <a:pt x="130" y="56"/>
                    <a:pt x="112" y="74"/>
                    <a:pt x="112" y="95"/>
                  </a:cubicBezTo>
                  <a:cubicBezTo>
                    <a:pt x="112" y="99"/>
                    <a:pt x="113" y="102"/>
                    <a:pt x="113" y="106"/>
                  </a:cubicBezTo>
                  <a:lnTo>
                    <a:pt x="53" y="173"/>
                  </a:lnTo>
                  <a:cubicBezTo>
                    <a:pt x="49" y="172"/>
                    <a:pt x="44" y="171"/>
                    <a:pt x="39" y="171"/>
                  </a:cubicBezTo>
                  <a:cubicBezTo>
                    <a:pt x="17" y="171"/>
                    <a:pt x="0" y="188"/>
                    <a:pt x="0" y="210"/>
                  </a:cubicBezTo>
                  <a:cubicBezTo>
                    <a:pt x="0" y="232"/>
                    <a:pt x="17" y="249"/>
                    <a:pt x="39" y="249"/>
                  </a:cubicBezTo>
                  <a:cubicBezTo>
                    <a:pt x="61" y="249"/>
                    <a:pt x="79" y="232"/>
                    <a:pt x="79" y="210"/>
                  </a:cubicBezTo>
                  <a:cubicBezTo>
                    <a:pt x="79" y="206"/>
                    <a:pt x="78" y="202"/>
                    <a:pt x="76" y="198"/>
                  </a:cubicBezTo>
                  <a:lnTo>
                    <a:pt x="135" y="131"/>
                  </a:lnTo>
                  <a:cubicBezTo>
                    <a:pt x="140" y="134"/>
                    <a:pt x="146" y="135"/>
                    <a:pt x="151" y="135"/>
                  </a:cubicBezTo>
                  <a:cubicBezTo>
                    <a:pt x="165" y="135"/>
                    <a:pt x="177" y="128"/>
                    <a:pt x="184" y="118"/>
                  </a:cubicBezTo>
                  <a:lnTo>
                    <a:pt x="257" y="143"/>
                  </a:lnTo>
                  <a:cubicBezTo>
                    <a:pt x="257" y="144"/>
                    <a:pt x="257" y="144"/>
                    <a:pt x="257" y="144"/>
                  </a:cubicBezTo>
                  <a:cubicBezTo>
                    <a:pt x="257" y="166"/>
                    <a:pt x="274" y="184"/>
                    <a:pt x="296" y="184"/>
                  </a:cubicBezTo>
                  <a:cubicBezTo>
                    <a:pt x="318" y="184"/>
                    <a:pt x="336" y="166"/>
                    <a:pt x="336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46841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793EB-50CD-3F0E-1AD1-67C348CAC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86D5A3AE-FCC9-2BD7-0A1E-39A4197E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36" name="TextBox 82">
            <a:extLst>
              <a:ext uri="{FF2B5EF4-FFF2-40B4-BE49-F238E27FC236}">
                <a16:creationId xmlns:a16="http://schemas.microsoft.com/office/drawing/2014/main" id="{D04C729E-290B-9AEC-33DD-C5532C3C3A92}"/>
              </a:ext>
            </a:extLst>
          </p:cNvPr>
          <p:cNvSpPr txBox="1"/>
          <p:nvPr/>
        </p:nvSpPr>
        <p:spPr>
          <a:xfrm>
            <a:off x="907003" y="1554410"/>
            <a:ext cx="10377992" cy="193899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The original </a:t>
            </a:r>
            <a:r>
              <a:rPr lang="en-US" sz="1500" dirty="0" err="1">
                <a:solidFill>
                  <a:prstClr val="black"/>
                </a:solidFill>
              </a:rPr>
              <a:t>json</a:t>
            </a:r>
            <a:r>
              <a:rPr lang="en-US" sz="1500" dirty="0">
                <a:solidFill>
                  <a:prstClr val="black"/>
                </a:solidFill>
              </a:rPr>
              <a:t> file contains 25K new rows was imported into new MongoDB database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Using </a:t>
            </a:r>
            <a:r>
              <a:rPr lang="en-US" sz="1500" dirty="0" err="1">
                <a:solidFill>
                  <a:prstClr val="black"/>
                </a:solidFill>
              </a:rPr>
              <a:t>PyMongo</a:t>
            </a:r>
            <a:r>
              <a:rPr lang="en-US" sz="1500" dirty="0">
                <a:solidFill>
                  <a:prstClr val="black"/>
                </a:solidFill>
              </a:rPr>
              <a:t>, we’ve connected to MongoDB and by using MQL query we have filtered the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Following the filtration, we have got 23,423 customers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Analyze the scheme using MongoDB Compass, adjust the problematic columns and handle missing data (23,418 customers)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Use the best model from Part A, Random Forest in our case, to predict churn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Evaluate the accuracy based on train data – 88.68%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Create new CSV file with predicted churn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D9994D-2986-B29A-E154-E90A900283E7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58451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58166-8861-C486-60C0-82BAE0EEB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F45D1A4-EA8D-6850-0F12-8F1EB48E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36" name="TextBox 82">
            <a:extLst>
              <a:ext uri="{FF2B5EF4-FFF2-40B4-BE49-F238E27FC236}">
                <a16:creationId xmlns:a16="http://schemas.microsoft.com/office/drawing/2014/main" id="{3DFF2F95-514A-DD10-3521-7F7C3BEE2C96}"/>
              </a:ext>
            </a:extLst>
          </p:cNvPr>
          <p:cNvSpPr txBox="1"/>
          <p:nvPr/>
        </p:nvSpPr>
        <p:spPr>
          <a:xfrm>
            <a:off x="907003" y="895225"/>
            <a:ext cx="10377992" cy="540147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/>
              <a:t>The purpose of this project is to learn and practice various applications we’ve learned during the course.</a:t>
            </a:r>
          </a:p>
          <a:p>
            <a:pPr>
              <a:defRPr/>
            </a:pPr>
            <a:r>
              <a:rPr lang="en-US" sz="1500" dirty="0"/>
              <a:t>We have used the famous Churn dataset which contains customers and attributes and whatever they have churned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/>
              <a:t>The Project consist of three parts: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>
                <a:solidFill>
                  <a:prstClr val="black"/>
                </a:solidFill>
              </a:rPr>
              <a:t>Part A – Python: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Perform EDA &amp; Prep of the Churn dataset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Investigate the data, look for trends &amp; insights from the dataset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Divide the original churn dataset into test &amp; train sets, and evaluate 3 ML Algorithms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Identify their best hyperparameters to achieve the best accuracy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Decide which of them gives the best result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5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500" dirty="0">
                <a:solidFill>
                  <a:prstClr val="black"/>
                </a:solidFill>
              </a:rPr>
              <a:t>Part B – MongoDB: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Use MongoDB to import </a:t>
            </a:r>
            <a:r>
              <a:rPr lang="en-US" sz="1500" dirty="0" err="1">
                <a:solidFill>
                  <a:prstClr val="black"/>
                </a:solidFill>
              </a:rPr>
              <a:t>json</a:t>
            </a:r>
            <a:r>
              <a:rPr lang="en-US" sz="1500" dirty="0">
                <a:solidFill>
                  <a:prstClr val="black"/>
                </a:solidFill>
              </a:rPr>
              <a:t> file contains 25K new rows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Filter the desired big data using MQL query and create </a:t>
            </a:r>
            <a:r>
              <a:rPr lang="en-US" sz="1500" dirty="0" err="1">
                <a:solidFill>
                  <a:prstClr val="black"/>
                </a:solidFill>
              </a:rPr>
              <a:t>Dataframe</a:t>
            </a:r>
            <a:endParaRPr lang="en-US" sz="15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Analyze the scheme using MongoDB Compass, clean and adjust the problematic columns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Use the original Churn dataset as train data, while the new data is the test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Use the best model from Part A to predict churn </a:t>
            </a:r>
          </a:p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500" dirty="0">
                <a:solidFill>
                  <a:prstClr val="black"/>
                </a:solidFill>
              </a:rPr>
              <a:t>Part D – Tableau Prep &amp; Desktop: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Using </a:t>
            </a:r>
            <a:r>
              <a:rPr lang="en-GB" sz="1500" dirty="0">
                <a:solidFill>
                  <a:prstClr val="black"/>
                </a:solidFill>
              </a:rPr>
              <a:t>Tableau Prep create Star scheme model and create hyper files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500" dirty="0">
                <a:solidFill>
                  <a:prstClr val="black"/>
                </a:solidFill>
              </a:rPr>
              <a:t>Clean and prep the data – handle nulls, duplicates etc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500" dirty="0">
                <a:solidFill>
                  <a:prstClr val="black"/>
                </a:solidFill>
              </a:rPr>
              <a:t>Using Tableau Desktop create reports &amp; dashboards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75DCBE-4340-9AFC-BB9A-240940FEE101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098503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2EB906-5E9B-AA17-C2D3-29C573C28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6A0FE-BBA9-2C6F-E8C8-37482D998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AA1C1-5DE7-50C4-26C1-6AA5B96EA961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D: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atin typeface="+mj-lt"/>
                <a:ea typeface="+mj-ea"/>
                <a:cs typeface="+mj-cs"/>
              </a:rPr>
              <a:t>Tableau 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1DB350-A06F-9E5B-5127-033F36FDB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Trends7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84303A15-0A58-7094-A3F3-47A9520C114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993407" y="2659502"/>
            <a:ext cx="2933331" cy="2080622"/>
            <a:chOff x="7067550" y="5861050"/>
            <a:chExt cx="819150" cy="581026"/>
          </a:xfrm>
          <a:solidFill>
            <a:schemeClr val="tx1"/>
          </a:solidFill>
        </p:grpSpPr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CE860A1-FF68-B5BB-A1D7-E085473A9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7550" y="5886450"/>
              <a:ext cx="431800" cy="473075"/>
            </a:xfrm>
            <a:custGeom>
              <a:avLst/>
              <a:gdLst>
                <a:gd name="T0" fmla="*/ 50 w 605"/>
                <a:gd name="T1" fmla="*/ 50 h 663"/>
                <a:gd name="T2" fmla="*/ 576 w 605"/>
                <a:gd name="T3" fmla="*/ 50 h 663"/>
                <a:gd name="T4" fmla="*/ 605 w 605"/>
                <a:gd name="T5" fmla="*/ 0 h 663"/>
                <a:gd name="T6" fmla="*/ 43 w 605"/>
                <a:gd name="T7" fmla="*/ 0 h 663"/>
                <a:gd name="T8" fmla="*/ 0 w 605"/>
                <a:gd name="T9" fmla="*/ 43 h 663"/>
                <a:gd name="T10" fmla="*/ 0 w 605"/>
                <a:gd name="T11" fmla="*/ 620 h 663"/>
                <a:gd name="T12" fmla="*/ 43 w 605"/>
                <a:gd name="T13" fmla="*/ 663 h 663"/>
                <a:gd name="T14" fmla="*/ 370 w 605"/>
                <a:gd name="T15" fmla="*/ 663 h 663"/>
                <a:gd name="T16" fmla="*/ 370 w 605"/>
                <a:gd name="T17" fmla="*/ 637 h 663"/>
                <a:gd name="T18" fmla="*/ 406 w 605"/>
                <a:gd name="T19" fmla="*/ 533 h 663"/>
                <a:gd name="T20" fmla="*/ 50 w 605"/>
                <a:gd name="T21" fmla="*/ 533 h 663"/>
                <a:gd name="T22" fmla="*/ 50 w 605"/>
                <a:gd name="T23" fmla="*/ 5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5" h="663">
                  <a:moveTo>
                    <a:pt x="50" y="50"/>
                  </a:moveTo>
                  <a:lnTo>
                    <a:pt x="576" y="50"/>
                  </a:lnTo>
                  <a:cubicBezTo>
                    <a:pt x="583" y="32"/>
                    <a:pt x="593" y="15"/>
                    <a:pt x="605" y="0"/>
                  </a:cubicBez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620"/>
                  </a:lnTo>
                  <a:cubicBezTo>
                    <a:pt x="0" y="644"/>
                    <a:pt x="19" y="663"/>
                    <a:pt x="43" y="663"/>
                  </a:cubicBezTo>
                  <a:lnTo>
                    <a:pt x="370" y="663"/>
                  </a:lnTo>
                  <a:lnTo>
                    <a:pt x="370" y="637"/>
                  </a:lnTo>
                  <a:cubicBezTo>
                    <a:pt x="370" y="599"/>
                    <a:pt x="383" y="562"/>
                    <a:pt x="406" y="533"/>
                  </a:cubicBezTo>
                  <a:lnTo>
                    <a:pt x="50" y="533"/>
                  </a:lnTo>
                  <a:lnTo>
                    <a:pt x="50" y="5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88">
              <a:extLst>
                <a:ext uri="{FF2B5EF4-FFF2-40B4-BE49-F238E27FC236}">
                  <a16:creationId xmlns:a16="http://schemas.microsoft.com/office/drawing/2014/main" id="{F52F074F-FC2A-5585-9965-C6E96476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6386513"/>
              <a:ext cx="793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E4FBC37B-4398-C935-C303-7763FFE9B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75" y="6145213"/>
              <a:ext cx="517525" cy="296863"/>
            </a:xfrm>
            <a:custGeom>
              <a:avLst/>
              <a:gdLst>
                <a:gd name="T0" fmla="*/ 673 w 728"/>
                <a:gd name="T1" fmla="*/ 175 h 418"/>
                <a:gd name="T2" fmla="*/ 440 w 728"/>
                <a:gd name="T3" fmla="*/ 0 h 418"/>
                <a:gd name="T4" fmla="*/ 290 w 728"/>
                <a:gd name="T5" fmla="*/ 0 h 418"/>
                <a:gd name="T6" fmla="*/ 54 w 728"/>
                <a:gd name="T7" fmla="*/ 175 h 418"/>
                <a:gd name="T8" fmla="*/ 0 w 728"/>
                <a:gd name="T9" fmla="*/ 275 h 418"/>
                <a:gd name="T10" fmla="*/ 0 w 728"/>
                <a:gd name="T11" fmla="*/ 418 h 418"/>
                <a:gd name="T12" fmla="*/ 60 w 728"/>
                <a:gd name="T13" fmla="*/ 418 h 418"/>
                <a:gd name="T14" fmla="*/ 60 w 728"/>
                <a:gd name="T15" fmla="*/ 275 h 418"/>
                <a:gd name="T16" fmla="*/ 119 w 728"/>
                <a:gd name="T17" fmla="*/ 215 h 418"/>
                <a:gd name="T18" fmla="*/ 609 w 728"/>
                <a:gd name="T19" fmla="*/ 215 h 418"/>
                <a:gd name="T20" fmla="*/ 668 w 728"/>
                <a:gd name="T21" fmla="*/ 275 h 418"/>
                <a:gd name="T22" fmla="*/ 668 w 728"/>
                <a:gd name="T23" fmla="*/ 418 h 418"/>
                <a:gd name="T24" fmla="*/ 728 w 728"/>
                <a:gd name="T25" fmla="*/ 418 h 418"/>
                <a:gd name="T26" fmla="*/ 728 w 728"/>
                <a:gd name="T27" fmla="*/ 275 h 418"/>
                <a:gd name="T28" fmla="*/ 673 w 728"/>
                <a:gd name="T29" fmla="*/ 175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418">
                  <a:moveTo>
                    <a:pt x="673" y="175"/>
                  </a:moveTo>
                  <a:cubicBezTo>
                    <a:pt x="659" y="85"/>
                    <a:pt x="609" y="0"/>
                    <a:pt x="440" y="0"/>
                  </a:cubicBezTo>
                  <a:lnTo>
                    <a:pt x="290" y="0"/>
                  </a:lnTo>
                  <a:cubicBezTo>
                    <a:pt x="118" y="0"/>
                    <a:pt x="68" y="87"/>
                    <a:pt x="54" y="175"/>
                  </a:cubicBezTo>
                  <a:cubicBezTo>
                    <a:pt x="22" y="197"/>
                    <a:pt x="0" y="233"/>
                    <a:pt x="0" y="275"/>
                  </a:cubicBezTo>
                  <a:lnTo>
                    <a:pt x="0" y="418"/>
                  </a:lnTo>
                  <a:lnTo>
                    <a:pt x="60" y="418"/>
                  </a:lnTo>
                  <a:lnTo>
                    <a:pt x="60" y="275"/>
                  </a:lnTo>
                  <a:cubicBezTo>
                    <a:pt x="60" y="242"/>
                    <a:pt x="86" y="215"/>
                    <a:pt x="119" y="215"/>
                  </a:cubicBezTo>
                  <a:lnTo>
                    <a:pt x="609" y="215"/>
                  </a:lnTo>
                  <a:cubicBezTo>
                    <a:pt x="642" y="215"/>
                    <a:pt x="668" y="242"/>
                    <a:pt x="668" y="275"/>
                  </a:cubicBezTo>
                  <a:lnTo>
                    <a:pt x="668" y="418"/>
                  </a:lnTo>
                  <a:lnTo>
                    <a:pt x="728" y="418"/>
                  </a:lnTo>
                  <a:lnTo>
                    <a:pt x="728" y="275"/>
                  </a:lnTo>
                  <a:cubicBezTo>
                    <a:pt x="728" y="233"/>
                    <a:pt x="706" y="196"/>
                    <a:pt x="673" y="17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Oval 90">
              <a:extLst>
                <a:ext uri="{FF2B5EF4-FFF2-40B4-BE49-F238E27FC236}">
                  <a16:creationId xmlns:a16="http://schemas.microsoft.com/office/drawing/2014/main" id="{ECFCADB4-AD97-B77C-862A-CACD89C5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525" y="5861050"/>
              <a:ext cx="252413" cy="25082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24C47461-0599-2583-DAFB-F747BE588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8513" y="6010275"/>
              <a:ext cx="306388" cy="176213"/>
            </a:xfrm>
            <a:custGeom>
              <a:avLst/>
              <a:gdLst>
                <a:gd name="T0" fmla="*/ 336 w 430"/>
                <a:gd name="T1" fmla="*/ 144 h 249"/>
                <a:gd name="T2" fmla="*/ 331 w 430"/>
                <a:gd name="T3" fmla="*/ 127 h 249"/>
                <a:gd name="T4" fmla="*/ 378 w 430"/>
                <a:gd name="T5" fmla="*/ 77 h 249"/>
                <a:gd name="T6" fmla="*/ 391 w 430"/>
                <a:gd name="T7" fmla="*/ 79 h 249"/>
                <a:gd name="T8" fmla="*/ 430 w 430"/>
                <a:gd name="T9" fmla="*/ 40 h 249"/>
                <a:gd name="T10" fmla="*/ 391 w 430"/>
                <a:gd name="T11" fmla="*/ 0 h 249"/>
                <a:gd name="T12" fmla="*/ 351 w 430"/>
                <a:gd name="T13" fmla="*/ 40 h 249"/>
                <a:gd name="T14" fmla="*/ 354 w 430"/>
                <a:gd name="T15" fmla="*/ 54 h 249"/>
                <a:gd name="T16" fmla="*/ 305 w 430"/>
                <a:gd name="T17" fmla="*/ 106 h 249"/>
                <a:gd name="T18" fmla="*/ 296 w 430"/>
                <a:gd name="T19" fmla="*/ 105 h 249"/>
                <a:gd name="T20" fmla="*/ 272 w 430"/>
                <a:gd name="T21" fmla="*/ 113 h 249"/>
                <a:gd name="T22" fmla="*/ 189 w 430"/>
                <a:gd name="T23" fmla="*/ 84 h 249"/>
                <a:gd name="T24" fmla="*/ 151 w 430"/>
                <a:gd name="T25" fmla="*/ 56 h 249"/>
                <a:gd name="T26" fmla="*/ 112 w 430"/>
                <a:gd name="T27" fmla="*/ 95 h 249"/>
                <a:gd name="T28" fmla="*/ 113 w 430"/>
                <a:gd name="T29" fmla="*/ 106 h 249"/>
                <a:gd name="T30" fmla="*/ 53 w 430"/>
                <a:gd name="T31" fmla="*/ 173 h 249"/>
                <a:gd name="T32" fmla="*/ 39 w 430"/>
                <a:gd name="T33" fmla="*/ 171 h 249"/>
                <a:gd name="T34" fmla="*/ 0 w 430"/>
                <a:gd name="T35" fmla="*/ 210 h 249"/>
                <a:gd name="T36" fmla="*/ 39 w 430"/>
                <a:gd name="T37" fmla="*/ 249 h 249"/>
                <a:gd name="T38" fmla="*/ 79 w 430"/>
                <a:gd name="T39" fmla="*/ 210 h 249"/>
                <a:gd name="T40" fmla="*/ 76 w 430"/>
                <a:gd name="T41" fmla="*/ 198 h 249"/>
                <a:gd name="T42" fmla="*/ 135 w 430"/>
                <a:gd name="T43" fmla="*/ 131 h 249"/>
                <a:gd name="T44" fmla="*/ 151 w 430"/>
                <a:gd name="T45" fmla="*/ 135 h 249"/>
                <a:gd name="T46" fmla="*/ 184 w 430"/>
                <a:gd name="T47" fmla="*/ 118 h 249"/>
                <a:gd name="T48" fmla="*/ 257 w 430"/>
                <a:gd name="T49" fmla="*/ 143 h 249"/>
                <a:gd name="T50" fmla="*/ 257 w 430"/>
                <a:gd name="T51" fmla="*/ 144 h 249"/>
                <a:gd name="T52" fmla="*/ 296 w 430"/>
                <a:gd name="T53" fmla="*/ 184 h 249"/>
                <a:gd name="T54" fmla="*/ 336 w 430"/>
                <a:gd name="T55" fmla="*/ 14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0" h="249">
                  <a:moveTo>
                    <a:pt x="336" y="144"/>
                  </a:moveTo>
                  <a:cubicBezTo>
                    <a:pt x="336" y="138"/>
                    <a:pt x="334" y="132"/>
                    <a:pt x="331" y="127"/>
                  </a:cubicBezTo>
                  <a:lnTo>
                    <a:pt x="378" y="77"/>
                  </a:lnTo>
                  <a:cubicBezTo>
                    <a:pt x="382" y="78"/>
                    <a:pt x="387" y="79"/>
                    <a:pt x="391" y="79"/>
                  </a:cubicBezTo>
                  <a:cubicBezTo>
                    <a:pt x="413" y="79"/>
                    <a:pt x="430" y="62"/>
                    <a:pt x="430" y="40"/>
                  </a:cubicBezTo>
                  <a:cubicBezTo>
                    <a:pt x="430" y="18"/>
                    <a:pt x="413" y="0"/>
                    <a:pt x="391" y="0"/>
                  </a:cubicBezTo>
                  <a:cubicBezTo>
                    <a:pt x="369" y="0"/>
                    <a:pt x="351" y="18"/>
                    <a:pt x="351" y="40"/>
                  </a:cubicBezTo>
                  <a:cubicBezTo>
                    <a:pt x="351" y="45"/>
                    <a:pt x="352" y="50"/>
                    <a:pt x="354" y="54"/>
                  </a:cubicBezTo>
                  <a:lnTo>
                    <a:pt x="305" y="106"/>
                  </a:lnTo>
                  <a:cubicBezTo>
                    <a:pt x="302" y="105"/>
                    <a:pt x="299" y="105"/>
                    <a:pt x="296" y="105"/>
                  </a:cubicBezTo>
                  <a:cubicBezTo>
                    <a:pt x="287" y="105"/>
                    <a:pt x="279" y="108"/>
                    <a:pt x="272" y="113"/>
                  </a:cubicBezTo>
                  <a:lnTo>
                    <a:pt x="189" y="84"/>
                  </a:lnTo>
                  <a:cubicBezTo>
                    <a:pt x="184" y="68"/>
                    <a:pt x="169" y="56"/>
                    <a:pt x="151" y="56"/>
                  </a:cubicBezTo>
                  <a:cubicBezTo>
                    <a:pt x="130" y="56"/>
                    <a:pt x="112" y="74"/>
                    <a:pt x="112" y="95"/>
                  </a:cubicBezTo>
                  <a:cubicBezTo>
                    <a:pt x="112" y="99"/>
                    <a:pt x="113" y="102"/>
                    <a:pt x="113" y="106"/>
                  </a:cubicBezTo>
                  <a:lnTo>
                    <a:pt x="53" y="173"/>
                  </a:lnTo>
                  <a:cubicBezTo>
                    <a:pt x="49" y="172"/>
                    <a:pt x="44" y="171"/>
                    <a:pt x="39" y="171"/>
                  </a:cubicBezTo>
                  <a:cubicBezTo>
                    <a:pt x="17" y="171"/>
                    <a:pt x="0" y="188"/>
                    <a:pt x="0" y="210"/>
                  </a:cubicBezTo>
                  <a:cubicBezTo>
                    <a:pt x="0" y="232"/>
                    <a:pt x="17" y="249"/>
                    <a:pt x="39" y="249"/>
                  </a:cubicBezTo>
                  <a:cubicBezTo>
                    <a:pt x="61" y="249"/>
                    <a:pt x="79" y="232"/>
                    <a:pt x="79" y="210"/>
                  </a:cubicBezTo>
                  <a:cubicBezTo>
                    <a:pt x="79" y="206"/>
                    <a:pt x="78" y="202"/>
                    <a:pt x="76" y="198"/>
                  </a:cubicBezTo>
                  <a:lnTo>
                    <a:pt x="135" y="131"/>
                  </a:lnTo>
                  <a:cubicBezTo>
                    <a:pt x="140" y="134"/>
                    <a:pt x="146" y="135"/>
                    <a:pt x="151" y="135"/>
                  </a:cubicBezTo>
                  <a:cubicBezTo>
                    <a:pt x="165" y="135"/>
                    <a:pt x="177" y="128"/>
                    <a:pt x="184" y="118"/>
                  </a:cubicBezTo>
                  <a:lnTo>
                    <a:pt x="257" y="143"/>
                  </a:lnTo>
                  <a:cubicBezTo>
                    <a:pt x="257" y="144"/>
                    <a:pt x="257" y="144"/>
                    <a:pt x="257" y="144"/>
                  </a:cubicBezTo>
                  <a:cubicBezTo>
                    <a:pt x="257" y="166"/>
                    <a:pt x="274" y="184"/>
                    <a:pt x="296" y="184"/>
                  </a:cubicBezTo>
                  <a:cubicBezTo>
                    <a:pt x="318" y="184"/>
                    <a:pt x="336" y="166"/>
                    <a:pt x="336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53782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29846-DB05-DF90-01EE-ECDDA3856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2BC49D9-238D-5597-003F-7E25900B9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36" name="TextBox 82">
            <a:extLst>
              <a:ext uri="{FF2B5EF4-FFF2-40B4-BE49-F238E27FC236}">
                <a16:creationId xmlns:a16="http://schemas.microsoft.com/office/drawing/2014/main" id="{8CA3529D-CEDD-60B9-2E9A-057781E86079}"/>
              </a:ext>
            </a:extLst>
          </p:cNvPr>
          <p:cNvSpPr txBox="1"/>
          <p:nvPr/>
        </p:nvSpPr>
        <p:spPr>
          <a:xfrm>
            <a:off x="907003" y="895225"/>
            <a:ext cx="10377992" cy="378565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/>
              <a:t>Using Tableau Prep, we’ve divided the data into 3 dims and fact table. 4 hyper files were created.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b="1" dirty="0" err="1"/>
              <a:t>Dim_Customers</a:t>
            </a:r>
            <a:r>
              <a:rPr lang="en-US" sz="1500" b="1" dirty="0"/>
              <a:t>  </a:t>
            </a:r>
            <a:r>
              <a:rPr lang="en-US" sz="1500" dirty="0"/>
              <a:t>- </a:t>
            </a:r>
            <a:r>
              <a:rPr lang="en-US" sz="1500" dirty="0" err="1"/>
              <a:t>CustomerID</a:t>
            </a:r>
            <a:r>
              <a:rPr lang="en-US" sz="1500" dirty="0"/>
              <a:t>, Gender, </a:t>
            </a:r>
            <a:r>
              <a:rPr lang="en-US" sz="1500" dirty="0" err="1"/>
              <a:t>SeniorCitizen</a:t>
            </a:r>
            <a:r>
              <a:rPr lang="en-US" sz="1500" dirty="0"/>
              <a:t>, Partner, Dependents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b="1" dirty="0" err="1">
                <a:solidFill>
                  <a:prstClr val="black"/>
                </a:solidFill>
              </a:rPr>
              <a:t>Dim_Services</a:t>
            </a:r>
            <a:r>
              <a:rPr lang="en-US" sz="1500" b="1" dirty="0">
                <a:solidFill>
                  <a:prstClr val="black"/>
                </a:solidFill>
              </a:rPr>
              <a:t> </a:t>
            </a:r>
            <a:r>
              <a:rPr lang="en-US" sz="1500" dirty="0">
                <a:solidFill>
                  <a:prstClr val="black"/>
                </a:solidFill>
              </a:rPr>
              <a:t>– </a:t>
            </a:r>
            <a:r>
              <a:rPr lang="en-US" sz="1500" dirty="0" err="1">
                <a:solidFill>
                  <a:prstClr val="black"/>
                </a:solidFill>
              </a:rPr>
              <a:t>PhoneService</a:t>
            </a:r>
            <a:r>
              <a:rPr lang="en-US" sz="1500" dirty="0">
                <a:solidFill>
                  <a:prstClr val="black"/>
                </a:solidFill>
              </a:rPr>
              <a:t>, </a:t>
            </a:r>
            <a:r>
              <a:rPr lang="en-US" sz="1500" dirty="0" err="1">
                <a:solidFill>
                  <a:prstClr val="black"/>
                </a:solidFill>
              </a:rPr>
              <a:t>MultipleLines</a:t>
            </a:r>
            <a:r>
              <a:rPr lang="en-US" sz="1500" dirty="0">
                <a:solidFill>
                  <a:prstClr val="black"/>
                </a:solidFill>
              </a:rPr>
              <a:t>, </a:t>
            </a:r>
            <a:r>
              <a:rPr lang="en-US" sz="1500" dirty="0" err="1">
                <a:solidFill>
                  <a:prstClr val="black"/>
                </a:solidFill>
              </a:rPr>
              <a:t>InternetService</a:t>
            </a:r>
            <a:r>
              <a:rPr lang="en-US" sz="1500" dirty="0">
                <a:solidFill>
                  <a:prstClr val="black"/>
                </a:solidFill>
              </a:rPr>
              <a:t>, </a:t>
            </a:r>
            <a:r>
              <a:rPr lang="en-US" sz="1500" dirty="0" err="1">
                <a:solidFill>
                  <a:prstClr val="black"/>
                </a:solidFill>
              </a:rPr>
              <a:t>OnlineSecurity</a:t>
            </a:r>
            <a:r>
              <a:rPr lang="en-US" sz="1500" dirty="0">
                <a:solidFill>
                  <a:prstClr val="black"/>
                </a:solidFill>
              </a:rPr>
              <a:t>, </a:t>
            </a:r>
            <a:r>
              <a:rPr lang="en-US" sz="1500" dirty="0" err="1">
                <a:solidFill>
                  <a:prstClr val="black"/>
                </a:solidFill>
              </a:rPr>
              <a:t>OnlineBackup</a:t>
            </a:r>
            <a:r>
              <a:rPr lang="en-US" sz="1500" dirty="0">
                <a:solidFill>
                  <a:prstClr val="black"/>
                </a:solidFill>
              </a:rPr>
              <a:t>, </a:t>
            </a:r>
            <a:r>
              <a:rPr lang="en-US" sz="1500" dirty="0" err="1">
                <a:solidFill>
                  <a:prstClr val="black"/>
                </a:solidFill>
              </a:rPr>
              <a:t>DeviceProtection</a:t>
            </a:r>
            <a:r>
              <a:rPr lang="en-US" sz="1500" dirty="0">
                <a:solidFill>
                  <a:prstClr val="black"/>
                </a:solidFill>
              </a:rPr>
              <a:t>, </a:t>
            </a:r>
            <a:r>
              <a:rPr lang="en-US" sz="1500" dirty="0" err="1">
                <a:solidFill>
                  <a:prstClr val="black"/>
                </a:solidFill>
              </a:rPr>
              <a:t>TechSupport</a:t>
            </a:r>
            <a:r>
              <a:rPr lang="en-US" sz="1500" dirty="0">
                <a:solidFill>
                  <a:prstClr val="black"/>
                </a:solidFill>
              </a:rPr>
              <a:t>, </a:t>
            </a:r>
            <a:r>
              <a:rPr lang="en-US" sz="1500" dirty="0" err="1">
                <a:solidFill>
                  <a:prstClr val="black"/>
                </a:solidFill>
              </a:rPr>
              <a:t>StreamingTV</a:t>
            </a:r>
            <a:r>
              <a:rPr lang="en-US" sz="1500" dirty="0">
                <a:solidFill>
                  <a:prstClr val="black"/>
                </a:solidFill>
              </a:rPr>
              <a:t>, </a:t>
            </a:r>
            <a:r>
              <a:rPr lang="en-US" sz="1500" dirty="0" err="1">
                <a:solidFill>
                  <a:prstClr val="black"/>
                </a:solidFill>
              </a:rPr>
              <a:t>StreamingMovies</a:t>
            </a:r>
            <a:endParaRPr lang="en-US" sz="15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b="1" dirty="0" err="1">
                <a:solidFill>
                  <a:prstClr val="black"/>
                </a:solidFill>
              </a:rPr>
              <a:t>Dim_Contract</a:t>
            </a:r>
            <a:r>
              <a:rPr lang="en-US" sz="1500" b="1" dirty="0">
                <a:solidFill>
                  <a:prstClr val="black"/>
                </a:solidFill>
              </a:rPr>
              <a:t> </a:t>
            </a:r>
            <a:r>
              <a:rPr lang="en-US" sz="1500" dirty="0">
                <a:solidFill>
                  <a:prstClr val="black"/>
                </a:solidFill>
              </a:rPr>
              <a:t>– Tenure, </a:t>
            </a:r>
            <a:r>
              <a:rPr lang="en-GB" sz="1500" dirty="0"/>
              <a:t>Contract type, </a:t>
            </a:r>
            <a:r>
              <a:rPr lang="en-GB" sz="1500" dirty="0" err="1"/>
              <a:t>PaperlessBilling</a:t>
            </a:r>
            <a:r>
              <a:rPr lang="en-GB" sz="1500" dirty="0"/>
              <a:t>, </a:t>
            </a:r>
            <a:r>
              <a:rPr lang="en-GB" sz="1500" dirty="0" err="1"/>
              <a:t>PaymentMethod</a:t>
            </a:r>
            <a:r>
              <a:rPr lang="en-GB" sz="1500" dirty="0"/>
              <a:t> (Tenure is handled as Dim and not as measure, therefore it’s not listed under Fact table)</a:t>
            </a:r>
            <a:endParaRPr lang="en-US" sz="15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b="1" dirty="0">
                <a:solidFill>
                  <a:prstClr val="black"/>
                </a:solidFill>
              </a:rPr>
              <a:t>Fact</a:t>
            </a:r>
            <a:r>
              <a:rPr lang="en-US" sz="1500" dirty="0">
                <a:solidFill>
                  <a:prstClr val="black"/>
                </a:solidFill>
              </a:rPr>
              <a:t> - </a:t>
            </a:r>
            <a:r>
              <a:rPr lang="en-US" sz="1500" dirty="0" err="1">
                <a:solidFill>
                  <a:prstClr val="black"/>
                </a:solidFill>
              </a:rPr>
              <a:t>MonthlyCharges</a:t>
            </a:r>
            <a:r>
              <a:rPr lang="en-US" sz="1500" dirty="0">
                <a:solidFill>
                  <a:prstClr val="black"/>
                </a:solidFill>
              </a:rPr>
              <a:t>, </a:t>
            </a:r>
            <a:r>
              <a:rPr lang="en-US" sz="1500" dirty="0" err="1">
                <a:solidFill>
                  <a:prstClr val="black"/>
                </a:solidFill>
              </a:rPr>
              <a:t>TotalCharges</a:t>
            </a:r>
            <a:r>
              <a:rPr lang="en-US" sz="1500" dirty="0">
                <a:solidFill>
                  <a:prstClr val="black"/>
                </a:solidFill>
              </a:rPr>
              <a:t>, Churn</a:t>
            </a:r>
          </a:p>
          <a:p>
            <a:pPr>
              <a:defRPr/>
            </a:pPr>
            <a:endParaRPr lang="en-US" sz="1500" dirty="0">
              <a:solidFill>
                <a:prstClr val="black"/>
              </a:solidFill>
              <a:highlight>
                <a:srgbClr val="FFFF00"/>
              </a:highlight>
            </a:endParaRPr>
          </a:p>
          <a:p>
            <a:pPr>
              <a:defRPr/>
            </a:pPr>
            <a:r>
              <a:rPr lang="en-US" sz="1500" dirty="0"/>
              <a:t>Data was cleaned from missing or null values, </a:t>
            </a:r>
          </a:p>
          <a:p>
            <a:pPr>
              <a:defRPr/>
            </a:pPr>
            <a:r>
              <a:rPr lang="en-US" sz="1500" dirty="0"/>
              <a:t>Total charges nulls were taken care of in Prep phase on Mongo Part B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/>
              <a:t>Filtering the duplication narrowed down the dim tables as followed: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 err="1"/>
              <a:t>Dim_Contract</a:t>
            </a:r>
            <a:r>
              <a:rPr lang="en-US" sz="1500" dirty="0"/>
              <a:t> from ~24K to 1.5K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 err="1"/>
              <a:t>Dim_Services</a:t>
            </a:r>
            <a:r>
              <a:rPr lang="en-US" sz="1500" dirty="0"/>
              <a:t> from ~24K to 6.7K 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/>
              <a:t>Star scheme model was created 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472812-3BBF-6C68-287F-B13A90DC3C61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Tableau Prep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23B01-935F-1135-2910-27E7E50DB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967" y="3764016"/>
            <a:ext cx="6153336" cy="2990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3554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FEC27-1DBD-9F56-6FB4-F691110C6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3181FF4-73E1-C63E-EFE1-9B5F824A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36" name="TextBox 82">
            <a:extLst>
              <a:ext uri="{FF2B5EF4-FFF2-40B4-BE49-F238E27FC236}">
                <a16:creationId xmlns:a16="http://schemas.microsoft.com/office/drawing/2014/main" id="{47CE1D0C-F37F-FAEA-CC24-0922142639B0}"/>
              </a:ext>
            </a:extLst>
          </p:cNvPr>
          <p:cNvSpPr txBox="1"/>
          <p:nvPr/>
        </p:nvSpPr>
        <p:spPr>
          <a:xfrm>
            <a:off x="217282" y="906525"/>
            <a:ext cx="11974717" cy="78483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/>
              <a:t>Due to low churn customers (341 out of 24K), we filtered &amp; created charts only the churned customers (Churn=1)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/>
              <a:t>New Calculated fields: Count Churn, Sum Tenure, Max &amp; Min monthly charges, average churn tenure, tenure groups, monthly charges groups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/>
              <a:t>Percentage of total table calculation to analyze the portion of churn impact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77668C-F11E-D671-094F-852E60974FCF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Tableau Desktop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5BC23-907A-6311-960C-A61AD87304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0"/>
          <a:stretch/>
        </p:blipFill>
        <p:spPr>
          <a:xfrm>
            <a:off x="1626202" y="1702655"/>
            <a:ext cx="9156876" cy="50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31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F7F8F5-7812-E529-DB85-CB3244B2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841E2B-635F-54B2-4BFF-73E9635E1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3C7EA-3681-2868-AE08-ED8354051441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atin typeface="+mj-lt"/>
                <a:ea typeface="+mj-ea"/>
                <a:cs typeface="+mj-cs"/>
              </a:rPr>
              <a:t>Conclusions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62EC1CF-62D7-5692-3B66-F4E0A6717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Trends7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350B2F6E-2A48-C8DE-2F24-ECE818676B2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993407" y="2659502"/>
            <a:ext cx="2933331" cy="2080622"/>
            <a:chOff x="7067550" y="5861050"/>
            <a:chExt cx="819150" cy="581026"/>
          </a:xfrm>
          <a:solidFill>
            <a:schemeClr val="tx1"/>
          </a:solidFill>
        </p:grpSpPr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A5678E44-7A06-10F7-BBFE-3398B35A4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7550" y="5886450"/>
              <a:ext cx="431800" cy="473075"/>
            </a:xfrm>
            <a:custGeom>
              <a:avLst/>
              <a:gdLst>
                <a:gd name="T0" fmla="*/ 50 w 605"/>
                <a:gd name="T1" fmla="*/ 50 h 663"/>
                <a:gd name="T2" fmla="*/ 576 w 605"/>
                <a:gd name="T3" fmla="*/ 50 h 663"/>
                <a:gd name="T4" fmla="*/ 605 w 605"/>
                <a:gd name="T5" fmla="*/ 0 h 663"/>
                <a:gd name="T6" fmla="*/ 43 w 605"/>
                <a:gd name="T7" fmla="*/ 0 h 663"/>
                <a:gd name="T8" fmla="*/ 0 w 605"/>
                <a:gd name="T9" fmla="*/ 43 h 663"/>
                <a:gd name="T10" fmla="*/ 0 w 605"/>
                <a:gd name="T11" fmla="*/ 620 h 663"/>
                <a:gd name="T12" fmla="*/ 43 w 605"/>
                <a:gd name="T13" fmla="*/ 663 h 663"/>
                <a:gd name="T14" fmla="*/ 370 w 605"/>
                <a:gd name="T15" fmla="*/ 663 h 663"/>
                <a:gd name="T16" fmla="*/ 370 w 605"/>
                <a:gd name="T17" fmla="*/ 637 h 663"/>
                <a:gd name="T18" fmla="*/ 406 w 605"/>
                <a:gd name="T19" fmla="*/ 533 h 663"/>
                <a:gd name="T20" fmla="*/ 50 w 605"/>
                <a:gd name="T21" fmla="*/ 533 h 663"/>
                <a:gd name="T22" fmla="*/ 50 w 605"/>
                <a:gd name="T23" fmla="*/ 5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5" h="663">
                  <a:moveTo>
                    <a:pt x="50" y="50"/>
                  </a:moveTo>
                  <a:lnTo>
                    <a:pt x="576" y="50"/>
                  </a:lnTo>
                  <a:cubicBezTo>
                    <a:pt x="583" y="32"/>
                    <a:pt x="593" y="15"/>
                    <a:pt x="605" y="0"/>
                  </a:cubicBez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620"/>
                  </a:lnTo>
                  <a:cubicBezTo>
                    <a:pt x="0" y="644"/>
                    <a:pt x="19" y="663"/>
                    <a:pt x="43" y="663"/>
                  </a:cubicBezTo>
                  <a:lnTo>
                    <a:pt x="370" y="663"/>
                  </a:lnTo>
                  <a:lnTo>
                    <a:pt x="370" y="637"/>
                  </a:lnTo>
                  <a:cubicBezTo>
                    <a:pt x="370" y="599"/>
                    <a:pt x="383" y="562"/>
                    <a:pt x="406" y="533"/>
                  </a:cubicBezTo>
                  <a:lnTo>
                    <a:pt x="50" y="533"/>
                  </a:lnTo>
                  <a:lnTo>
                    <a:pt x="50" y="5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88">
              <a:extLst>
                <a:ext uri="{FF2B5EF4-FFF2-40B4-BE49-F238E27FC236}">
                  <a16:creationId xmlns:a16="http://schemas.microsoft.com/office/drawing/2014/main" id="{6032DA7F-DD49-4B8F-2A10-55E23E9D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6386513"/>
              <a:ext cx="793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406B5411-7133-7A72-C280-BCE859736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75" y="6145213"/>
              <a:ext cx="517525" cy="296863"/>
            </a:xfrm>
            <a:custGeom>
              <a:avLst/>
              <a:gdLst>
                <a:gd name="T0" fmla="*/ 673 w 728"/>
                <a:gd name="T1" fmla="*/ 175 h 418"/>
                <a:gd name="T2" fmla="*/ 440 w 728"/>
                <a:gd name="T3" fmla="*/ 0 h 418"/>
                <a:gd name="T4" fmla="*/ 290 w 728"/>
                <a:gd name="T5" fmla="*/ 0 h 418"/>
                <a:gd name="T6" fmla="*/ 54 w 728"/>
                <a:gd name="T7" fmla="*/ 175 h 418"/>
                <a:gd name="T8" fmla="*/ 0 w 728"/>
                <a:gd name="T9" fmla="*/ 275 h 418"/>
                <a:gd name="T10" fmla="*/ 0 w 728"/>
                <a:gd name="T11" fmla="*/ 418 h 418"/>
                <a:gd name="T12" fmla="*/ 60 w 728"/>
                <a:gd name="T13" fmla="*/ 418 h 418"/>
                <a:gd name="T14" fmla="*/ 60 w 728"/>
                <a:gd name="T15" fmla="*/ 275 h 418"/>
                <a:gd name="T16" fmla="*/ 119 w 728"/>
                <a:gd name="T17" fmla="*/ 215 h 418"/>
                <a:gd name="T18" fmla="*/ 609 w 728"/>
                <a:gd name="T19" fmla="*/ 215 h 418"/>
                <a:gd name="T20" fmla="*/ 668 w 728"/>
                <a:gd name="T21" fmla="*/ 275 h 418"/>
                <a:gd name="T22" fmla="*/ 668 w 728"/>
                <a:gd name="T23" fmla="*/ 418 h 418"/>
                <a:gd name="T24" fmla="*/ 728 w 728"/>
                <a:gd name="T25" fmla="*/ 418 h 418"/>
                <a:gd name="T26" fmla="*/ 728 w 728"/>
                <a:gd name="T27" fmla="*/ 275 h 418"/>
                <a:gd name="T28" fmla="*/ 673 w 728"/>
                <a:gd name="T29" fmla="*/ 175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418">
                  <a:moveTo>
                    <a:pt x="673" y="175"/>
                  </a:moveTo>
                  <a:cubicBezTo>
                    <a:pt x="659" y="85"/>
                    <a:pt x="609" y="0"/>
                    <a:pt x="440" y="0"/>
                  </a:cubicBezTo>
                  <a:lnTo>
                    <a:pt x="290" y="0"/>
                  </a:lnTo>
                  <a:cubicBezTo>
                    <a:pt x="118" y="0"/>
                    <a:pt x="68" y="87"/>
                    <a:pt x="54" y="175"/>
                  </a:cubicBezTo>
                  <a:cubicBezTo>
                    <a:pt x="22" y="197"/>
                    <a:pt x="0" y="233"/>
                    <a:pt x="0" y="275"/>
                  </a:cubicBezTo>
                  <a:lnTo>
                    <a:pt x="0" y="418"/>
                  </a:lnTo>
                  <a:lnTo>
                    <a:pt x="60" y="418"/>
                  </a:lnTo>
                  <a:lnTo>
                    <a:pt x="60" y="275"/>
                  </a:lnTo>
                  <a:cubicBezTo>
                    <a:pt x="60" y="242"/>
                    <a:pt x="86" y="215"/>
                    <a:pt x="119" y="215"/>
                  </a:cubicBezTo>
                  <a:lnTo>
                    <a:pt x="609" y="215"/>
                  </a:lnTo>
                  <a:cubicBezTo>
                    <a:pt x="642" y="215"/>
                    <a:pt x="668" y="242"/>
                    <a:pt x="668" y="275"/>
                  </a:cubicBezTo>
                  <a:lnTo>
                    <a:pt x="668" y="418"/>
                  </a:lnTo>
                  <a:lnTo>
                    <a:pt x="728" y="418"/>
                  </a:lnTo>
                  <a:lnTo>
                    <a:pt x="728" y="275"/>
                  </a:lnTo>
                  <a:cubicBezTo>
                    <a:pt x="728" y="233"/>
                    <a:pt x="706" y="196"/>
                    <a:pt x="673" y="17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Oval 90">
              <a:extLst>
                <a:ext uri="{FF2B5EF4-FFF2-40B4-BE49-F238E27FC236}">
                  <a16:creationId xmlns:a16="http://schemas.microsoft.com/office/drawing/2014/main" id="{9C9F992A-DB65-CE3F-7034-2864F1918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525" y="5861050"/>
              <a:ext cx="252413" cy="25082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A3825207-5E64-73BB-0971-3A5EBAE5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8513" y="6010275"/>
              <a:ext cx="306388" cy="176213"/>
            </a:xfrm>
            <a:custGeom>
              <a:avLst/>
              <a:gdLst>
                <a:gd name="T0" fmla="*/ 336 w 430"/>
                <a:gd name="T1" fmla="*/ 144 h 249"/>
                <a:gd name="T2" fmla="*/ 331 w 430"/>
                <a:gd name="T3" fmla="*/ 127 h 249"/>
                <a:gd name="T4" fmla="*/ 378 w 430"/>
                <a:gd name="T5" fmla="*/ 77 h 249"/>
                <a:gd name="T6" fmla="*/ 391 w 430"/>
                <a:gd name="T7" fmla="*/ 79 h 249"/>
                <a:gd name="T8" fmla="*/ 430 w 430"/>
                <a:gd name="T9" fmla="*/ 40 h 249"/>
                <a:gd name="T10" fmla="*/ 391 w 430"/>
                <a:gd name="T11" fmla="*/ 0 h 249"/>
                <a:gd name="T12" fmla="*/ 351 w 430"/>
                <a:gd name="T13" fmla="*/ 40 h 249"/>
                <a:gd name="T14" fmla="*/ 354 w 430"/>
                <a:gd name="T15" fmla="*/ 54 h 249"/>
                <a:gd name="T16" fmla="*/ 305 w 430"/>
                <a:gd name="T17" fmla="*/ 106 h 249"/>
                <a:gd name="T18" fmla="*/ 296 w 430"/>
                <a:gd name="T19" fmla="*/ 105 h 249"/>
                <a:gd name="T20" fmla="*/ 272 w 430"/>
                <a:gd name="T21" fmla="*/ 113 h 249"/>
                <a:gd name="T22" fmla="*/ 189 w 430"/>
                <a:gd name="T23" fmla="*/ 84 h 249"/>
                <a:gd name="T24" fmla="*/ 151 w 430"/>
                <a:gd name="T25" fmla="*/ 56 h 249"/>
                <a:gd name="T26" fmla="*/ 112 w 430"/>
                <a:gd name="T27" fmla="*/ 95 h 249"/>
                <a:gd name="T28" fmla="*/ 113 w 430"/>
                <a:gd name="T29" fmla="*/ 106 h 249"/>
                <a:gd name="T30" fmla="*/ 53 w 430"/>
                <a:gd name="T31" fmla="*/ 173 h 249"/>
                <a:gd name="T32" fmla="*/ 39 w 430"/>
                <a:gd name="T33" fmla="*/ 171 h 249"/>
                <a:gd name="T34" fmla="*/ 0 w 430"/>
                <a:gd name="T35" fmla="*/ 210 h 249"/>
                <a:gd name="T36" fmla="*/ 39 w 430"/>
                <a:gd name="T37" fmla="*/ 249 h 249"/>
                <a:gd name="T38" fmla="*/ 79 w 430"/>
                <a:gd name="T39" fmla="*/ 210 h 249"/>
                <a:gd name="T40" fmla="*/ 76 w 430"/>
                <a:gd name="T41" fmla="*/ 198 h 249"/>
                <a:gd name="T42" fmla="*/ 135 w 430"/>
                <a:gd name="T43" fmla="*/ 131 h 249"/>
                <a:gd name="T44" fmla="*/ 151 w 430"/>
                <a:gd name="T45" fmla="*/ 135 h 249"/>
                <a:gd name="T46" fmla="*/ 184 w 430"/>
                <a:gd name="T47" fmla="*/ 118 h 249"/>
                <a:gd name="T48" fmla="*/ 257 w 430"/>
                <a:gd name="T49" fmla="*/ 143 h 249"/>
                <a:gd name="T50" fmla="*/ 257 w 430"/>
                <a:gd name="T51" fmla="*/ 144 h 249"/>
                <a:gd name="T52" fmla="*/ 296 w 430"/>
                <a:gd name="T53" fmla="*/ 184 h 249"/>
                <a:gd name="T54" fmla="*/ 336 w 430"/>
                <a:gd name="T55" fmla="*/ 14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0" h="249">
                  <a:moveTo>
                    <a:pt x="336" y="144"/>
                  </a:moveTo>
                  <a:cubicBezTo>
                    <a:pt x="336" y="138"/>
                    <a:pt x="334" y="132"/>
                    <a:pt x="331" y="127"/>
                  </a:cubicBezTo>
                  <a:lnTo>
                    <a:pt x="378" y="77"/>
                  </a:lnTo>
                  <a:cubicBezTo>
                    <a:pt x="382" y="78"/>
                    <a:pt x="387" y="79"/>
                    <a:pt x="391" y="79"/>
                  </a:cubicBezTo>
                  <a:cubicBezTo>
                    <a:pt x="413" y="79"/>
                    <a:pt x="430" y="62"/>
                    <a:pt x="430" y="40"/>
                  </a:cubicBezTo>
                  <a:cubicBezTo>
                    <a:pt x="430" y="18"/>
                    <a:pt x="413" y="0"/>
                    <a:pt x="391" y="0"/>
                  </a:cubicBezTo>
                  <a:cubicBezTo>
                    <a:pt x="369" y="0"/>
                    <a:pt x="351" y="18"/>
                    <a:pt x="351" y="40"/>
                  </a:cubicBezTo>
                  <a:cubicBezTo>
                    <a:pt x="351" y="45"/>
                    <a:pt x="352" y="50"/>
                    <a:pt x="354" y="54"/>
                  </a:cubicBezTo>
                  <a:lnTo>
                    <a:pt x="305" y="106"/>
                  </a:lnTo>
                  <a:cubicBezTo>
                    <a:pt x="302" y="105"/>
                    <a:pt x="299" y="105"/>
                    <a:pt x="296" y="105"/>
                  </a:cubicBezTo>
                  <a:cubicBezTo>
                    <a:pt x="287" y="105"/>
                    <a:pt x="279" y="108"/>
                    <a:pt x="272" y="113"/>
                  </a:cubicBezTo>
                  <a:lnTo>
                    <a:pt x="189" y="84"/>
                  </a:lnTo>
                  <a:cubicBezTo>
                    <a:pt x="184" y="68"/>
                    <a:pt x="169" y="56"/>
                    <a:pt x="151" y="56"/>
                  </a:cubicBezTo>
                  <a:cubicBezTo>
                    <a:pt x="130" y="56"/>
                    <a:pt x="112" y="74"/>
                    <a:pt x="112" y="95"/>
                  </a:cubicBezTo>
                  <a:cubicBezTo>
                    <a:pt x="112" y="99"/>
                    <a:pt x="113" y="102"/>
                    <a:pt x="113" y="106"/>
                  </a:cubicBezTo>
                  <a:lnTo>
                    <a:pt x="53" y="173"/>
                  </a:lnTo>
                  <a:cubicBezTo>
                    <a:pt x="49" y="172"/>
                    <a:pt x="44" y="171"/>
                    <a:pt x="39" y="171"/>
                  </a:cubicBezTo>
                  <a:cubicBezTo>
                    <a:pt x="17" y="171"/>
                    <a:pt x="0" y="188"/>
                    <a:pt x="0" y="210"/>
                  </a:cubicBezTo>
                  <a:cubicBezTo>
                    <a:pt x="0" y="232"/>
                    <a:pt x="17" y="249"/>
                    <a:pt x="39" y="249"/>
                  </a:cubicBezTo>
                  <a:cubicBezTo>
                    <a:pt x="61" y="249"/>
                    <a:pt x="79" y="232"/>
                    <a:pt x="79" y="210"/>
                  </a:cubicBezTo>
                  <a:cubicBezTo>
                    <a:pt x="79" y="206"/>
                    <a:pt x="78" y="202"/>
                    <a:pt x="76" y="198"/>
                  </a:cubicBezTo>
                  <a:lnTo>
                    <a:pt x="135" y="131"/>
                  </a:lnTo>
                  <a:cubicBezTo>
                    <a:pt x="140" y="134"/>
                    <a:pt x="146" y="135"/>
                    <a:pt x="151" y="135"/>
                  </a:cubicBezTo>
                  <a:cubicBezTo>
                    <a:pt x="165" y="135"/>
                    <a:pt x="177" y="128"/>
                    <a:pt x="184" y="118"/>
                  </a:cubicBezTo>
                  <a:lnTo>
                    <a:pt x="257" y="143"/>
                  </a:lnTo>
                  <a:cubicBezTo>
                    <a:pt x="257" y="144"/>
                    <a:pt x="257" y="144"/>
                    <a:pt x="257" y="144"/>
                  </a:cubicBezTo>
                  <a:cubicBezTo>
                    <a:pt x="257" y="166"/>
                    <a:pt x="274" y="184"/>
                    <a:pt x="296" y="184"/>
                  </a:cubicBezTo>
                  <a:cubicBezTo>
                    <a:pt x="318" y="184"/>
                    <a:pt x="336" y="166"/>
                    <a:pt x="336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56175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98B1C-4154-916D-5291-F5A1890D6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8F2155A5-6076-1D22-619A-DF6B340A8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36" name="TextBox 82">
            <a:extLst>
              <a:ext uri="{FF2B5EF4-FFF2-40B4-BE49-F238E27FC236}">
                <a16:creationId xmlns:a16="http://schemas.microsoft.com/office/drawing/2014/main" id="{6566495E-59D0-F66B-F591-24C2317036AB}"/>
              </a:ext>
            </a:extLst>
          </p:cNvPr>
          <p:cNvSpPr txBox="1"/>
          <p:nvPr/>
        </p:nvSpPr>
        <p:spPr>
          <a:xfrm>
            <a:off x="907003" y="969635"/>
            <a:ext cx="10377992" cy="193899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/>
              <a:t>After analyzing churn data of this company, we have come up with strategic plan to lower churn customers and improve loyalty.</a:t>
            </a:r>
          </a:p>
          <a:p>
            <a:pPr>
              <a:defRPr/>
            </a:pPr>
            <a:r>
              <a:rPr lang="en-US" sz="1500" dirty="0"/>
              <a:t>We will show the analysis steps and insights, followed by programs we suggest to the company should adopt. 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A89E10-E51D-8E9E-5B22-D4B65FB2C472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Conclusions</a:t>
            </a:r>
          </a:p>
        </p:txBody>
      </p:sp>
      <p:sp>
        <p:nvSpPr>
          <p:cNvPr id="6" name="TextBox 82">
            <a:extLst>
              <a:ext uri="{FF2B5EF4-FFF2-40B4-BE49-F238E27FC236}">
                <a16:creationId xmlns:a16="http://schemas.microsoft.com/office/drawing/2014/main" id="{4B730684-7CEB-9FF0-B0B4-AD6BEDD12CE4}"/>
              </a:ext>
            </a:extLst>
          </p:cNvPr>
          <p:cNvSpPr txBox="1"/>
          <p:nvPr/>
        </p:nvSpPr>
        <p:spPr>
          <a:xfrm>
            <a:off x="898022" y="2833615"/>
            <a:ext cx="2311344" cy="240065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/>
              <a:t>77% of customers without Tech Support churn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/>
              <a:t>56% of customers with Device Protection will not churn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7" name="TextBox 82">
            <a:extLst>
              <a:ext uri="{FF2B5EF4-FFF2-40B4-BE49-F238E27FC236}">
                <a16:creationId xmlns:a16="http://schemas.microsoft.com/office/drawing/2014/main" id="{7654160E-B94C-12F2-B41C-BD6335C65E51}"/>
              </a:ext>
            </a:extLst>
          </p:cNvPr>
          <p:cNvSpPr txBox="1"/>
          <p:nvPr/>
        </p:nvSpPr>
        <p:spPr>
          <a:xfrm>
            <a:off x="9509392" y="2518213"/>
            <a:ext cx="2385439" cy="286232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/>
              <a:t>81% of customers without Online Security churn.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/>
              <a:t>95% of customers with Fiber Optic ISP churn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6B3890-DDA1-0EB7-D5F4-B00FAC19AFC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19" t="9989" r="64724" b="34084"/>
          <a:stretch/>
        </p:blipFill>
        <p:spPr>
          <a:xfrm>
            <a:off x="3570202" y="1884684"/>
            <a:ext cx="4758985" cy="4217289"/>
          </a:xfrm>
          <a:prstGeom prst="rect">
            <a:avLst/>
          </a:prstGeom>
        </p:spPr>
      </p:pic>
      <p:sp>
        <p:nvSpPr>
          <p:cNvPr id="13" name="Target">
            <a:extLst>
              <a:ext uri="{FF2B5EF4-FFF2-40B4-BE49-F238E27FC236}">
                <a16:creationId xmlns:a16="http://schemas.microsoft.com/office/drawing/2014/main" id="{9CDB0469-D723-A95F-CE1B-E4A42BC97A2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 rot="3458825" flipH="1">
            <a:off x="2486768" y="2063457"/>
            <a:ext cx="953785" cy="964108"/>
          </a:xfrm>
          <a:custGeom>
            <a:avLst/>
            <a:gdLst>
              <a:gd name="T0" fmla="*/ 12 w 423"/>
              <a:gd name="T1" fmla="*/ 41 h 522"/>
              <a:gd name="T2" fmla="*/ 12 w 423"/>
              <a:gd name="T3" fmla="*/ 58 h 522"/>
              <a:gd name="T4" fmla="*/ 263 w 423"/>
              <a:gd name="T5" fmla="*/ 305 h 522"/>
              <a:gd name="T6" fmla="*/ 211 w 423"/>
              <a:gd name="T7" fmla="*/ 299 h 522"/>
              <a:gd name="T8" fmla="*/ 243 w 423"/>
              <a:gd name="T9" fmla="*/ 517 h 522"/>
              <a:gd name="T10" fmla="*/ 256 w 423"/>
              <a:gd name="T11" fmla="*/ 522 h 522"/>
              <a:gd name="T12" fmla="*/ 423 w 423"/>
              <a:gd name="T13" fmla="*/ 343 h 522"/>
              <a:gd name="T14" fmla="*/ 369 w 423"/>
              <a:gd name="T15" fmla="*/ 328 h 522"/>
              <a:gd name="T16" fmla="*/ 12 w 423"/>
              <a:gd name="T17" fmla="*/ 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522">
                <a:moveTo>
                  <a:pt x="12" y="41"/>
                </a:moveTo>
                <a:cubicBezTo>
                  <a:pt x="0" y="41"/>
                  <a:pt x="12" y="58"/>
                  <a:pt x="12" y="58"/>
                </a:cubicBezTo>
                <a:cubicBezTo>
                  <a:pt x="215" y="53"/>
                  <a:pt x="269" y="243"/>
                  <a:pt x="263" y="305"/>
                </a:cubicBezTo>
                <a:cubicBezTo>
                  <a:pt x="263" y="305"/>
                  <a:pt x="229" y="292"/>
                  <a:pt x="211" y="299"/>
                </a:cubicBezTo>
                <a:cubicBezTo>
                  <a:pt x="231" y="396"/>
                  <a:pt x="243" y="517"/>
                  <a:pt x="243" y="517"/>
                </a:cubicBezTo>
                <a:lnTo>
                  <a:pt x="256" y="522"/>
                </a:lnTo>
                <a:cubicBezTo>
                  <a:pt x="256" y="522"/>
                  <a:pt x="400" y="455"/>
                  <a:pt x="423" y="343"/>
                </a:cubicBezTo>
                <a:cubicBezTo>
                  <a:pt x="402" y="331"/>
                  <a:pt x="369" y="328"/>
                  <a:pt x="369" y="328"/>
                </a:cubicBezTo>
                <a:cubicBezTo>
                  <a:pt x="363" y="173"/>
                  <a:pt x="317" y="0"/>
                  <a:pt x="12" y="41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arget">
            <a:extLst>
              <a:ext uri="{FF2B5EF4-FFF2-40B4-BE49-F238E27FC236}">
                <a16:creationId xmlns:a16="http://schemas.microsoft.com/office/drawing/2014/main" id="{F4DA12D1-7407-D2F7-C9CA-66C49E691B09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 rot="7341175">
            <a:off x="2486768" y="5040321"/>
            <a:ext cx="953785" cy="964108"/>
          </a:xfrm>
          <a:custGeom>
            <a:avLst/>
            <a:gdLst>
              <a:gd name="T0" fmla="*/ 12 w 423"/>
              <a:gd name="T1" fmla="*/ 41 h 522"/>
              <a:gd name="T2" fmla="*/ 12 w 423"/>
              <a:gd name="T3" fmla="*/ 58 h 522"/>
              <a:gd name="T4" fmla="*/ 263 w 423"/>
              <a:gd name="T5" fmla="*/ 305 h 522"/>
              <a:gd name="T6" fmla="*/ 211 w 423"/>
              <a:gd name="T7" fmla="*/ 299 h 522"/>
              <a:gd name="T8" fmla="*/ 243 w 423"/>
              <a:gd name="T9" fmla="*/ 517 h 522"/>
              <a:gd name="T10" fmla="*/ 256 w 423"/>
              <a:gd name="T11" fmla="*/ 522 h 522"/>
              <a:gd name="T12" fmla="*/ 423 w 423"/>
              <a:gd name="T13" fmla="*/ 343 h 522"/>
              <a:gd name="T14" fmla="*/ 369 w 423"/>
              <a:gd name="T15" fmla="*/ 328 h 522"/>
              <a:gd name="T16" fmla="*/ 12 w 423"/>
              <a:gd name="T17" fmla="*/ 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522">
                <a:moveTo>
                  <a:pt x="12" y="41"/>
                </a:moveTo>
                <a:cubicBezTo>
                  <a:pt x="0" y="41"/>
                  <a:pt x="12" y="58"/>
                  <a:pt x="12" y="58"/>
                </a:cubicBezTo>
                <a:cubicBezTo>
                  <a:pt x="215" y="53"/>
                  <a:pt x="269" y="243"/>
                  <a:pt x="263" y="305"/>
                </a:cubicBezTo>
                <a:cubicBezTo>
                  <a:pt x="263" y="305"/>
                  <a:pt x="229" y="292"/>
                  <a:pt x="211" y="299"/>
                </a:cubicBezTo>
                <a:cubicBezTo>
                  <a:pt x="231" y="396"/>
                  <a:pt x="243" y="517"/>
                  <a:pt x="243" y="517"/>
                </a:cubicBezTo>
                <a:lnTo>
                  <a:pt x="256" y="522"/>
                </a:lnTo>
                <a:cubicBezTo>
                  <a:pt x="256" y="522"/>
                  <a:pt x="400" y="455"/>
                  <a:pt x="423" y="343"/>
                </a:cubicBezTo>
                <a:cubicBezTo>
                  <a:pt x="402" y="331"/>
                  <a:pt x="369" y="328"/>
                  <a:pt x="369" y="328"/>
                </a:cubicBezTo>
                <a:cubicBezTo>
                  <a:pt x="363" y="173"/>
                  <a:pt x="317" y="0"/>
                  <a:pt x="12" y="41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arget">
            <a:extLst>
              <a:ext uri="{FF2B5EF4-FFF2-40B4-BE49-F238E27FC236}">
                <a16:creationId xmlns:a16="http://schemas.microsoft.com/office/drawing/2014/main" id="{F42738D6-F8F2-9F92-C34C-6B12EE792869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 rot="18141175">
            <a:off x="8370074" y="2063457"/>
            <a:ext cx="953785" cy="964108"/>
          </a:xfrm>
          <a:custGeom>
            <a:avLst/>
            <a:gdLst>
              <a:gd name="T0" fmla="*/ 12 w 423"/>
              <a:gd name="T1" fmla="*/ 41 h 522"/>
              <a:gd name="T2" fmla="*/ 12 w 423"/>
              <a:gd name="T3" fmla="*/ 58 h 522"/>
              <a:gd name="T4" fmla="*/ 263 w 423"/>
              <a:gd name="T5" fmla="*/ 305 h 522"/>
              <a:gd name="T6" fmla="*/ 211 w 423"/>
              <a:gd name="T7" fmla="*/ 299 h 522"/>
              <a:gd name="T8" fmla="*/ 243 w 423"/>
              <a:gd name="T9" fmla="*/ 517 h 522"/>
              <a:gd name="T10" fmla="*/ 256 w 423"/>
              <a:gd name="T11" fmla="*/ 522 h 522"/>
              <a:gd name="T12" fmla="*/ 423 w 423"/>
              <a:gd name="T13" fmla="*/ 343 h 522"/>
              <a:gd name="T14" fmla="*/ 369 w 423"/>
              <a:gd name="T15" fmla="*/ 328 h 522"/>
              <a:gd name="T16" fmla="*/ 12 w 423"/>
              <a:gd name="T17" fmla="*/ 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522">
                <a:moveTo>
                  <a:pt x="12" y="41"/>
                </a:moveTo>
                <a:cubicBezTo>
                  <a:pt x="0" y="41"/>
                  <a:pt x="12" y="58"/>
                  <a:pt x="12" y="58"/>
                </a:cubicBezTo>
                <a:cubicBezTo>
                  <a:pt x="215" y="53"/>
                  <a:pt x="269" y="243"/>
                  <a:pt x="263" y="305"/>
                </a:cubicBezTo>
                <a:cubicBezTo>
                  <a:pt x="263" y="305"/>
                  <a:pt x="229" y="292"/>
                  <a:pt x="211" y="299"/>
                </a:cubicBezTo>
                <a:cubicBezTo>
                  <a:pt x="231" y="396"/>
                  <a:pt x="243" y="517"/>
                  <a:pt x="243" y="517"/>
                </a:cubicBezTo>
                <a:lnTo>
                  <a:pt x="256" y="522"/>
                </a:lnTo>
                <a:cubicBezTo>
                  <a:pt x="256" y="522"/>
                  <a:pt x="400" y="455"/>
                  <a:pt x="423" y="343"/>
                </a:cubicBezTo>
                <a:cubicBezTo>
                  <a:pt x="402" y="331"/>
                  <a:pt x="369" y="328"/>
                  <a:pt x="369" y="328"/>
                </a:cubicBezTo>
                <a:cubicBezTo>
                  <a:pt x="363" y="173"/>
                  <a:pt x="317" y="0"/>
                  <a:pt x="12" y="41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arget">
            <a:extLst>
              <a:ext uri="{FF2B5EF4-FFF2-40B4-BE49-F238E27FC236}">
                <a16:creationId xmlns:a16="http://schemas.microsoft.com/office/drawing/2014/main" id="{FD13BC3C-59A8-4829-8A72-4D2106D9DF53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 rot="14258825" flipH="1">
            <a:off x="8370074" y="5040321"/>
            <a:ext cx="953785" cy="964108"/>
          </a:xfrm>
          <a:custGeom>
            <a:avLst/>
            <a:gdLst>
              <a:gd name="T0" fmla="*/ 12 w 423"/>
              <a:gd name="T1" fmla="*/ 41 h 522"/>
              <a:gd name="T2" fmla="*/ 12 w 423"/>
              <a:gd name="T3" fmla="*/ 58 h 522"/>
              <a:gd name="T4" fmla="*/ 263 w 423"/>
              <a:gd name="T5" fmla="*/ 305 h 522"/>
              <a:gd name="T6" fmla="*/ 211 w 423"/>
              <a:gd name="T7" fmla="*/ 299 h 522"/>
              <a:gd name="T8" fmla="*/ 243 w 423"/>
              <a:gd name="T9" fmla="*/ 517 h 522"/>
              <a:gd name="T10" fmla="*/ 256 w 423"/>
              <a:gd name="T11" fmla="*/ 522 h 522"/>
              <a:gd name="T12" fmla="*/ 423 w 423"/>
              <a:gd name="T13" fmla="*/ 343 h 522"/>
              <a:gd name="T14" fmla="*/ 369 w 423"/>
              <a:gd name="T15" fmla="*/ 328 h 522"/>
              <a:gd name="T16" fmla="*/ 12 w 423"/>
              <a:gd name="T17" fmla="*/ 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522">
                <a:moveTo>
                  <a:pt x="12" y="41"/>
                </a:moveTo>
                <a:cubicBezTo>
                  <a:pt x="0" y="41"/>
                  <a:pt x="12" y="58"/>
                  <a:pt x="12" y="58"/>
                </a:cubicBezTo>
                <a:cubicBezTo>
                  <a:pt x="215" y="53"/>
                  <a:pt x="269" y="243"/>
                  <a:pt x="263" y="305"/>
                </a:cubicBezTo>
                <a:cubicBezTo>
                  <a:pt x="263" y="305"/>
                  <a:pt x="229" y="292"/>
                  <a:pt x="211" y="299"/>
                </a:cubicBezTo>
                <a:cubicBezTo>
                  <a:pt x="231" y="396"/>
                  <a:pt x="243" y="517"/>
                  <a:pt x="243" y="517"/>
                </a:cubicBezTo>
                <a:lnTo>
                  <a:pt x="256" y="522"/>
                </a:lnTo>
                <a:cubicBezTo>
                  <a:pt x="256" y="522"/>
                  <a:pt x="400" y="455"/>
                  <a:pt x="423" y="343"/>
                </a:cubicBezTo>
                <a:cubicBezTo>
                  <a:pt x="402" y="331"/>
                  <a:pt x="369" y="328"/>
                  <a:pt x="369" y="328"/>
                </a:cubicBezTo>
                <a:cubicBezTo>
                  <a:pt x="363" y="173"/>
                  <a:pt x="317" y="0"/>
                  <a:pt x="12" y="41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093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5D0D4-56CF-36F4-45DF-B995493F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228DF2-A061-9F94-9231-11855AC68A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604" r="10604" b="60481"/>
          <a:stretch/>
        </p:blipFill>
        <p:spPr>
          <a:xfrm>
            <a:off x="2828426" y="1811010"/>
            <a:ext cx="6875159" cy="30051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928686C-8BE1-02CA-9C62-1389FFCDB7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E7C83C7-015D-D153-955A-125F4234C20E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Conclusions</a:t>
            </a:r>
          </a:p>
        </p:txBody>
      </p:sp>
      <p:sp>
        <p:nvSpPr>
          <p:cNvPr id="6" name="TextBox 82">
            <a:extLst>
              <a:ext uri="{FF2B5EF4-FFF2-40B4-BE49-F238E27FC236}">
                <a16:creationId xmlns:a16="http://schemas.microsoft.com/office/drawing/2014/main" id="{E76A242E-24D4-242C-AE8A-3624123E3322}"/>
              </a:ext>
            </a:extLst>
          </p:cNvPr>
          <p:cNvSpPr txBox="1"/>
          <p:nvPr/>
        </p:nvSpPr>
        <p:spPr>
          <a:xfrm>
            <a:off x="545331" y="2307944"/>
            <a:ext cx="2311344" cy="240065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/>
              <a:t>71% of customers without</a:t>
            </a:r>
          </a:p>
          <a:p>
            <a:pPr>
              <a:defRPr/>
            </a:pPr>
            <a:r>
              <a:rPr lang="en-US" sz="1500" dirty="0"/>
              <a:t>Dependents churn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/>
              <a:t>98% with month-to-month contract churn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7" name="TextBox 82">
            <a:extLst>
              <a:ext uri="{FF2B5EF4-FFF2-40B4-BE49-F238E27FC236}">
                <a16:creationId xmlns:a16="http://schemas.microsoft.com/office/drawing/2014/main" id="{6C31FA87-6F8A-6680-806E-C2FE97234BE0}"/>
              </a:ext>
            </a:extLst>
          </p:cNvPr>
          <p:cNvSpPr txBox="1"/>
          <p:nvPr/>
        </p:nvSpPr>
        <p:spPr>
          <a:xfrm>
            <a:off x="9703584" y="2310214"/>
            <a:ext cx="2385439" cy="1477328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/>
              <a:t>83% of non-senior citizen will churn.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</p:txBody>
      </p:sp>
      <p:sp>
        <p:nvSpPr>
          <p:cNvPr id="8" name="Target">
            <a:extLst>
              <a:ext uri="{FF2B5EF4-FFF2-40B4-BE49-F238E27FC236}">
                <a16:creationId xmlns:a16="http://schemas.microsoft.com/office/drawing/2014/main" id="{4C30DDDD-0FD0-B454-7D73-A19812C4AF4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 rot="14258825" flipH="1">
            <a:off x="9226692" y="3093375"/>
            <a:ext cx="953785" cy="964108"/>
          </a:xfrm>
          <a:custGeom>
            <a:avLst/>
            <a:gdLst>
              <a:gd name="T0" fmla="*/ 12 w 423"/>
              <a:gd name="T1" fmla="*/ 41 h 522"/>
              <a:gd name="T2" fmla="*/ 12 w 423"/>
              <a:gd name="T3" fmla="*/ 58 h 522"/>
              <a:gd name="T4" fmla="*/ 263 w 423"/>
              <a:gd name="T5" fmla="*/ 305 h 522"/>
              <a:gd name="T6" fmla="*/ 211 w 423"/>
              <a:gd name="T7" fmla="*/ 299 h 522"/>
              <a:gd name="T8" fmla="*/ 243 w 423"/>
              <a:gd name="T9" fmla="*/ 517 h 522"/>
              <a:gd name="T10" fmla="*/ 256 w 423"/>
              <a:gd name="T11" fmla="*/ 522 h 522"/>
              <a:gd name="T12" fmla="*/ 423 w 423"/>
              <a:gd name="T13" fmla="*/ 343 h 522"/>
              <a:gd name="T14" fmla="*/ 369 w 423"/>
              <a:gd name="T15" fmla="*/ 328 h 522"/>
              <a:gd name="T16" fmla="*/ 12 w 423"/>
              <a:gd name="T17" fmla="*/ 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522">
                <a:moveTo>
                  <a:pt x="12" y="41"/>
                </a:moveTo>
                <a:cubicBezTo>
                  <a:pt x="0" y="41"/>
                  <a:pt x="12" y="58"/>
                  <a:pt x="12" y="58"/>
                </a:cubicBezTo>
                <a:cubicBezTo>
                  <a:pt x="215" y="53"/>
                  <a:pt x="269" y="243"/>
                  <a:pt x="263" y="305"/>
                </a:cubicBezTo>
                <a:cubicBezTo>
                  <a:pt x="263" y="305"/>
                  <a:pt x="229" y="292"/>
                  <a:pt x="211" y="299"/>
                </a:cubicBezTo>
                <a:cubicBezTo>
                  <a:pt x="231" y="396"/>
                  <a:pt x="243" y="517"/>
                  <a:pt x="243" y="517"/>
                </a:cubicBezTo>
                <a:lnTo>
                  <a:pt x="256" y="522"/>
                </a:lnTo>
                <a:cubicBezTo>
                  <a:pt x="256" y="522"/>
                  <a:pt x="400" y="455"/>
                  <a:pt x="423" y="343"/>
                </a:cubicBezTo>
                <a:cubicBezTo>
                  <a:pt x="402" y="331"/>
                  <a:pt x="369" y="328"/>
                  <a:pt x="369" y="328"/>
                </a:cubicBezTo>
                <a:cubicBezTo>
                  <a:pt x="363" y="173"/>
                  <a:pt x="317" y="0"/>
                  <a:pt x="12" y="41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arget">
            <a:extLst>
              <a:ext uri="{FF2B5EF4-FFF2-40B4-BE49-F238E27FC236}">
                <a16:creationId xmlns:a16="http://schemas.microsoft.com/office/drawing/2014/main" id="{C79907EA-8D25-39F5-94AD-A0578A51F31F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 rot="3458825" flipH="1">
            <a:off x="2011522" y="1537786"/>
            <a:ext cx="953785" cy="964108"/>
          </a:xfrm>
          <a:custGeom>
            <a:avLst/>
            <a:gdLst>
              <a:gd name="T0" fmla="*/ 12 w 423"/>
              <a:gd name="T1" fmla="*/ 41 h 522"/>
              <a:gd name="T2" fmla="*/ 12 w 423"/>
              <a:gd name="T3" fmla="*/ 58 h 522"/>
              <a:gd name="T4" fmla="*/ 263 w 423"/>
              <a:gd name="T5" fmla="*/ 305 h 522"/>
              <a:gd name="T6" fmla="*/ 211 w 423"/>
              <a:gd name="T7" fmla="*/ 299 h 522"/>
              <a:gd name="T8" fmla="*/ 243 w 423"/>
              <a:gd name="T9" fmla="*/ 517 h 522"/>
              <a:gd name="T10" fmla="*/ 256 w 423"/>
              <a:gd name="T11" fmla="*/ 522 h 522"/>
              <a:gd name="T12" fmla="*/ 423 w 423"/>
              <a:gd name="T13" fmla="*/ 343 h 522"/>
              <a:gd name="T14" fmla="*/ 369 w 423"/>
              <a:gd name="T15" fmla="*/ 328 h 522"/>
              <a:gd name="T16" fmla="*/ 12 w 423"/>
              <a:gd name="T17" fmla="*/ 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522">
                <a:moveTo>
                  <a:pt x="12" y="41"/>
                </a:moveTo>
                <a:cubicBezTo>
                  <a:pt x="0" y="41"/>
                  <a:pt x="12" y="58"/>
                  <a:pt x="12" y="58"/>
                </a:cubicBezTo>
                <a:cubicBezTo>
                  <a:pt x="215" y="53"/>
                  <a:pt x="269" y="243"/>
                  <a:pt x="263" y="305"/>
                </a:cubicBezTo>
                <a:cubicBezTo>
                  <a:pt x="263" y="305"/>
                  <a:pt x="229" y="292"/>
                  <a:pt x="211" y="299"/>
                </a:cubicBezTo>
                <a:cubicBezTo>
                  <a:pt x="231" y="396"/>
                  <a:pt x="243" y="517"/>
                  <a:pt x="243" y="517"/>
                </a:cubicBezTo>
                <a:lnTo>
                  <a:pt x="256" y="522"/>
                </a:lnTo>
                <a:cubicBezTo>
                  <a:pt x="256" y="522"/>
                  <a:pt x="400" y="455"/>
                  <a:pt x="423" y="343"/>
                </a:cubicBezTo>
                <a:cubicBezTo>
                  <a:pt x="402" y="331"/>
                  <a:pt x="369" y="328"/>
                  <a:pt x="369" y="328"/>
                </a:cubicBezTo>
                <a:cubicBezTo>
                  <a:pt x="363" y="173"/>
                  <a:pt x="317" y="0"/>
                  <a:pt x="12" y="41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arget">
            <a:extLst>
              <a:ext uri="{FF2B5EF4-FFF2-40B4-BE49-F238E27FC236}">
                <a16:creationId xmlns:a16="http://schemas.microsoft.com/office/drawing/2014/main" id="{C9803AA8-05A0-20BB-223C-D78C6C6BDAEE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 rot="7341175">
            <a:off x="2011522" y="4514650"/>
            <a:ext cx="953785" cy="964108"/>
          </a:xfrm>
          <a:custGeom>
            <a:avLst/>
            <a:gdLst>
              <a:gd name="T0" fmla="*/ 12 w 423"/>
              <a:gd name="T1" fmla="*/ 41 h 522"/>
              <a:gd name="T2" fmla="*/ 12 w 423"/>
              <a:gd name="T3" fmla="*/ 58 h 522"/>
              <a:gd name="T4" fmla="*/ 263 w 423"/>
              <a:gd name="T5" fmla="*/ 305 h 522"/>
              <a:gd name="T6" fmla="*/ 211 w 423"/>
              <a:gd name="T7" fmla="*/ 299 h 522"/>
              <a:gd name="T8" fmla="*/ 243 w 423"/>
              <a:gd name="T9" fmla="*/ 517 h 522"/>
              <a:gd name="T10" fmla="*/ 256 w 423"/>
              <a:gd name="T11" fmla="*/ 522 h 522"/>
              <a:gd name="T12" fmla="*/ 423 w 423"/>
              <a:gd name="T13" fmla="*/ 343 h 522"/>
              <a:gd name="T14" fmla="*/ 369 w 423"/>
              <a:gd name="T15" fmla="*/ 328 h 522"/>
              <a:gd name="T16" fmla="*/ 12 w 423"/>
              <a:gd name="T17" fmla="*/ 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522">
                <a:moveTo>
                  <a:pt x="12" y="41"/>
                </a:moveTo>
                <a:cubicBezTo>
                  <a:pt x="0" y="41"/>
                  <a:pt x="12" y="58"/>
                  <a:pt x="12" y="58"/>
                </a:cubicBezTo>
                <a:cubicBezTo>
                  <a:pt x="215" y="53"/>
                  <a:pt x="269" y="243"/>
                  <a:pt x="263" y="305"/>
                </a:cubicBezTo>
                <a:cubicBezTo>
                  <a:pt x="263" y="305"/>
                  <a:pt x="229" y="292"/>
                  <a:pt x="211" y="299"/>
                </a:cubicBezTo>
                <a:cubicBezTo>
                  <a:pt x="231" y="396"/>
                  <a:pt x="243" y="517"/>
                  <a:pt x="243" y="517"/>
                </a:cubicBezTo>
                <a:lnTo>
                  <a:pt x="256" y="522"/>
                </a:lnTo>
                <a:cubicBezTo>
                  <a:pt x="256" y="522"/>
                  <a:pt x="400" y="455"/>
                  <a:pt x="423" y="343"/>
                </a:cubicBezTo>
                <a:cubicBezTo>
                  <a:pt x="402" y="331"/>
                  <a:pt x="369" y="328"/>
                  <a:pt x="369" y="328"/>
                </a:cubicBezTo>
                <a:cubicBezTo>
                  <a:pt x="363" y="173"/>
                  <a:pt x="317" y="0"/>
                  <a:pt x="12" y="41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303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69C7C-D334-671D-C47B-F255E3A84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AD3908-57EA-439F-E1B8-EA548C396084}"/>
              </a:ext>
            </a:extLst>
          </p:cNvPr>
          <p:cNvGrpSpPr/>
          <p:nvPr/>
        </p:nvGrpSpPr>
        <p:grpSpPr>
          <a:xfrm>
            <a:off x="1212310" y="1775738"/>
            <a:ext cx="9767379" cy="3163517"/>
            <a:chOff x="1850485" y="2832850"/>
            <a:chExt cx="9153454" cy="282468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421C24B-C76A-43FC-43BD-30044580D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557" t="44279"/>
            <a:stretch/>
          </p:blipFill>
          <p:spPr>
            <a:xfrm>
              <a:off x="1850485" y="2832850"/>
              <a:ext cx="9153454" cy="282468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7B829C0-F6EE-12C7-16C3-028B8366DFEE}"/>
                </a:ext>
              </a:extLst>
            </p:cNvPr>
            <p:cNvSpPr/>
            <p:nvPr/>
          </p:nvSpPr>
          <p:spPr>
            <a:xfrm>
              <a:off x="1850485" y="2832850"/>
              <a:ext cx="3101761" cy="1114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7DC7D9EB-AFE6-F409-D6A7-86F24A95A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D3DA78-0BA4-85BB-8894-D6D3AD38D0FB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Conclusions</a:t>
            </a:r>
          </a:p>
        </p:txBody>
      </p:sp>
      <p:sp>
        <p:nvSpPr>
          <p:cNvPr id="6" name="TextBox 82">
            <a:extLst>
              <a:ext uri="{FF2B5EF4-FFF2-40B4-BE49-F238E27FC236}">
                <a16:creationId xmlns:a16="http://schemas.microsoft.com/office/drawing/2014/main" id="{194D2D72-72B8-A28E-45B0-7BA2C979D4A0}"/>
              </a:ext>
            </a:extLst>
          </p:cNvPr>
          <p:cNvSpPr txBox="1"/>
          <p:nvPr/>
        </p:nvSpPr>
        <p:spPr>
          <a:xfrm>
            <a:off x="577739" y="1410713"/>
            <a:ext cx="2898792" cy="553998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/>
              <a:t>18-41$ &amp; 90-114$ monthly charges groups has lower churn rate</a:t>
            </a:r>
          </a:p>
        </p:txBody>
      </p:sp>
      <p:sp>
        <p:nvSpPr>
          <p:cNvPr id="7" name="TextBox 82">
            <a:extLst>
              <a:ext uri="{FF2B5EF4-FFF2-40B4-BE49-F238E27FC236}">
                <a16:creationId xmlns:a16="http://schemas.microsoft.com/office/drawing/2014/main" id="{E2877F33-3C11-0C30-69A8-DB808C1B7739}"/>
              </a:ext>
            </a:extLst>
          </p:cNvPr>
          <p:cNvSpPr txBox="1"/>
          <p:nvPr/>
        </p:nvSpPr>
        <p:spPr>
          <a:xfrm>
            <a:off x="7176679" y="5191360"/>
            <a:ext cx="3803010" cy="32316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/>
              <a:t>Customer churn in Avg tenure is 23.93 months </a:t>
            </a:r>
          </a:p>
        </p:txBody>
      </p:sp>
      <p:sp>
        <p:nvSpPr>
          <p:cNvPr id="8" name="Target">
            <a:extLst>
              <a:ext uri="{FF2B5EF4-FFF2-40B4-BE49-F238E27FC236}">
                <a16:creationId xmlns:a16="http://schemas.microsoft.com/office/drawing/2014/main" id="{07933865-42AB-8679-D2B2-65EA732C686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 rot="12741175" flipH="1" flipV="1">
            <a:off x="10797319" y="4278697"/>
            <a:ext cx="953785" cy="964108"/>
          </a:xfrm>
          <a:custGeom>
            <a:avLst/>
            <a:gdLst>
              <a:gd name="T0" fmla="*/ 12 w 423"/>
              <a:gd name="T1" fmla="*/ 41 h 522"/>
              <a:gd name="T2" fmla="*/ 12 w 423"/>
              <a:gd name="T3" fmla="*/ 58 h 522"/>
              <a:gd name="T4" fmla="*/ 263 w 423"/>
              <a:gd name="T5" fmla="*/ 305 h 522"/>
              <a:gd name="T6" fmla="*/ 211 w 423"/>
              <a:gd name="T7" fmla="*/ 299 h 522"/>
              <a:gd name="T8" fmla="*/ 243 w 423"/>
              <a:gd name="T9" fmla="*/ 517 h 522"/>
              <a:gd name="T10" fmla="*/ 256 w 423"/>
              <a:gd name="T11" fmla="*/ 522 h 522"/>
              <a:gd name="T12" fmla="*/ 423 w 423"/>
              <a:gd name="T13" fmla="*/ 343 h 522"/>
              <a:gd name="T14" fmla="*/ 369 w 423"/>
              <a:gd name="T15" fmla="*/ 328 h 522"/>
              <a:gd name="T16" fmla="*/ 12 w 423"/>
              <a:gd name="T17" fmla="*/ 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522">
                <a:moveTo>
                  <a:pt x="12" y="41"/>
                </a:moveTo>
                <a:cubicBezTo>
                  <a:pt x="0" y="41"/>
                  <a:pt x="12" y="58"/>
                  <a:pt x="12" y="58"/>
                </a:cubicBezTo>
                <a:cubicBezTo>
                  <a:pt x="215" y="53"/>
                  <a:pt x="269" y="243"/>
                  <a:pt x="263" y="305"/>
                </a:cubicBezTo>
                <a:cubicBezTo>
                  <a:pt x="263" y="305"/>
                  <a:pt x="229" y="292"/>
                  <a:pt x="211" y="299"/>
                </a:cubicBezTo>
                <a:cubicBezTo>
                  <a:pt x="231" y="396"/>
                  <a:pt x="243" y="517"/>
                  <a:pt x="243" y="517"/>
                </a:cubicBezTo>
                <a:lnTo>
                  <a:pt x="256" y="522"/>
                </a:lnTo>
                <a:cubicBezTo>
                  <a:pt x="256" y="522"/>
                  <a:pt x="400" y="455"/>
                  <a:pt x="423" y="343"/>
                </a:cubicBezTo>
                <a:cubicBezTo>
                  <a:pt x="402" y="331"/>
                  <a:pt x="369" y="328"/>
                  <a:pt x="369" y="328"/>
                </a:cubicBezTo>
                <a:cubicBezTo>
                  <a:pt x="363" y="173"/>
                  <a:pt x="317" y="0"/>
                  <a:pt x="12" y="41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arget">
            <a:extLst>
              <a:ext uri="{FF2B5EF4-FFF2-40B4-BE49-F238E27FC236}">
                <a16:creationId xmlns:a16="http://schemas.microsoft.com/office/drawing/2014/main" id="{A2819852-427E-6275-2C05-EEEFB6D00AE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 rot="16956176" flipV="1">
            <a:off x="3373902" y="1578301"/>
            <a:ext cx="953785" cy="964108"/>
          </a:xfrm>
          <a:custGeom>
            <a:avLst/>
            <a:gdLst>
              <a:gd name="T0" fmla="*/ 12 w 423"/>
              <a:gd name="T1" fmla="*/ 41 h 522"/>
              <a:gd name="T2" fmla="*/ 12 w 423"/>
              <a:gd name="T3" fmla="*/ 58 h 522"/>
              <a:gd name="T4" fmla="*/ 263 w 423"/>
              <a:gd name="T5" fmla="*/ 305 h 522"/>
              <a:gd name="T6" fmla="*/ 211 w 423"/>
              <a:gd name="T7" fmla="*/ 299 h 522"/>
              <a:gd name="T8" fmla="*/ 243 w 423"/>
              <a:gd name="T9" fmla="*/ 517 h 522"/>
              <a:gd name="T10" fmla="*/ 256 w 423"/>
              <a:gd name="T11" fmla="*/ 522 h 522"/>
              <a:gd name="T12" fmla="*/ 423 w 423"/>
              <a:gd name="T13" fmla="*/ 343 h 522"/>
              <a:gd name="T14" fmla="*/ 369 w 423"/>
              <a:gd name="T15" fmla="*/ 328 h 522"/>
              <a:gd name="T16" fmla="*/ 12 w 423"/>
              <a:gd name="T17" fmla="*/ 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522">
                <a:moveTo>
                  <a:pt x="12" y="41"/>
                </a:moveTo>
                <a:cubicBezTo>
                  <a:pt x="0" y="41"/>
                  <a:pt x="12" y="58"/>
                  <a:pt x="12" y="58"/>
                </a:cubicBezTo>
                <a:cubicBezTo>
                  <a:pt x="215" y="53"/>
                  <a:pt x="269" y="243"/>
                  <a:pt x="263" y="305"/>
                </a:cubicBezTo>
                <a:cubicBezTo>
                  <a:pt x="263" y="305"/>
                  <a:pt x="229" y="292"/>
                  <a:pt x="211" y="299"/>
                </a:cubicBezTo>
                <a:cubicBezTo>
                  <a:pt x="231" y="396"/>
                  <a:pt x="243" y="517"/>
                  <a:pt x="243" y="517"/>
                </a:cubicBezTo>
                <a:lnTo>
                  <a:pt x="256" y="522"/>
                </a:lnTo>
                <a:cubicBezTo>
                  <a:pt x="256" y="522"/>
                  <a:pt x="400" y="455"/>
                  <a:pt x="423" y="343"/>
                </a:cubicBezTo>
                <a:cubicBezTo>
                  <a:pt x="402" y="331"/>
                  <a:pt x="369" y="328"/>
                  <a:pt x="369" y="328"/>
                </a:cubicBezTo>
                <a:cubicBezTo>
                  <a:pt x="363" y="173"/>
                  <a:pt x="317" y="0"/>
                  <a:pt x="12" y="41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arget">
            <a:extLst>
              <a:ext uri="{FF2B5EF4-FFF2-40B4-BE49-F238E27FC236}">
                <a16:creationId xmlns:a16="http://schemas.microsoft.com/office/drawing/2014/main" id="{82FFD9AE-DE72-B076-CA93-9A7C496ACB39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 rot="15936979" flipH="1" flipV="1">
            <a:off x="5679314" y="4969544"/>
            <a:ext cx="953785" cy="964108"/>
          </a:xfrm>
          <a:custGeom>
            <a:avLst/>
            <a:gdLst>
              <a:gd name="T0" fmla="*/ 12 w 423"/>
              <a:gd name="T1" fmla="*/ 41 h 522"/>
              <a:gd name="T2" fmla="*/ 12 w 423"/>
              <a:gd name="T3" fmla="*/ 58 h 522"/>
              <a:gd name="T4" fmla="*/ 263 w 423"/>
              <a:gd name="T5" fmla="*/ 305 h 522"/>
              <a:gd name="T6" fmla="*/ 211 w 423"/>
              <a:gd name="T7" fmla="*/ 299 h 522"/>
              <a:gd name="T8" fmla="*/ 243 w 423"/>
              <a:gd name="T9" fmla="*/ 517 h 522"/>
              <a:gd name="T10" fmla="*/ 256 w 423"/>
              <a:gd name="T11" fmla="*/ 522 h 522"/>
              <a:gd name="T12" fmla="*/ 423 w 423"/>
              <a:gd name="T13" fmla="*/ 343 h 522"/>
              <a:gd name="T14" fmla="*/ 369 w 423"/>
              <a:gd name="T15" fmla="*/ 328 h 522"/>
              <a:gd name="T16" fmla="*/ 12 w 423"/>
              <a:gd name="T17" fmla="*/ 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522">
                <a:moveTo>
                  <a:pt x="12" y="41"/>
                </a:moveTo>
                <a:cubicBezTo>
                  <a:pt x="0" y="41"/>
                  <a:pt x="12" y="58"/>
                  <a:pt x="12" y="58"/>
                </a:cubicBezTo>
                <a:cubicBezTo>
                  <a:pt x="215" y="53"/>
                  <a:pt x="269" y="243"/>
                  <a:pt x="263" y="305"/>
                </a:cubicBezTo>
                <a:cubicBezTo>
                  <a:pt x="263" y="305"/>
                  <a:pt x="229" y="292"/>
                  <a:pt x="211" y="299"/>
                </a:cubicBezTo>
                <a:cubicBezTo>
                  <a:pt x="231" y="396"/>
                  <a:pt x="243" y="517"/>
                  <a:pt x="243" y="517"/>
                </a:cubicBezTo>
                <a:lnTo>
                  <a:pt x="256" y="522"/>
                </a:lnTo>
                <a:cubicBezTo>
                  <a:pt x="256" y="522"/>
                  <a:pt x="400" y="455"/>
                  <a:pt x="423" y="343"/>
                </a:cubicBezTo>
                <a:cubicBezTo>
                  <a:pt x="402" y="331"/>
                  <a:pt x="369" y="328"/>
                  <a:pt x="369" y="328"/>
                </a:cubicBezTo>
                <a:cubicBezTo>
                  <a:pt x="363" y="173"/>
                  <a:pt x="317" y="0"/>
                  <a:pt x="12" y="41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82">
            <a:extLst>
              <a:ext uri="{FF2B5EF4-FFF2-40B4-BE49-F238E27FC236}">
                <a16:creationId xmlns:a16="http://schemas.microsoft.com/office/drawing/2014/main" id="{AD739C20-CE82-E99F-49AD-88202CC506F7}"/>
              </a:ext>
            </a:extLst>
          </p:cNvPr>
          <p:cNvSpPr txBox="1"/>
          <p:nvPr/>
        </p:nvSpPr>
        <p:spPr>
          <a:xfrm>
            <a:off x="3216567" y="5294528"/>
            <a:ext cx="2385439" cy="78483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/>
              <a:t>59% of customer that use electronic check payments will churn</a:t>
            </a:r>
          </a:p>
        </p:txBody>
      </p:sp>
    </p:spTree>
    <p:extLst>
      <p:ext uri="{BB962C8B-B14F-4D97-AF65-F5344CB8AC3E}">
        <p14:creationId xmlns:p14="http://schemas.microsoft.com/office/powerpoint/2010/main" val="153957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CB756-5936-14AE-8DB3-81CABDCC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F4A7691-A9DF-DCE7-C3D0-A558766E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33E563B-3C84-72F3-C793-3EC177D945F0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Summary</a:t>
            </a:r>
          </a:p>
        </p:txBody>
      </p:sp>
      <p:sp>
        <p:nvSpPr>
          <p:cNvPr id="4" name="TextBox 82">
            <a:extLst>
              <a:ext uri="{FF2B5EF4-FFF2-40B4-BE49-F238E27FC236}">
                <a16:creationId xmlns:a16="http://schemas.microsoft.com/office/drawing/2014/main" id="{9D88ECE2-4C74-7735-24D2-8F205EAF52FC}"/>
              </a:ext>
            </a:extLst>
          </p:cNvPr>
          <p:cNvSpPr txBox="1"/>
          <p:nvPr/>
        </p:nvSpPr>
        <p:spPr>
          <a:xfrm>
            <a:off x="988484" y="1135017"/>
            <a:ext cx="9531643" cy="193899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/>
              <a:t>After thoroughly analyzing the churn data, we have developed a strategic plan aimed at reducing customer churn and enhancing loyalty</a:t>
            </a:r>
          </a:p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  <a:p>
            <a:r>
              <a:rPr lang="en-US" sz="1500" dirty="0"/>
              <a:t>We will suggest the company to create two types of subscriptions, </a:t>
            </a:r>
            <a:r>
              <a:rPr lang="en-US" sz="1500" b="1" dirty="0"/>
              <a:t>Basic plan</a:t>
            </a:r>
            <a:r>
              <a:rPr lang="en-US" sz="1500" dirty="0"/>
              <a:t> and </a:t>
            </a:r>
            <a:r>
              <a:rPr lang="en-US" sz="1500" b="1" dirty="0"/>
              <a:t>Family premium plan </a:t>
            </a:r>
            <a:r>
              <a:rPr lang="en-US" sz="1500" dirty="0"/>
              <a:t>with the following terms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Only for minimum signing of 2 years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Only for customers who pays with credit card / bank transfer</a:t>
            </a:r>
          </a:p>
          <a:p>
            <a:r>
              <a:rPr lang="en-US" sz="1500" dirty="0"/>
              <a:t> 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47E8C59-303C-A03E-1953-CD81CB0AFADA}"/>
              </a:ext>
            </a:extLst>
          </p:cNvPr>
          <p:cNvSpPr/>
          <p:nvPr/>
        </p:nvSpPr>
        <p:spPr>
          <a:xfrm>
            <a:off x="2814440" y="3110385"/>
            <a:ext cx="3022348" cy="88724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Plan</a:t>
            </a:r>
            <a:endParaRPr lang="en-GB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51C7D312-57E8-2972-F232-820DE715379A}"/>
              </a:ext>
            </a:extLst>
          </p:cNvPr>
          <p:cNvSpPr/>
          <p:nvPr/>
        </p:nvSpPr>
        <p:spPr>
          <a:xfrm>
            <a:off x="2814439" y="4047591"/>
            <a:ext cx="3022349" cy="2009697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DSL internet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Online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Device protection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Streaming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Streaming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Price 18$-41$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35C94CF7-5EA5-E7DB-9F0C-C6C9D1B1CAF6}"/>
              </a:ext>
            </a:extLst>
          </p:cNvPr>
          <p:cNvSpPr/>
          <p:nvPr/>
        </p:nvSpPr>
        <p:spPr>
          <a:xfrm>
            <a:off x="6026911" y="3110385"/>
            <a:ext cx="3022348" cy="88724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Family premium plan</a:t>
            </a:r>
            <a:endParaRPr lang="en-GB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E7700A8-203D-0A31-9B3F-FB5F1A5C5D25}"/>
              </a:ext>
            </a:extLst>
          </p:cNvPr>
          <p:cNvSpPr/>
          <p:nvPr/>
        </p:nvSpPr>
        <p:spPr>
          <a:xfrm>
            <a:off x="6026910" y="4047591"/>
            <a:ext cx="3022349" cy="260270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DSL internet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Online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Device protection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Streaming TV (Free family channels)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Streaming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Tech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Price 90$-114$</a:t>
            </a:r>
          </a:p>
        </p:txBody>
      </p:sp>
    </p:spTree>
    <p:extLst>
      <p:ext uri="{BB962C8B-B14F-4D97-AF65-F5344CB8AC3E}">
        <p14:creationId xmlns:p14="http://schemas.microsoft.com/office/powerpoint/2010/main" val="36776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EF856-7F06-299B-0EF6-6A9A02D0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1BBE4F71-0D64-F916-7F00-E02B07933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36" name="TextBox 82">
            <a:extLst>
              <a:ext uri="{FF2B5EF4-FFF2-40B4-BE49-F238E27FC236}">
                <a16:creationId xmlns:a16="http://schemas.microsoft.com/office/drawing/2014/main" id="{ED079AB1-9DAA-0409-8E17-2EB37B8AB1FC}"/>
              </a:ext>
            </a:extLst>
          </p:cNvPr>
          <p:cNvSpPr txBox="1"/>
          <p:nvPr/>
        </p:nvSpPr>
        <p:spPr>
          <a:xfrm>
            <a:off x="907003" y="895225"/>
            <a:ext cx="10377992" cy="355481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prstClr val="black"/>
                </a:solidFill>
              </a:rPr>
              <a:t>Project Python files: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Churn_functions.py – Functions for churn prep, split, using algorithm and saving results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500" dirty="0">
                <a:solidFill>
                  <a:prstClr val="black"/>
                </a:solidFill>
              </a:rPr>
              <a:t>MongoDB_prep.py – Functions for MongoDB connection, MQL and Data prep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</a:rPr>
              <a:t>Main.py – Running all functions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5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5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500" dirty="0">
                <a:solidFill>
                  <a:prstClr val="black"/>
                </a:solidFill>
              </a:rPr>
              <a:t>Tableau: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500" dirty="0">
                <a:solidFill>
                  <a:prstClr val="black"/>
                </a:solidFill>
              </a:rPr>
              <a:t>Tableau Prep file (</a:t>
            </a:r>
            <a:r>
              <a:rPr lang="en-GB" sz="1500" dirty="0" err="1">
                <a:solidFill>
                  <a:prstClr val="black"/>
                </a:solidFill>
              </a:rPr>
              <a:t>tfl</a:t>
            </a:r>
            <a:r>
              <a:rPr lang="en-GB" sz="15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500" dirty="0">
                <a:solidFill>
                  <a:prstClr val="black"/>
                </a:solidFill>
              </a:rPr>
              <a:t>4 x Tableau Hyper files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500" dirty="0">
                <a:solidFill>
                  <a:prstClr val="black"/>
                </a:solidFill>
              </a:rPr>
              <a:t>Tableau Desktop file (</a:t>
            </a:r>
            <a:r>
              <a:rPr lang="en-GB" sz="1500" dirty="0" err="1">
                <a:solidFill>
                  <a:prstClr val="black"/>
                </a:solidFill>
              </a:rPr>
              <a:t>twb</a:t>
            </a:r>
            <a:r>
              <a:rPr lang="en-GB" sz="15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500" dirty="0">
                <a:solidFill>
                  <a:prstClr val="black"/>
                </a:solidFill>
              </a:rPr>
              <a:t>Project Presentation </a:t>
            </a:r>
          </a:p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500" dirty="0">
                <a:solidFill>
                  <a:prstClr val="black"/>
                </a:solidFill>
              </a:rPr>
              <a:t>All files can be found also in </a:t>
            </a:r>
            <a:r>
              <a:rPr lang="en-US" sz="1500" dirty="0" err="1">
                <a:solidFill>
                  <a:prstClr val="black"/>
                </a:solidFill>
              </a:rPr>
              <a:t>Github</a:t>
            </a:r>
            <a:r>
              <a:rPr lang="en-US" sz="1500" dirty="0">
                <a:solidFill>
                  <a:prstClr val="black"/>
                </a:solidFill>
              </a:rPr>
              <a:t> </a:t>
            </a:r>
            <a:r>
              <a:rPr lang="en-US" sz="1500" dirty="0">
                <a:solidFill>
                  <a:prstClr val="black"/>
                </a:solidFill>
                <a:hlinkClick r:id="rId4"/>
              </a:rPr>
              <a:t>https://github.com/EleanorRigby12/</a:t>
            </a:r>
            <a:endParaRPr lang="en-US" sz="15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D53A87-3F8D-ACA5-D5EC-9321025D3642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06036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83AF53-A5F4-FFE2-0B0F-947A19F5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DD66ED6-4D89-E41B-449E-2D2C2032A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F0D37-2222-7E3E-2091-0A1A22A1A23A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A: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atin typeface="+mj-lt"/>
                <a:ea typeface="+mj-ea"/>
                <a:cs typeface="+mj-cs"/>
              </a:rPr>
              <a:t>Python 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6C9CB84-C0AC-7A00-FA63-C90209E94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Trends7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194C4313-11FA-FB6C-7760-5952E46D980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993407" y="2659502"/>
            <a:ext cx="2933331" cy="2080622"/>
            <a:chOff x="7067550" y="5861050"/>
            <a:chExt cx="819150" cy="581026"/>
          </a:xfrm>
          <a:solidFill>
            <a:schemeClr val="tx1"/>
          </a:solidFill>
        </p:grpSpPr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ADD5DFA0-16C9-65A4-305F-8A62A6646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7550" y="5886450"/>
              <a:ext cx="431800" cy="473075"/>
            </a:xfrm>
            <a:custGeom>
              <a:avLst/>
              <a:gdLst>
                <a:gd name="T0" fmla="*/ 50 w 605"/>
                <a:gd name="T1" fmla="*/ 50 h 663"/>
                <a:gd name="T2" fmla="*/ 576 w 605"/>
                <a:gd name="T3" fmla="*/ 50 h 663"/>
                <a:gd name="T4" fmla="*/ 605 w 605"/>
                <a:gd name="T5" fmla="*/ 0 h 663"/>
                <a:gd name="T6" fmla="*/ 43 w 605"/>
                <a:gd name="T7" fmla="*/ 0 h 663"/>
                <a:gd name="T8" fmla="*/ 0 w 605"/>
                <a:gd name="T9" fmla="*/ 43 h 663"/>
                <a:gd name="T10" fmla="*/ 0 w 605"/>
                <a:gd name="T11" fmla="*/ 620 h 663"/>
                <a:gd name="T12" fmla="*/ 43 w 605"/>
                <a:gd name="T13" fmla="*/ 663 h 663"/>
                <a:gd name="T14" fmla="*/ 370 w 605"/>
                <a:gd name="T15" fmla="*/ 663 h 663"/>
                <a:gd name="T16" fmla="*/ 370 w 605"/>
                <a:gd name="T17" fmla="*/ 637 h 663"/>
                <a:gd name="T18" fmla="*/ 406 w 605"/>
                <a:gd name="T19" fmla="*/ 533 h 663"/>
                <a:gd name="T20" fmla="*/ 50 w 605"/>
                <a:gd name="T21" fmla="*/ 533 h 663"/>
                <a:gd name="T22" fmla="*/ 50 w 605"/>
                <a:gd name="T23" fmla="*/ 5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5" h="663">
                  <a:moveTo>
                    <a:pt x="50" y="50"/>
                  </a:moveTo>
                  <a:lnTo>
                    <a:pt x="576" y="50"/>
                  </a:lnTo>
                  <a:cubicBezTo>
                    <a:pt x="583" y="32"/>
                    <a:pt x="593" y="15"/>
                    <a:pt x="605" y="0"/>
                  </a:cubicBez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620"/>
                  </a:lnTo>
                  <a:cubicBezTo>
                    <a:pt x="0" y="644"/>
                    <a:pt x="19" y="663"/>
                    <a:pt x="43" y="663"/>
                  </a:cubicBezTo>
                  <a:lnTo>
                    <a:pt x="370" y="663"/>
                  </a:lnTo>
                  <a:lnTo>
                    <a:pt x="370" y="637"/>
                  </a:lnTo>
                  <a:cubicBezTo>
                    <a:pt x="370" y="599"/>
                    <a:pt x="383" y="562"/>
                    <a:pt x="406" y="533"/>
                  </a:cubicBezTo>
                  <a:lnTo>
                    <a:pt x="50" y="533"/>
                  </a:lnTo>
                  <a:lnTo>
                    <a:pt x="50" y="5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88">
              <a:extLst>
                <a:ext uri="{FF2B5EF4-FFF2-40B4-BE49-F238E27FC236}">
                  <a16:creationId xmlns:a16="http://schemas.microsoft.com/office/drawing/2014/main" id="{5CFEFCD3-685F-938C-9E3A-2B8933076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6386513"/>
              <a:ext cx="793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D063E845-9757-51A7-CC8D-A8357B6BB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75" y="6145213"/>
              <a:ext cx="517525" cy="296863"/>
            </a:xfrm>
            <a:custGeom>
              <a:avLst/>
              <a:gdLst>
                <a:gd name="T0" fmla="*/ 673 w 728"/>
                <a:gd name="T1" fmla="*/ 175 h 418"/>
                <a:gd name="T2" fmla="*/ 440 w 728"/>
                <a:gd name="T3" fmla="*/ 0 h 418"/>
                <a:gd name="T4" fmla="*/ 290 w 728"/>
                <a:gd name="T5" fmla="*/ 0 h 418"/>
                <a:gd name="T6" fmla="*/ 54 w 728"/>
                <a:gd name="T7" fmla="*/ 175 h 418"/>
                <a:gd name="T8" fmla="*/ 0 w 728"/>
                <a:gd name="T9" fmla="*/ 275 h 418"/>
                <a:gd name="T10" fmla="*/ 0 w 728"/>
                <a:gd name="T11" fmla="*/ 418 h 418"/>
                <a:gd name="T12" fmla="*/ 60 w 728"/>
                <a:gd name="T13" fmla="*/ 418 h 418"/>
                <a:gd name="T14" fmla="*/ 60 w 728"/>
                <a:gd name="T15" fmla="*/ 275 h 418"/>
                <a:gd name="T16" fmla="*/ 119 w 728"/>
                <a:gd name="T17" fmla="*/ 215 h 418"/>
                <a:gd name="T18" fmla="*/ 609 w 728"/>
                <a:gd name="T19" fmla="*/ 215 h 418"/>
                <a:gd name="T20" fmla="*/ 668 w 728"/>
                <a:gd name="T21" fmla="*/ 275 h 418"/>
                <a:gd name="T22" fmla="*/ 668 w 728"/>
                <a:gd name="T23" fmla="*/ 418 h 418"/>
                <a:gd name="T24" fmla="*/ 728 w 728"/>
                <a:gd name="T25" fmla="*/ 418 h 418"/>
                <a:gd name="T26" fmla="*/ 728 w 728"/>
                <a:gd name="T27" fmla="*/ 275 h 418"/>
                <a:gd name="T28" fmla="*/ 673 w 728"/>
                <a:gd name="T29" fmla="*/ 175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418">
                  <a:moveTo>
                    <a:pt x="673" y="175"/>
                  </a:moveTo>
                  <a:cubicBezTo>
                    <a:pt x="659" y="85"/>
                    <a:pt x="609" y="0"/>
                    <a:pt x="440" y="0"/>
                  </a:cubicBezTo>
                  <a:lnTo>
                    <a:pt x="290" y="0"/>
                  </a:lnTo>
                  <a:cubicBezTo>
                    <a:pt x="118" y="0"/>
                    <a:pt x="68" y="87"/>
                    <a:pt x="54" y="175"/>
                  </a:cubicBezTo>
                  <a:cubicBezTo>
                    <a:pt x="22" y="197"/>
                    <a:pt x="0" y="233"/>
                    <a:pt x="0" y="275"/>
                  </a:cubicBezTo>
                  <a:lnTo>
                    <a:pt x="0" y="418"/>
                  </a:lnTo>
                  <a:lnTo>
                    <a:pt x="60" y="418"/>
                  </a:lnTo>
                  <a:lnTo>
                    <a:pt x="60" y="275"/>
                  </a:lnTo>
                  <a:cubicBezTo>
                    <a:pt x="60" y="242"/>
                    <a:pt x="86" y="215"/>
                    <a:pt x="119" y="215"/>
                  </a:cubicBezTo>
                  <a:lnTo>
                    <a:pt x="609" y="215"/>
                  </a:lnTo>
                  <a:cubicBezTo>
                    <a:pt x="642" y="215"/>
                    <a:pt x="668" y="242"/>
                    <a:pt x="668" y="275"/>
                  </a:cubicBezTo>
                  <a:lnTo>
                    <a:pt x="668" y="418"/>
                  </a:lnTo>
                  <a:lnTo>
                    <a:pt x="728" y="418"/>
                  </a:lnTo>
                  <a:lnTo>
                    <a:pt x="728" y="275"/>
                  </a:lnTo>
                  <a:cubicBezTo>
                    <a:pt x="728" y="233"/>
                    <a:pt x="706" y="196"/>
                    <a:pt x="673" y="17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Oval 90">
              <a:extLst>
                <a:ext uri="{FF2B5EF4-FFF2-40B4-BE49-F238E27FC236}">
                  <a16:creationId xmlns:a16="http://schemas.microsoft.com/office/drawing/2014/main" id="{15AF7B89-7E39-542F-28DC-F9FBFA453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525" y="5861050"/>
              <a:ext cx="252413" cy="25082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5B6FF4A9-B73A-32F6-ED65-210AFCE0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8513" y="6010275"/>
              <a:ext cx="306388" cy="176213"/>
            </a:xfrm>
            <a:custGeom>
              <a:avLst/>
              <a:gdLst>
                <a:gd name="T0" fmla="*/ 336 w 430"/>
                <a:gd name="T1" fmla="*/ 144 h 249"/>
                <a:gd name="T2" fmla="*/ 331 w 430"/>
                <a:gd name="T3" fmla="*/ 127 h 249"/>
                <a:gd name="T4" fmla="*/ 378 w 430"/>
                <a:gd name="T5" fmla="*/ 77 h 249"/>
                <a:gd name="T6" fmla="*/ 391 w 430"/>
                <a:gd name="T7" fmla="*/ 79 h 249"/>
                <a:gd name="T8" fmla="*/ 430 w 430"/>
                <a:gd name="T9" fmla="*/ 40 h 249"/>
                <a:gd name="T10" fmla="*/ 391 w 430"/>
                <a:gd name="T11" fmla="*/ 0 h 249"/>
                <a:gd name="T12" fmla="*/ 351 w 430"/>
                <a:gd name="T13" fmla="*/ 40 h 249"/>
                <a:gd name="T14" fmla="*/ 354 w 430"/>
                <a:gd name="T15" fmla="*/ 54 h 249"/>
                <a:gd name="T16" fmla="*/ 305 w 430"/>
                <a:gd name="T17" fmla="*/ 106 h 249"/>
                <a:gd name="T18" fmla="*/ 296 w 430"/>
                <a:gd name="T19" fmla="*/ 105 h 249"/>
                <a:gd name="T20" fmla="*/ 272 w 430"/>
                <a:gd name="T21" fmla="*/ 113 h 249"/>
                <a:gd name="T22" fmla="*/ 189 w 430"/>
                <a:gd name="T23" fmla="*/ 84 h 249"/>
                <a:gd name="T24" fmla="*/ 151 w 430"/>
                <a:gd name="T25" fmla="*/ 56 h 249"/>
                <a:gd name="T26" fmla="*/ 112 w 430"/>
                <a:gd name="T27" fmla="*/ 95 h 249"/>
                <a:gd name="T28" fmla="*/ 113 w 430"/>
                <a:gd name="T29" fmla="*/ 106 h 249"/>
                <a:gd name="T30" fmla="*/ 53 w 430"/>
                <a:gd name="T31" fmla="*/ 173 h 249"/>
                <a:gd name="T32" fmla="*/ 39 w 430"/>
                <a:gd name="T33" fmla="*/ 171 h 249"/>
                <a:gd name="T34" fmla="*/ 0 w 430"/>
                <a:gd name="T35" fmla="*/ 210 h 249"/>
                <a:gd name="T36" fmla="*/ 39 w 430"/>
                <a:gd name="T37" fmla="*/ 249 h 249"/>
                <a:gd name="T38" fmla="*/ 79 w 430"/>
                <a:gd name="T39" fmla="*/ 210 h 249"/>
                <a:gd name="T40" fmla="*/ 76 w 430"/>
                <a:gd name="T41" fmla="*/ 198 h 249"/>
                <a:gd name="T42" fmla="*/ 135 w 430"/>
                <a:gd name="T43" fmla="*/ 131 h 249"/>
                <a:gd name="T44" fmla="*/ 151 w 430"/>
                <a:gd name="T45" fmla="*/ 135 h 249"/>
                <a:gd name="T46" fmla="*/ 184 w 430"/>
                <a:gd name="T47" fmla="*/ 118 h 249"/>
                <a:gd name="T48" fmla="*/ 257 w 430"/>
                <a:gd name="T49" fmla="*/ 143 h 249"/>
                <a:gd name="T50" fmla="*/ 257 w 430"/>
                <a:gd name="T51" fmla="*/ 144 h 249"/>
                <a:gd name="T52" fmla="*/ 296 w 430"/>
                <a:gd name="T53" fmla="*/ 184 h 249"/>
                <a:gd name="T54" fmla="*/ 336 w 430"/>
                <a:gd name="T55" fmla="*/ 14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0" h="249">
                  <a:moveTo>
                    <a:pt x="336" y="144"/>
                  </a:moveTo>
                  <a:cubicBezTo>
                    <a:pt x="336" y="138"/>
                    <a:pt x="334" y="132"/>
                    <a:pt x="331" y="127"/>
                  </a:cubicBezTo>
                  <a:lnTo>
                    <a:pt x="378" y="77"/>
                  </a:lnTo>
                  <a:cubicBezTo>
                    <a:pt x="382" y="78"/>
                    <a:pt x="387" y="79"/>
                    <a:pt x="391" y="79"/>
                  </a:cubicBezTo>
                  <a:cubicBezTo>
                    <a:pt x="413" y="79"/>
                    <a:pt x="430" y="62"/>
                    <a:pt x="430" y="40"/>
                  </a:cubicBezTo>
                  <a:cubicBezTo>
                    <a:pt x="430" y="18"/>
                    <a:pt x="413" y="0"/>
                    <a:pt x="391" y="0"/>
                  </a:cubicBezTo>
                  <a:cubicBezTo>
                    <a:pt x="369" y="0"/>
                    <a:pt x="351" y="18"/>
                    <a:pt x="351" y="40"/>
                  </a:cubicBezTo>
                  <a:cubicBezTo>
                    <a:pt x="351" y="45"/>
                    <a:pt x="352" y="50"/>
                    <a:pt x="354" y="54"/>
                  </a:cubicBezTo>
                  <a:lnTo>
                    <a:pt x="305" y="106"/>
                  </a:lnTo>
                  <a:cubicBezTo>
                    <a:pt x="302" y="105"/>
                    <a:pt x="299" y="105"/>
                    <a:pt x="296" y="105"/>
                  </a:cubicBezTo>
                  <a:cubicBezTo>
                    <a:pt x="287" y="105"/>
                    <a:pt x="279" y="108"/>
                    <a:pt x="272" y="113"/>
                  </a:cubicBezTo>
                  <a:lnTo>
                    <a:pt x="189" y="84"/>
                  </a:lnTo>
                  <a:cubicBezTo>
                    <a:pt x="184" y="68"/>
                    <a:pt x="169" y="56"/>
                    <a:pt x="151" y="56"/>
                  </a:cubicBezTo>
                  <a:cubicBezTo>
                    <a:pt x="130" y="56"/>
                    <a:pt x="112" y="74"/>
                    <a:pt x="112" y="95"/>
                  </a:cubicBezTo>
                  <a:cubicBezTo>
                    <a:pt x="112" y="99"/>
                    <a:pt x="113" y="102"/>
                    <a:pt x="113" y="106"/>
                  </a:cubicBezTo>
                  <a:lnTo>
                    <a:pt x="53" y="173"/>
                  </a:lnTo>
                  <a:cubicBezTo>
                    <a:pt x="49" y="172"/>
                    <a:pt x="44" y="171"/>
                    <a:pt x="39" y="171"/>
                  </a:cubicBezTo>
                  <a:cubicBezTo>
                    <a:pt x="17" y="171"/>
                    <a:pt x="0" y="188"/>
                    <a:pt x="0" y="210"/>
                  </a:cubicBezTo>
                  <a:cubicBezTo>
                    <a:pt x="0" y="232"/>
                    <a:pt x="17" y="249"/>
                    <a:pt x="39" y="249"/>
                  </a:cubicBezTo>
                  <a:cubicBezTo>
                    <a:pt x="61" y="249"/>
                    <a:pt x="79" y="232"/>
                    <a:pt x="79" y="210"/>
                  </a:cubicBezTo>
                  <a:cubicBezTo>
                    <a:pt x="79" y="206"/>
                    <a:pt x="78" y="202"/>
                    <a:pt x="76" y="198"/>
                  </a:cubicBezTo>
                  <a:lnTo>
                    <a:pt x="135" y="131"/>
                  </a:lnTo>
                  <a:cubicBezTo>
                    <a:pt x="140" y="134"/>
                    <a:pt x="146" y="135"/>
                    <a:pt x="151" y="135"/>
                  </a:cubicBezTo>
                  <a:cubicBezTo>
                    <a:pt x="165" y="135"/>
                    <a:pt x="177" y="128"/>
                    <a:pt x="184" y="118"/>
                  </a:cubicBezTo>
                  <a:lnTo>
                    <a:pt x="257" y="143"/>
                  </a:lnTo>
                  <a:cubicBezTo>
                    <a:pt x="257" y="144"/>
                    <a:pt x="257" y="144"/>
                    <a:pt x="257" y="144"/>
                  </a:cubicBezTo>
                  <a:cubicBezTo>
                    <a:pt x="257" y="166"/>
                    <a:pt x="274" y="184"/>
                    <a:pt x="296" y="184"/>
                  </a:cubicBezTo>
                  <a:cubicBezTo>
                    <a:pt x="318" y="184"/>
                    <a:pt x="336" y="166"/>
                    <a:pt x="336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9099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36" name="TextBox 82">
            <a:extLst>
              <a:ext uri="{FF2B5EF4-FFF2-40B4-BE49-F238E27FC236}">
                <a16:creationId xmlns:a16="http://schemas.microsoft.com/office/drawing/2014/main" id="{478C2577-3C69-81D2-C9E4-4CB491246570}"/>
              </a:ext>
            </a:extLst>
          </p:cNvPr>
          <p:cNvSpPr txBox="1"/>
          <p:nvPr/>
        </p:nvSpPr>
        <p:spPr>
          <a:xfrm>
            <a:off x="907003" y="1846760"/>
            <a:ext cx="10377992" cy="263149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/>
              <a:t>This Telecom company Churn dataset consist of 7043 customers and attributes.</a:t>
            </a:r>
          </a:p>
          <a:p>
            <a:pPr>
              <a:defRPr/>
            </a:pPr>
            <a:r>
              <a:rPr lang="en-US" sz="1500" dirty="0"/>
              <a:t>Churn dataset focusing on their services they use, personal information, account information , tenure and their churn status. </a:t>
            </a:r>
          </a:p>
          <a:p>
            <a:pPr>
              <a:defRPr/>
            </a:pPr>
            <a:r>
              <a:rPr lang="en-US" sz="1500" dirty="0"/>
              <a:t>Our primary goal is to predict churn based on the available customer data and behavior.</a:t>
            </a:r>
          </a:p>
          <a:p>
            <a:pPr>
              <a:defRPr/>
            </a:pPr>
            <a:r>
              <a:rPr lang="en-US" sz="1500" dirty="0"/>
              <a:t>By analyzing churn customer dataset, we are trying to predict customer behavior and understand which customer are at high risk of churn.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/>
              <a:t>If we can identify </a:t>
            </a:r>
            <a:r>
              <a:rPr lang="en-GB" sz="1500" dirty="0"/>
              <a:t>signs of potential churn, we can create effective retention strategy for each customer therefore reduce client attrition.</a:t>
            </a:r>
          </a:p>
          <a:p>
            <a:pPr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lang="en-US" sz="1500" dirty="0">
                <a:solidFill>
                  <a:prstClr val="black"/>
                </a:solidFill>
              </a:rPr>
              <a:t>We will use predictive insights and analyze customer behavior to see if we can create service bundle or where we can invest that will increase customer loyalty and decrease churn rate.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EBC111-CB5F-CA4F-16C2-2B9F1D76A6BD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99405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6A370D-19E5-A04E-BD69-68A2871F3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D06A5E-D752-8E1A-DB58-14E26713BBE0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Data Description</a:t>
            </a:r>
          </a:p>
        </p:txBody>
      </p:sp>
      <p:sp>
        <p:nvSpPr>
          <p:cNvPr id="3" name="TextBox 82">
            <a:extLst>
              <a:ext uri="{FF2B5EF4-FFF2-40B4-BE49-F238E27FC236}">
                <a16:creationId xmlns:a16="http://schemas.microsoft.com/office/drawing/2014/main" id="{FB056AF2-1591-25BD-CA57-2F3586CE7478}"/>
              </a:ext>
            </a:extLst>
          </p:cNvPr>
          <p:cNvSpPr txBox="1"/>
          <p:nvPr/>
        </p:nvSpPr>
        <p:spPr>
          <a:xfrm>
            <a:off x="907003" y="895225"/>
            <a:ext cx="10377992" cy="378565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1500" dirty="0"/>
              <a:t>This Churn dataset consist of 7043 customers (rows), with each column contains customer attributes</a:t>
            </a:r>
          </a:p>
          <a:p>
            <a:pPr>
              <a:defRPr/>
            </a:pPr>
            <a:r>
              <a:rPr lang="en-US" sz="1500" dirty="0"/>
              <a:t>Dataset was divided into 80/20 ratio – 5635 rows for train set and 1408 for test set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/>
              <a:t>There are 21 features (attributes) in this dataset, and they can be distributed into 5 groups: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Customer personal information: </a:t>
            </a:r>
            <a:r>
              <a:rPr lang="en-US" sz="1500" dirty="0" err="1"/>
              <a:t>CustomerID</a:t>
            </a:r>
            <a:r>
              <a:rPr lang="en-US" sz="1500" dirty="0"/>
              <a:t>, Gender, </a:t>
            </a:r>
            <a:r>
              <a:rPr lang="en-GB" sz="1500" dirty="0" err="1"/>
              <a:t>SeniorCitizen</a:t>
            </a:r>
            <a:r>
              <a:rPr lang="en-GB" sz="1500" dirty="0"/>
              <a:t>, Partner, Dependents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1500" b="1" dirty="0"/>
              <a:t>Customer subscribed services: </a:t>
            </a:r>
            <a:r>
              <a:rPr lang="en-GB" sz="1500" dirty="0" err="1"/>
              <a:t>PhoneService</a:t>
            </a:r>
            <a:r>
              <a:rPr lang="en-GB" sz="1500" dirty="0"/>
              <a:t>, </a:t>
            </a:r>
            <a:r>
              <a:rPr lang="en-GB" sz="1500" dirty="0" err="1"/>
              <a:t>MultipleLines</a:t>
            </a:r>
            <a:r>
              <a:rPr lang="en-GB" sz="1500" dirty="0"/>
              <a:t>, </a:t>
            </a:r>
            <a:r>
              <a:rPr lang="en-GB" sz="1500" dirty="0" err="1"/>
              <a:t>InternetService</a:t>
            </a:r>
            <a:r>
              <a:rPr lang="en-GB" sz="1500" dirty="0"/>
              <a:t>, </a:t>
            </a:r>
            <a:r>
              <a:rPr lang="en-GB" sz="1500" dirty="0" err="1"/>
              <a:t>OnlineSecurity</a:t>
            </a:r>
            <a:r>
              <a:rPr lang="en-GB" sz="1500" dirty="0"/>
              <a:t>, </a:t>
            </a:r>
            <a:r>
              <a:rPr lang="en-GB" sz="1500" dirty="0" err="1"/>
              <a:t>OnlineBackup</a:t>
            </a:r>
            <a:r>
              <a:rPr lang="en-GB" sz="1500" dirty="0"/>
              <a:t>, </a:t>
            </a:r>
            <a:r>
              <a:rPr lang="en-GB" sz="1500" dirty="0" err="1"/>
              <a:t>DeviceProtection</a:t>
            </a:r>
            <a:r>
              <a:rPr lang="en-GB" sz="1500" dirty="0"/>
              <a:t>, </a:t>
            </a:r>
            <a:r>
              <a:rPr lang="en-GB" sz="1500" dirty="0" err="1"/>
              <a:t>TechSupport</a:t>
            </a:r>
            <a:r>
              <a:rPr lang="en-GB" sz="1500" dirty="0"/>
              <a:t>, </a:t>
            </a:r>
            <a:r>
              <a:rPr lang="en-GB" sz="1500" dirty="0" err="1"/>
              <a:t>StreamingTV</a:t>
            </a:r>
            <a:r>
              <a:rPr lang="en-GB" sz="1500" dirty="0"/>
              <a:t>, </a:t>
            </a:r>
            <a:r>
              <a:rPr lang="en-GB" sz="1500" dirty="0" err="1"/>
              <a:t>StreamingMovies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1500" b="1" dirty="0"/>
              <a:t>Account Information: </a:t>
            </a:r>
            <a:r>
              <a:rPr lang="en-GB" sz="1500" dirty="0"/>
              <a:t>Contract type, </a:t>
            </a:r>
            <a:r>
              <a:rPr lang="en-GB" sz="1500" dirty="0" err="1"/>
              <a:t>PaperlessBilling</a:t>
            </a:r>
            <a:r>
              <a:rPr lang="en-GB" sz="1500" dirty="0"/>
              <a:t>, </a:t>
            </a:r>
            <a:r>
              <a:rPr lang="en-GB" sz="1500" dirty="0" err="1"/>
              <a:t>PaymentMethod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1500" b="1" dirty="0"/>
              <a:t>Usage information:</a:t>
            </a:r>
            <a:r>
              <a:rPr lang="en-GB" sz="1500" dirty="0"/>
              <a:t> Tenure, </a:t>
            </a:r>
            <a:r>
              <a:rPr lang="en-GB" sz="1500" dirty="0" err="1"/>
              <a:t>MonthlyCharges</a:t>
            </a:r>
            <a:r>
              <a:rPr lang="en-GB" sz="1500" dirty="0"/>
              <a:t>, </a:t>
            </a:r>
            <a:r>
              <a:rPr lang="en-GB" sz="1500" dirty="0" err="1"/>
              <a:t>TotalCharges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1500" b="1" dirty="0"/>
              <a:t>Churn</a:t>
            </a:r>
            <a:endParaRPr lang="en-US" sz="15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500" dirty="0"/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/>
              <a:t>Missing values:</a:t>
            </a:r>
          </a:p>
          <a:p>
            <a:pPr>
              <a:defRPr/>
            </a:pPr>
            <a:r>
              <a:rPr lang="en-GB" sz="1500" dirty="0"/>
              <a:t>There are 11 customers (rows) without </a:t>
            </a:r>
            <a:r>
              <a:rPr lang="en-GB" sz="1500" dirty="0" err="1"/>
              <a:t>TotalCharges</a:t>
            </a:r>
            <a:r>
              <a:rPr lang="en-GB" sz="1500" dirty="0"/>
              <a:t> values</a:t>
            </a:r>
          </a:p>
          <a:p>
            <a:pPr>
              <a:defRPr/>
            </a:pPr>
            <a:r>
              <a:rPr lang="en-GB" sz="1500" dirty="0"/>
              <a:t>Those customers have tenure=0 but monthly charges ≠ 0</a:t>
            </a:r>
          </a:p>
          <a:p>
            <a:pPr>
              <a:defRPr/>
            </a:pPr>
            <a:r>
              <a:rPr lang="en-US" sz="1500" dirty="0"/>
              <a:t>Seems as they </a:t>
            </a:r>
            <a:r>
              <a:rPr lang="en-GB" sz="1500" dirty="0"/>
              <a:t>subscribed to the service on the same month the report was issued, therefore no total charges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15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1CFB6-0E4C-A159-82A7-19171165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ADFF17-C22C-ACAE-2194-A30E905CC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CBD92-F564-8EFF-B64E-B7CB07C5B06B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FA24772E-26A3-E543-4D01-2194E00B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Trends7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3736B8E0-23B7-84B5-C918-C87ACCD2D7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993407" y="2659502"/>
            <a:ext cx="2933331" cy="2080622"/>
            <a:chOff x="7067550" y="5861050"/>
            <a:chExt cx="819150" cy="581026"/>
          </a:xfrm>
          <a:solidFill>
            <a:schemeClr val="tx1"/>
          </a:solidFill>
        </p:grpSpPr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6C386FAE-0E52-9E01-5552-4C0C0404B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7550" y="5886450"/>
              <a:ext cx="431800" cy="473075"/>
            </a:xfrm>
            <a:custGeom>
              <a:avLst/>
              <a:gdLst>
                <a:gd name="T0" fmla="*/ 50 w 605"/>
                <a:gd name="T1" fmla="*/ 50 h 663"/>
                <a:gd name="T2" fmla="*/ 576 w 605"/>
                <a:gd name="T3" fmla="*/ 50 h 663"/>
                <a:gd name="T4" fmla="*/ 605 w 605"/>
                <a:gd name="T5" fmla="*/ 0 h 663"/>
                <a:gd name="T6" fmla="*/ 43 w 605"/>
                <a:gd name="T7" fmla="*/ 0 h 663"/>
                <a:gd name="T8" fmla="*/ 0 w 605"/>
                <a:gd name="T9" fmla="*/ 43 h 663"/>
                <a:gd name="T10" fmla="*/ 0 w 605"/>
                <a:gd name="T11" fmla="*/ 620 h 663"/>
                <a:gd name="T12" fmla="*/ 43 w 605"/>
                <a:gd name="T13" fmla="*/ 663 h 663"/>
                <a:gd name="T14" fmla="*/ 370 w 605"/>
                <a:gd name="T15" fmla="*/ 663 h 663"/>
                <a:gd name="T16" fmla="*/ 370 w 605"/>
                <a:gd name="T17" fmla="*/ 637 h 663"/>
                <a:gd name="T18" fmla="*/ 406 w 605"/>
                <a:gd name="T19" fmla="*/ 533 h 663"/>
                <a:gd name="T20" fmla="*/ 50 w 605"/>
                <a:gd name="T21" fmla="*/ 533 h 663"/>
                <a:gd name="T22" fmla="*/ 50 w 605"/>
                <a:gd name="T23" fmla="*/ 5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5" h="663">
                  <a:moveTo>
                    <a:pt x="50" y="50"/>
                  </a:moveTo>
                  <a:lnTo>
                    <a:pt x="576" y="50"/>
                  </a:lnTo>
                  <a:cubicBezTo>
                    <a:pt x="583" y="32"/>
                    <a:pt x="593" y="15"/>
                    <a:pt x="605" y="0"/>
                  </a:cubicBez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620"/>
                  </a:lnTo>
                  <a:cubicBezTo>
                    <a:pt x="0" y="644"/>
                    <a:pt x="19" y="663"/>
                    <a:pt x="43" y="663"/>
                  </a:cubicBezTo>
                  <a:lnTo>
                    <a:pt x="370" y="663"/>
                  </a:lnTo>
                  <a:lnTo>
                    <a:pt x="370" y="637"/>
                  </a:lnTo>
                  <a:cubicBezTo>
                    <a:pt x="370" y="599"/>
                    <a:pt x="383" y="562"/>
                    <a:pt x="406" y="533"/>
                  </a:cubicBezTo>
                  <a:lnTo>
                    <a:pt x="50" y="533"/>
                  </a:lnTo>
                  <a:lnTo>
                    <a:pt x="50" y="5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88">
              <a:extLst>
                <a:ext uri="{FF2B5EF4-FFF2-40B4-BE49-F238E27FC236}">
                  <a16:creationId xmlns:a16="http://schemas.microsoft.com/office/drawing/2014/main" id="{24FCBE3B-B59D-A582-233B-7C475B8F2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6386513"/>
              <a:ext cx="793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2DDD55EA-CDAB-85E5-757B-818F221BC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75" y="6145213"/>
              <a:ext cx="517525" cy="296863"/>
            </a:xfrm>
            <a:custGeom>
              <a:avLst/>
              <a:gdLst>
                <a:gd name="T0" fmla="*/ 673 w 728"/>
                <a:gd name="T1" fmla="*/ 175 h 418"/>
                <a:gd name="T2" fmla="*/ 440 w 728"/>
                <a:gd name="T3" fmla="*/ 0 h 418"/>
                <a:gd name="T4" fmla="*/ 290 w 728"/>
                <a:gd name="T5" fmla="*/ 0 h 418"/>
                <a:gd name="T6" fmla="*/ 54 w 728"/>
                <a:gd name="T7" fmla="*/ 175 h 418"/>
                <a:gd name="T8" fmla="*/ 0 w 728"/>
                <a:gd name="T9" fmla="*/ 275 h 418"/>
                <a:gd name="T10" fmla="*/ 0 w 728"/>
                <a:gd name="T11" fmla="*/ 418 h 418"/>
                <a:gd name="T12" fmla="*/ 60 w 728"/>
                <a:gd name="T13" fmla="*/ 418 h 418"/>
                <a:gd name="T14" fmla="*/ 60 w 728"/>
                <a:gd name="T15" fmla="*/ 275 h 418"/>
                <a:gd name="T16" fmla="*/ 119 w 728"/>
                <a:gd name="T17" fmla="*/ 215 h 418"/>
                <a:gd name="T18" fmla="*/ 609 w 728"/>
                <a:gd name="T19" fmla="*/ 215 h 418"/>
                <a:gd name="T20" fmla="*/ 668 w 728"/>
                <a:gd name="T21" fmla="*/ 275 h 418"/>
                <a:gd name="T22" fmla="*/ 668 w 728"/>
                <a:gd name="T23" fmla="*/ 418 h 418"/>
                <a:gd name="T24" fmla="*/ 728 w 728"/>
                <a:gd name="T25" fmla="*/ 418 h 418"/>
                <a:gd name="T26" fmla="*/ 728 w 728"/>
                <a:gd name="T27" fmla="*/ 275 h 418"/>
                <a:gd name="T28" fmla="*/ 673 w 728"/>
                <a:gd name="T29" fmla="*/ 175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418">
                  <a:moveTo>
                    <a:pt x="673" y="175"/>
                  </a:moveTo>
                  <a:cubicBezTo>
                    <a:pt x="659" y="85"/>
                    <a:pt x="609" y="0"/>
                    <a:pt x="440" y="0"/>
                  </a:cubicBezTo>
                  <a:lnTo>
                    <a:pt x="290" y="0"/>
                  </a:lnTo>
                  <a:cubicBezTo>
                    <a:pt x="118" y="0"/>
                    <a:pt x="68" y="87"/>
                    <a:pt x="54" y="175"/>
                  </a:cubicBezTo>
                  <a:cubicBezTo>
                    <a:pt x="22" y="197"/>
                    <a:pt x="0" y="233"/>
                    <a:pt x="0" y="275"/>
                  </a:cubicBezTo>
                  <a:lnTo>
                    <a:pt x="0" y="418"/>
                  </a:lnTo>
                  <a:lnTo>
                    <a:pt x="60" y="418"/>
                  </a:lnTo>
                  <a:lnTo>
                    <a:pt x="60" y="275"/>
                  </a:lnTo>
                  <a:cubicBezTo>
                    <a:pt x="60" y="242"/>
                    <a:pt x="86" y="215"/>
                    <a:pt x="119" y="215"/>
                  </a:cubicBezTo>
                  <a:lnTo>
                    <a:pt x="609" y="215"/>
                  </a:lnTo>
                  <a:cubicBezTo>
                    <a:pt x="642" y="215"/>
                    <a:pt x="668" y="242"/>
                    <a:pt x="668" y="275"/>
                  </a:cubicBezTo>
                  <a:lnTo>
                    <a:pt x="668" y="418"/>
                  </a:lnTo>
                  <a:lnTo>
                    <a:pt x="728" y="418"/>
                  </a:lnTo>
                  <a:lnTo>
                    <a:pt x="728" y="275"/>
                  </a:lnTo>
                  <a:cubicBezTo>
                    <a:pt x="728" y="233"/>
                    <a:pt x="706" y="196"/>
                    <a:pt x="673" y="17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Oval 90">
              <a:extLst>
                <a:ext uri="{FF2B5EF4-FFF2-40B4-BE49-F238E27FC236}">
                  <a16:creationId xmlns:a16="http://schemas.microsoft.com/office/drawing/2014/main" id="{74973DB3-A5AC-4CAA-3A3C-E6FE29334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525" y="5861050"/>
              <a:ext cx="252413" cy="25082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E8DD96A8-D615-8C14-E93A-22C30CBBB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8513" y="6010275"/>
              <a:ext cx="306388" cy="176213"/>
            </a:xfrm>
            <a:custGeom>
              <a:avLst/>
              <a:gdLst>
                <a:gd name="T0" fmla="*/ 336 w 430"/>
                <a:gd name="T1" fmla="*/ 144 h 249"/>
                <a:gd name="T2" fmla="*/ 331 w 430"/>
                <a:gd name="T3" fmla="*/ 127 h 249"/>
                <a:gd name="T4" fmla="*/ 378 w 430"/>
                <a:gd name="T5" fmla="*/ 77 h 249"/>
                <a:gd name="T6" fmla="*/ 391 w 430"/>
                <a:gd name="T7" fmla="*/ 79 h 249"/>
                <a:gd name="T8" fmla="*/ 430 w 430"/>
                <a:gd name="T9" fmla="*/ 40 h 249"/>
                <a:gd name="T10" fmla="*/ 391 w 430"/>
                <a:gd name="T11" fmla="*/ 0 h 249"/>
                <a:gd name="T12" fmla="*/ 351 w 430"/>
                <a:gd name="T13" fmla="*/ 40 h 249"/>
                <a:gd name="T14" fmla="*/ 354 w 430"/>
                <a:gd name="T15" fmla="*/ 54 h 249"/>
                <a:gd name="T16" fmla="*/ 305 w 430"/>
                <a:gd name="T17" fmla="*/ 106 h 249"/>
                <a:gd name="T18" fmla="*/ 296 w 430"/>
                <a:gd name="T19" fmla="*/ 105 h 249"/>
                <a:gd name="T20" fmla="*/ 272 w 430"/>
                <a:gd name="T21" fmla="*/ 113 h 249"/>
                <a:gd name="T22" fmla="*/ 189 w 430"/>
                <a:gd name="T23" fmla="*/ 84 h 249"/>
                <a:gd name="T24" fmla="*/ 151 w 430"/>
                <a:gd name="T25" fmla="*/ 56 h 249"/>
                <a:gd name="T26" fmla="*/ 112 w 430"/>
                <a:gd name="T27" fmla="*/ 95 h 249"/>
                <a:gd name="T28" fmla="*/ 113 w 430"/>
                <a:gd name="T29" fmla="*/ 106 h 249"/>
                <a:gd name="T30" fmla="*/ 53 w 430"/>
                <a:gd name="T31" fmla="*/ 173 h 249"/>
                <a:gd name="T32" fmla="*/ 39 w 430"/>
                <a:gd name="T33" fmla="*/ 171 h 249"/>
                <a:gd name="T34" fmla="*/ 0 w 430"/>
                <a:gd name="T35" fmla="*/ 210 h 249"/>
                <a:gd name="T36" fmla="*/ 39 w 430"/>
                <a:gd name="T37" fmla="*/ 249 h 249"/>
                <a:gd name="T38" fmla="*/ 79 w 430"/>
                <a:gd name="T39" fmla="*/ 210 h 249"/>
                <a:gd name="T40" fmla="*/ 76 w 430"/>
                <a:gd name="T41" fmla="*/ 198 h 249"/>
                <a:gd name="T42" fmla="*/ 135 w 430"/>
                <a:gd name="T43" fmla="*/ 131 h 249"/>
                <a:gd name="T44" fmla="*/ 151 w 430"/>
                <a:gd name="T45" fmla="*/ 135 h 249"/>
                <a:gd name="T46" fmla="*/ 184 w 430"/>
                <a:gd name="T47" fmla="*/ 118 h 249"/>
                <a:gd name="T48" fmla="*/ 257 w 430"/>
                <a:gd name="T49" fmla="*/ 143 h 249"/>
                <a:gd name="T50" fmla="*/ 257 w 430"/>
                <a:gd name="T51" fmla="*/ 144 h 249"/>
                <a:gd name="T52" fmla="*/ 296 w 430"/>
                <a:gd name="T53" fmla="*/ 184 h 249"/>
                <a:gd name="T54" fmla="*/ 336 w 430"/>
                <a:gd name="T55" fmla="*/ 14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0" h="249">
                  <a:moveTo>
                    <a:pt x="336" y="144"/>
                  </a:moveTo>
                  <a:cubicBezTo>
                    <a:pt x="336" y="138"/>
                    <a:pt x="334" y="132"/>
                    <a:pt x="331" y="127"/>
                  </a:cubicBezTo>
                  <a:lnTo>
                    <a:pt x="378" y="77"/>
                  </a:lnTo>
                  <a:cubicBezTo>
                    <a:pt x="382" y="78"/>
                    <a:pt x="387" y="79"/>
                    <a:pt x="391" y="79"/>
                  </a:cubicBezTo>
                  <a:cubicBezTo>
                    <a:pt x="413" y="79"/>
                    <a:pt x="430" y="62"/>
                    <a:pt x="430" y="40"/>
                  </a:cubicBezTo>
                  <a:cubicBezTo>
                    <a:pt x="430" y="18"/>
                    <a:pt x="413" y="0"/>
                    <a:pt x="391" y="0"/>
                  </a:cubicBezTo>
                  <a:cubicBezTo>
                    <a:pt x="369" y="0"/>
                    <a:pt x="351" y="18"/>
                    <a:pt x="351" y="40"/>
                  </a:cubicBezTo>
                  <a:cubicBezTo>
                    <a:pt x="351" y="45"/>
                    <a:pt x="352" y="50"/>
                    <a:pt x="354" y="54"/>
                  </a:cubicBezTo>
                  <a:lnTo>
                    <a:pt x="305" y="106"/>
                  </a:lnTo>
                  <a:cubicBezTo>
                    <a:pt x="302" y="105"/>
                    <a:pt x="299" y="105"/>
                    <a:pt x="296" y="105"/>
                  </a:cubicBezTo>
                  <a:cubicBezTo>
                    <a:pt x="287" y="105"/>
                    <a:pt x="279" y="108"/>
                    <a:pt x="272" y="113"/>
                  </a:cubicBezTo>
                  <a:lnTo>
                    <a:pt x="189" y="84"/>
                  </a:lnTo>
                  <a:cubicBezTo>
                    <a:pt x="184" y="68"/>
                    <a:pt x="169" y="56"/>
                    <a:pt x="151" y="56"/>
                  </a:cubicBezTo>
                  <a:cubicBezTo>
                    <a:pt x="130" y="56"/>
                    <a:pt x="112" y="74"/>
                    <a:pt x="112" y="95"/>
                  </a:cubicBezTo>
                  <a:cubicBezTo>
                    <a:pt x="112" y="99"/>
                    <a:pt x="113" y="102"/>
                    <a:pt x="113" y="106"/>
                  </a:cubicBezTo>
                  <a:lnTo>
                    <a:pt x="53" y="173"/>
                  </a:lnTo>
                  <a:cubicBezTo>
                    <a:pt x="49" y="172"/>
                    <a:pt x="44" y="171"/>
                    <a:pt x="39" y="171"/>
                  </a:cubicBezTo>
                  <a:cubicBezTo>
                    <a:pt x="17" y="171"/>
                    <a:pt x="0" y="188"/>
                    <a:pt x="0" y="210"/>
                  </a:cubicBezTo>
                  <a:cubicBezTo>
                    <a:pt x="0" y="232"/>
                    <a:pt x="17" y="249"/>
                    <a:pt x="39" y="249"/>
                  </a:cubicBezTo>
                  <a:cubicBezTo>
                    <a:pt x="61" y="249"/>
                    <a:pt x="79" y="232"/>
                    <a:pt x="79" y="210"/>
                  </a:cubicBezTo>
                  <a:cubicBezTo>
                    <a:pt x="79" y="206"/>
                    <a:pt x="78" y="202"/>
                    <a:pt x="76" y="198"/>
                  </a:cubicBezTo>
                  <a:lnTo>
                    <a:pt x="135" y="131"/>
                  </a:lnTo>
                  <a:cubicBezTo>
                    <a:pt x="140" y="134"/>
                    <a:pt x="146" y="135"/>
                    <a:pt x="151" y="135"/>
                  </a:cubicBezTo>
                  <a:cubicBezTo>
                    <a:pt x="165" y="135"/>
                    <a:pt x="177" y="128"/>
                    <a:pt x="184" y="118"/>
                  </a:cubicBezTo>
                  <a:lnTo>
                    <a:pt x="257" y="143"/>
                  </a:lnTo>
                  <a:cubicBezTo>
                    <a:pt x="257" y="144"/>
                    <a:pt x="257" y="144"/>
                    <a:pt x="257" y="144"/>
                  </a:cubicBezTo>
                  <a:cubicBezTo>
                    <a:pt x="257" y="166"/>
                    <a:pt x="274" y="184"/>
                    <a:pt x="296" y="184"/>
                  </a:cubicBezTo>
                  <a:cubicBezTo>
                    <a:pt x="318" y="184"/>
                    <a:pt x="336" y="166"/>
                    <a:pt x="336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8873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6C906C-06DD-9D28-F937-0DBD828E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702827"/>
            <a:ext cx="6727369" cy="266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EBC111-CB5F-CA4F-16C2-2B9F1D76A6BD}"/>
              </a:ext>
            </a:extLst>
          </p:cNvPr>
          <p:cNvSpPr txBox="1"/>
          <p:nvPr/>
        </p:nvSpPr>
        <p:spPr>
          <a:xfrm>
            <a:off x="0" y="1873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 Personal Information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9E318C-F17C-42D9-0C28-E05B9F9481AD}"/>
              </a:ext>
            </a:extLst>
          </p:cNvPr>
          <p:cNvGrpSpPr/>
          <p:nvPr/>
        </p:nvGrpSpPr>
        <p:grpSpPr>
          <a:xfrm>
            <a:off x="266302" y="2034345"/>
            <a:ext cx="11743381" cy="683345"/>
            <a:chOff x="263993" y="3555782"/>
            <a:chExt cx="11743381" cy="6833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529FF6-D1E6-772D-307B-5C075BEBA0DA}"/>
                </a:ext>
              </a:extLst>
            </p:cNvPr>
            <p:cNvSpPr txBox="1"/>
            <p:nvPr/>
          </p:nvSpPr>
          <p:spPr>
            <a:xfrm>
              <a:off x="3978932" y="3555782"/>
              <a:ext cx="3879851" cy="6423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57150" algn="ctr" defTabSz="914400">
                <a:lnSpc>
                  <a:spcPct val="90000"/>
                </a:lnSpc>
                <a:spcAft>
                  <a:spcPts val="600"/>
                </a:spcAft>
                <a:defRPr sz="1500"/>
              </a:lvl1pPr>
            </a:lstStyle>
            <a:p>
              <a:r>
                <a:rPr lang="en-US" dirty="0"/>
                <a:t>We can see that customers without a partner have more chances to churn</a:t>
              </a:r>
            </a:p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1EFA0F-B692-2735-E5A1-C915DC6A85F7}"/>
                </a:ext>
              </a:extLst>
            </p:cNvPr>
            <p:cNvSpPr txBox="1"/>
            <p:nvPr/>
          </p:nvSpPr>
          <p:spPr>
            <a:xfrm>
              <a:off x="8268604" y="3555782"/>
              <a:ext cx="3738770" cy="50821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/>
            <a:p>
              <a:pPr marL="57150" algn="ctr" defTabSz="914400">
                <a:lnSpc>
                  <a:spcPct val="90000"/>
                </a:lnSpc>
                <a:spcAft>
                  <a:spcPts val="600"/>
                </a:spcAft>
              </a:pPr>
              <a:r>
                <a:rPr lang="en-US" sz="1500" dirty="0"/>
                <a:t>We can see that customers with no dependents have more change to churn</a:t>
              </a:r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95C6AD-70E7-3AF5-504A-E7B884A974C9}"/>
                </a:ext>
              </a:extLst>
            </p:cNvPr>
            <p:cNvSpPr txBox="1"/>
            <p:nvPr/>
          </p:nvSpPr>
          <p:spPr>
            <a:xfrm>
              <a:off x="263993" y="3596787"/>
              <a:ext cx="3305118" cy="6423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57150" algn="ctr" defTabSz="914400">
                <a:lnSpc>
                  <a:spcPct val="90000"/>
                </a:lnSpc>
                <a:spcAft>
                  <a:spcPts val="600"/>
                </a:spcAft>
                <a:defRPr sz="1500"/>
              </a:lvl1pPr>
            </a:lstStyle>
            <a:p>
              <a:r>
                <a:rPr lang="en-US" dirty="0"/>
                <a:t>We can see that Senior Citizens churn 20% more than non seniors</a:t>
              </a:r>
            </a:p>
          </p:txBody>
        </p:sp>
      </p:grpSp>
      <p:pic>
        <p:nvPicPr>
          <p:cNvPr id="12" name="Picture 14">
            <a:extLst>
              <a:ext uri="{FF2B5EF4-FFF2-40B4-BE49-F238E27FC236}">
                <a16:creationId xmlns:a16="http://schemas.microsoft.com/office/drawing/2014/main" id="{08296910-D440-274B-09CB-A2B5EB7EA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86" y="2669785"/>
            <a:ext cx="3803960" cy="2984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8EA02E4-DB42-A03C-E3F2-01B39C912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914" y="2672972"/>
            <a:ext cx="3795838" cy="2977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BD5EF28-AEED-A0CF-1083-366FDA65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" y="2669785"/>
            <a:ext cx="3803962" cy="2984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47674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*figures*numbers*chart*graph*analytics*analysis*growth*line chart*trends*laptop*digital*computer*screen*presentation*analyst*big data*interpretation*monitoring*dashboar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*figures*numbers*chart*graph*analytics*analysis*growth*line chart*trends*laptop*digital*computer*screen*presentation*analyst*big data*interpretation*monitoring*dashboar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arget_POWER_USER_SEPARATOR_ICONS_aim_POWER_USER_SEPARATOR_ICONS_alternate_POWER_USER_SEPARATOR_ICONS_swapping_POWER_USER_SEPARATOR_ICONS_switch_POWER_USER_SEPARATOR_ICONS_target-shooting_POWER_USER_SEPARATOR_ICONS_targe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arget_POWER_USER_SEPARATOR_ICONS_aim_POWER_USER_SEPARATOR_ICONS_alternate_POWER_USER_SEPARATOR_ICONS_swapping_POWER_USER_SEPARATOR_ICONS_switch_POWER_USER_SEPARATOR_ICONS_target-shooting_POWER_USER_SEPARATOR_ICONS_targe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arget_POWER_USER_SEPARATOR_ICONS_aim_POWER_USER_SEPARATOR_ICONS_alternate_POWER_USER_SEPARATOR_ICONS_swapping_POWER_USER_SEPARATOR_ICONS_switch_POWER_USER_SEPARATOR_ICONS_target-shooting_POWER_USER_SEPARATOR_ICONS_targe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arget_POWER_USER_SEPARATOR_ICONS_aim_POWER_USER_SEPARATOR_ICONS_alternate_POWER_USER_SEPARATOR_ICONS_swapping_POWER_USER_SEPARATOR_ICONS_switch_POWER_USER_SEPARATOR_ICONS_target-shooting_POWER_USER_SEPARATOR_ICONS_targe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arget_POWER_USER_SEPARATOR_ICONS_aim_POWER_USER_SEPARATOR_ICONS_alternate_POWER_USER_SEPARATOR_ICONS_swapping_POWER_USER_SEPARATOR_ICONS_switch_POWER_USER_SEPARATOR_ICONS_target-shooting_POWER_USER_SEPARATOR_ICONS_targe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arget_POWER_USER_SEPARATOR_ICONS_aim_POWER_USER_SEPARATOR_ICONS_alternate_POWER_USER_SEPARATOR_ICONS_swapping_POWER_USER_SEPARATOR_ICONS_switch_POWER_USER_SEPARATOR_ICONS_target-shooting_POWER_USER_SEPARATOR_ICONS_targe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arget_POWER_USER_SEPARATOR_ICONS_aim_POWER_USER_SEPARATOR_ICONS_alternate_POWER_USER_SEPARATOR_ICONS_swapping_POWER_USER_SEPARATOR_ICONS_switch_POWER_USER_SEPARATOR_ICONS_target-shooting_POWER_USER_SEPARATOR_ICONS_targe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arget_POWER_USER_SEPARATOR_ICONS_aim_POWER_USER_SEPARATOR_ICONS_alternate_POWER_USER_SEPARATOR_ICONS_swapping_POWER_USER_SEPARATOR_ICONS_switch_POWER_USER_SEPARATOR_ICONS_target-shooting_POWER_USER_SEPARATOR_ICONS_targe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arget_POWER_USER_SEPARATOR_ICONS_aim_POWER_USER_SEPARATOR_ICONS_alternate_POWER_USER_SEPARATOR_ICONS_swapping_POWER_USER_SEPARATOR_ICONS_switch_POWER_USER_SEPARATOR_ICONS_target-shooting_POWER_USER_SEPARATOR_ICONS_targe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Puzzle_pieces_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arget_POWER_USER_SEPARATOR_ICONS_aim_POWER_USER_SEPARATOR_ICONS_alternate_POWER_USER_SEPARATOR_ICONS_swapping_POWER_USER_SEPARATOR_ICONS_switch_POWER_USER_SEPARATOR_ICONS_target-shooting_POWER_USER_SEPARATOR_ICONS_targe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*figures*numbers*chart*graph*analytics*analysis*growth*line chart*trends*laptop*digital*computer*screen*presentation*analyst*big data*interpretation*monitoring*dashboar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Puzzle_pieces_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*figures*numbers*chart*graph*analytics*analysis*growth*line chart*trends*laptop*digital*computer*screen*presentation*analyst*big data*interpretation*monitoring*dashboar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*figures*numbers*chart*graph*analytics*analysis*growth*line chart*trends*laptop*digital*computer*screen*presentation*analyst*big data*interpretation*monitoring*dashboard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E723B6B4CCC84CA68C7047F5BEA25C" ma:contentTypeVersion="8" ma:contentTypeDescription="Create a new document." ma:contentTypeScope="" ma:versionID="720bfb12df459b905e68d1a459e8f36c">
  <xsd:schema xmlns:xsd="http://www.w3.org/2001/XMLSchema" xmlns:xs="http://www.w3.org/2001/XMLSchema" xmlns:p="http://schemas.microsoft.com/office/2006/metadata/properties" xmlns:ns2="38a0950f-35ae-497b-88ab-1e864888aa4a" targetNamespace="http://schemas.microsoft.com/office/2006/metadata/properties" ma:root="true" ma:fieldsID="73a8d9d7085aa4c8ee672d58f47b1219" ns2:_="">
    <xsd:import namespace="38a0950f-35ae-497b-88ab-1e864888aa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0950f-35ae-497b-88ab-1e864888aa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5C0A72-A6BE-497D-AD19-138E184E82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68892E-AD24-46C4-B72C-085A945E4438}">
  <ds:schemaRefs>
    <ds:schemaRef ds:uri="38a0950f-35ae-497b-88ab-1e864888aa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014A550-FD6E-4B10-8FA9-5853C76EF2D0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38a0950f-35ae-497b-88ab-1e864888aa4a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32361</TotalTime>
  <Words>2159</Words>
  <Application>Microsoft Office PowerPoint</Application>
  <PresentationFormat>Widescreen</PresentationFormat>
  <Paragraphs>309</Paragraphs>
  <Slides>37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Office Theme</vt:lpstr>
      <vt:lpstr>think-cell Slide</vt:lpstr>
      <vt:lpstr>BDA Project</vt:lpstr>
      <vt:lpstr>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Hadar, Gil</dc:creator>
  <cp:lastModifiedBy>Hadar, Gil</cp:lastModifiedBy>
  <cp:revision>8</cp:revision>
  <dcterms:created xsi:type="dcterms:W3CDTF">2024-10-15T15:39:37Z</dcterms:created>
  <dcterms:modified xsi:type="dcterms:W3CDTF">2025-01-05T21:16:41Z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0x01010055E723B6B4CCC84CA68C7047F5BEA25C</vt:lpwstr>
  </property>
</Properties>
</file>