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10058400" cx="155448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440">
          <p15:clr>
            <a:srgbClr val="000000"/>
          </p15:clr>
        </p15:guide>
        <p15:guide id="2" pos="9456">
          <p15:clr>
            <a:srgbClr val="000000"/>
          </p15:clr>
        </p15:guide>
      </p15:sldGuideLst>
    </p:ext>
    <p:ext uri="GoogleSlidesCustomDataVersion2">
      <go:slidesCustomData xmlns:go="http://customooxmlschemas.google.com/" r:id="rId7" roundtripDataSignature="AMtx7mhZveT1x3UiF0+gIm8FJ6kVl/e1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40" orient="horz"/>
        <p:guide pos="945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0" type="dt"/>
          </p:nvPr>
        </p:nvSpPr>
        <p:spPr>
          <a:xfrm>
            <a:off x="1165225" y="9163050"/>
            <a:ext cx="32385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73125" lIns="146275" spcFirstLastPara="1" rIns="146275" wrap="square" tIns="731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5311775" y="9163050"/>
            <a:ext cx="4921250" cy="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73125" lIns="146275" spcFirstLastPara="1" rIns="146275" wrap="square" tIns="73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11141075" y="9163050"/>
            <a:ext cx="32385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73125" lIns="146275" spcFirstLastPara="1" rIns="146275" wrap="square" tIns="731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165225" y="895350"/>
            <a:ext cx="1321435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3125" lIns="146275" spcFirstLastPara="1" rIns="146275" wrap="square" tIns="73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165225" y="2906712"/>
            <a:ext cx="1321435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73125" lIns="146275" spcFirstLastPara="1" rIns="146275" wrap="square" tIns="73125">
            <a:noAutofit/>
          </a:bodyPr>
          <a:lstStyle>
            <a:lvl1pPr indent="-558800" lvl="0" marL="457200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Times New Roman"/>
              <a:buChar char="•"/>
              <a:defRPr b="0" i="0" sz="5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51435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 New Roman"/>
              <a:buChar char="–"/>
              <a:defRPr b="0" i="0" sz="4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469900" lvl="2" marL="13716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Times New Roman"/>
              <a:buChar char="•"/>
              <a:defRPr b="0" i="0" sz="3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»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»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»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»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»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1165225" y="9163050"/>
            <a:ext cx="32385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73125" lIns="146275" spcFirstLastPara="1" rIns="146275" wrap="square" tIns="73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5311775" y="9163050"/>
            <a:ext cx="4921250" cy="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73125" lIns="146275" spcFirstLastPara="1" rIns="146275" wrap="square" tIns="73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11141075" y="9163050"/>
            <a:ext cx="32385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73125" lIns="146275" spcFirstLastPara="1" rIns="146275" wrap="square" tIns="731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9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hlink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/>
          <p:nvPr/>
        </p:nvSpPr>
        <p:spPr>
          <a:xfrm>
            <a:off x="0" y="0"/>
            <a:ext cx="15544800" cy="100584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1"/>
          <p:cNvSpPr txBox="1"/>
          <p:nvPr/>
        </p:nvSpPr>
        <p:spPr>
          <a:xfrm>
            <a:off x="431800" y="454025"/>
            <a:ext cx="14573250" cy="1362075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B45F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1325" lIns="42650" spcFirstLastPara="1" rIns="42650" wrap="square" tIns="21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3562000" y="605563"/>
            <a:ext cx="103641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325" lIns="42650" spcFirstLastPara="1" rIns="42650" wrap="square" tIns="2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NBA MVP Awards</a:t>
            </a:r>
            <a:endParaRPr i="0" sz="47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Eleazar Martin, Emma Gruben, Sean McGarry, Shreyan Das, Valerie Heckel</a:t>
            </a:r>
            <a:endParaRPr i="0" sz="31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5370300" y="2209800"/>
            <a:ext cx="4728000" cy="7496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B45F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10283400" y="2209775"/>
            <a:ext cx="4728000" cy="7496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B45F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1325" lIns="42650" spcFirstLastPara="1" rIns="42650" wrap="square" tIns="21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4" name="Google Shape;24;p1"/>
          <p:cNvGrpSpPr/>
          <p:nvPr/>
        </p:nvGrpSpPr>
        <p:grpSpPr>
          <a:xfrm>
            <a:off x="457200" y="2209800"/>
            <a:ext cx="4728000" cy="7496625"/>
            <a:chOff x="576" y="3072"/>
            <a:chExt cx="5376" cy="9840"/>
          </a:xfrm>
        </p:grpSpPr>
        <p:sp>
          <p:nvSpPr>
            <p:cNvPr id="25" name="Google Shape;25;p1"/>
            <p:cNvSpPr txBox="1"/>
            <p:nvPr/>
          </p:nvSpPr>
          <p:spPr>
            <a:xfrm>
              <a:off x="576" y="3072"/>
              <a:ext cx="5376" cy="984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B45F0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950" lIns="19900" spcFirstLastPara="1" rIns="19900" wrap="square" tIns="9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" name="Google Shape;26;p1"/>
            <p:cNvSpPr txBox="1"/>
            <p:nvPr/>
          </p:nvSpPr>
          <p:spPr>
            <a:xfrm>
              <a:off x="720" y="3597"/>
              <a:ext cx="15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50" lIns="19900" spcFirstLastPara="1" rIns="19900" wrap="square" tIns="9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r>
                <a:rPr b="1"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 b="1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27" name="Google Shape;2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762000"/>
            <a:ext cx="23241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"/>
          <p:cNvSpPr txBox="1"/>
          <p:nvPr/>
        </p:nvSpPr>
        <p:spPr>
          <a:xfrm>
            <a:off x="457200" y="4426738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Hypothesis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29;p1"/>
          <p:cNvSpPr txBox="1"/>
          <p:nvPr/>
        </p:nvSpPr>
        <p:spPr>
          <a:xfrm>
            <a:off x="431700" y="2874913"/>
            <a:ext cx="4728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for seasons</a:t>
            </a:r>
            <a:r>
              <a:rPr lang="en-US" sz="160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1955-56 to 2023-24</a:t>
            </a:r>
            <a:endParaRPr sz="160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28656 total values</a:t>
            </a:r>
            <a:endParaRPr sz="160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of season stats including:</a:t>
            </a:r>
            <a:endParaRPr sz="160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Team, position, in-game performance, and awards</a:t>
            </a:r>
            <a:endParaRPr sz="160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 total metrics</a:t>
            </a:r>
            <a:endParaRPr sz="160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1"/>
          <p:cNvSpPr txBox="1"/>
          <p:nvPr/>
        </p:nvSpPr>
        <p:spPr>
          <a:xfrm>
            <a:off x="5345100" y="2564288"/>
            <a:ext cx="4752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Selection - </a:t>
            </a:r>
            <a:r>
              <a:rPr i="1" lang="en-US" sz="200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Classification Problem</a:t>
            </a:r>
            <a:r>
              <a:rPr i="1" lang="en-US" sz="20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000"/>
          </a:p>
        </p:txBody>
      </p:sp>
      <p:pic>
        <p:nvPicPr>
          <p:cNvPr id="31" name="Google Shape;3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6625" y="5254350"/>
            <a:ext cx="3914949" cy="233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"/>
          <p:cNvSpPr txBox="1"/>
          <p:nvPr/>
        </p:nvSpPr>
        <p:spPr>
          <a:xfrm>
            <a:off x="457200" y="4772638"/>
            <a:ext cx="4728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a sponsorship agency trying to determine the next superstar to sponsor for the coming season. </a:t>
            </a:r>
            <a:r>
              <a:rPr b="1" lang="en-US" sz="1600">
                <a:solidFill>
                  <a:srgbClr val="783F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hypothesize that a player's raw stats as well as team win percentage are critical factors in determining whether they are nominated for MVP.</a:t>
            </a:r>
            <a:endParaRPr sz="1600">
              <a:solidFill>
                <a:srgbClr val="783F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Google Shape;33;p1"/>
          <p:cNvSpPr txBox="1"/>
          <p:nvPr/>
        </p:nvSpPr>
        <p:spPr>
          <a:xfrm>
            <a:off x="5370300" y="2924888"/>
            <a:ext cx="4728000" cy="2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use a </a:t>
            </a:r>
            <a:r>
              <a:rPr b="1" lang="en-US" sz="1600">
                <a:solidFill>
                  <a:srgbClr val="7F6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Classifier</a:t>
            </a:r>
            <a:r>
              <a:rPr lang="en-US" sz="160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attempted to handle unbalanced data set by using class weights</a:t>
            </a:r>
            <a:endParaRPr sz="160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Areas of caution based on literature review:</a:t>
            </a:r>
            <a:endParaRPr sz="160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2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Times New Roman"/>
              <a:buChar char="■"/>
            </a:pPr>
            <a:r>
              <a:rPr lang="en-US" sz="160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Black-Box Model, hard to interpret</a:t>
            </a:r>
            <a:endParaRPr sz="160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2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Times New Roman"/>
              <a:buChar char="■"/>
            </a:pPr>
            <a:r>
              <a:rPr lang="en-US" sz="160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overfit to the minority class(es)</a:t>
            </a:r>
            <a:endParaRPr sz="160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2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Times New Roman"/>
              <a:buChar char="■"/>
            </a:pPr>
            <a:r>
              <a:rPr lang="en-US" sz="160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Imbalance in class may still challenge predictive performance</a:t>
            </a:r>
            <a:endParaRPr sz="160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0415150" y="1989450"/>
            <a:ext cx="1428900" cy="593100"/>
          </a:xfrm>
          <a:prstGeom prst="rect">
            <a:avLst/>
          </a:prstGeom>
          <a:solidFill>
            <a:srgbClr val="B45F0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5540450" y="1998188"/>
            <a:ext cx="1608900" cy="593100"/>
          </a:xfrm>
          <a:prstGeom prst="rect">
            <a:avLst/>
          </a:prstGeom>
          <a:solidFill>
            <a:srgbClr val="B45F0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665750" y="1989450"/>
            <a:ext cx="2231400" cy="593100"/>
          </a:xfrm>
          <a:prstGeom prst="rect">
            <a:avLst/>
          </a:prstGeom>
          <a:solidFill>
            <a:srgbClr val="B45F0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7200" y="6670375"/>
            <a:ext cx="4728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83F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classification model to identity significant descriptors in predicting MVP nominees</a:t>
            </a:r>
            <a:endParaRPr sz="1600">
              <a:solidFill>
                <a:srgbClr val="783F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is b</a:t>
            </a:r>
            <a:r>
              <a:rPr lang="en-US" sz="160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roken down into MVP 1 - MVP #</a:t>
            </a:r>
            <a:endParaRPr sz="160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MVP 1 is the actual winner </a:t>
            </a:r>
            <a:endParaRPr sz="160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Times New Roman"/>
              <a:buChar char="○"/>
            </a:pPr>
            <a:r>
              <a:rPr lang="en-US" sz="160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rest are nominees in order of votes received</a:t>
            </a:r>
            <a:endParaRPr sz="160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7200" y="6329113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Goal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" name="Google Shape;39;p1"/>
          <p:cNvPicPr preferRelativeResize="0"/>
          <p:nvPr/>
        </p:nvPicPr>
        <p:blipFill rotWithShape="1">
          <a:blip r:embed="rId5">
            <a:alphaModFix/>
          </a:blip>
          <a:srcRect b="67748" l="0" r="67546" t="0"/>
          <a:stretch/>
        </p:blipFill>
        <p:spPr>
          <a:xfrm>
            <a:off x="611550" y="8265400"/>
            <a:ext cx="1395449" cy="141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1"/>
          <p:cNvPicPr preferRelativeResize="0"/>
          <p:nvPr/>
        </p:nvPicPr>
        <p:blipFill rotWithShape="1">
          <a:blip r:embed="rId5">
            <a:alphaModFix/>
          </a:blip>
          <a:srcRect b="33494" l="0" r="66453" t="32286"/>
          <a:stretch/>
        </p:blipFill>
        <p:spPr>
          <a:xfrm>
            <a:off x="2250775" y="8231491"/>
            <a:ext cx="1395449" cy="1451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1"/>
          <p:cNvPicPr preferRelativeResize="0"/>
          <p:nvPr/>
        </p:nvPicPr>
        <p:blipFill rotWithShape="1">
          <a:blip r:embed="rId5">
            <a:alphaModFix/>
          </a:blip>
          <a:srcRect b="616" l="34046" r="34468" t="64950"/>
          <a:stretch/>
        </p:blipFill>
        <p:spPr>
          <a:xfrm>
            <a:off x="3771129" y="8228050"/>
            <a:ext cx="1301395" cy="1451124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"/>
          <p:cNvSpPr txBox="1"/>
          <p:nvPr/>
        </p:nvSpPr>
        <p:spPr>
          <a:xfrm>
            <a:off x="5414113" y="7772788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Optimization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5676625" y="7486775"/>
            <a:ext cx="247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 sz="120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Checking feature importance</a:t>
            </a:r>
            <a:endParaRPr sz="120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p1"/>
          <p:cNvSpPr txBox="1"/>
          <p:nvPr/>
        </p:nvSpPr>
        <p:spPr>
          <a:xfrm>
            <a:off x="5588625" y="8273500"/>
            <a:ext cx="3421500" cy="1174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B45F0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Optimized hyperparameters using Optuna via randomly sampling parameter space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 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increased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recall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5" name="Google Shape;45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15150" y="2717550"/>
            <a:ext cx="3000001" cy="1733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069250" y="7539600"/>
            <a:ext cx="2884950" cy="158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"/>
          <p:cNvSpPr txBox="1"/>
          <p:nvPr/>
        </p:nvSpPr>
        <p:spPr>
          <a:xfrm>
            <a:off x="13446450" y="2814725"/>
            <a:ext cx="1460400" cy="1539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B45F0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correctly predicts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majority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MVP nominees across decades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Closest margins in the most recent (2020’s) decade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8" name="Google Shape;48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507524" y="6188640"/>
            <a:ext cx="2324099" cy="83983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"/>
          <p:cNvSpPr txBox="1"/>
          <p:nvPr/>
        </p:nvSpPr>
        <p:spPr>
          <a:xfrm>
            <a:off x="12432075" y="4988050"/>
            <a:ext cx="2475000" cy="10314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B45F0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Points scored, followed by minutes played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 game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Win/loss % is not quite as important as hypothesized!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10396075" y="7265175"/>
            <a:ext cx="1721700" cy="2308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B45F0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 and Recall appear to be sacrifices of each other, as one increases the other tends to decrease.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The </a:t>
            </a:r>
            <a:r>
              <a:rPr b="1" lang="en-US" sz="1100">
                <a:solidFill>
                  <a:schemeClr val="dk1"/>
                </a:solidFill>
              </a:rPr>
              <a:t>F1-score</a:t>
            </a:r>
            <a:r>
              <a:rPr lang="en-US" sz="1100">
                <a:solidFill>
                  <a:schemeClr val="dk1"/>
                </a:solidFill>
              </a:rPr>
              <a:t> (green line) mirrors the balance between precision and recall, with noticeable variability across seasons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1" name="Google Shape;51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415150" y="4587200"/>
            <a:ext cx="1904750" cy="261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2000-03-31T17:39:35Z</dcterms:created>
  <dc:creator>Tracy Volz</dc:creator>
</cp:coreProperties>
</file>