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78" r:id="rId2"/>
    <p:sldId id="258" r:id="rId3"/>
    <p:sldId id="291" r:id="rId4"/>
    <p:sldId id="301" r:id="rId5"/>
    <p:sldId id="260" r:id="rId6"/>
    <p:sldId id="274" r:id="rId7"/>
    <p:sldId id="302" r:id="rId8"/>
    <p:sldId id="276" r:id="rId9"/>
    <p:sldId id="280" r:id="rId10"/>
    <p:sldId id="303" r:id="rId11"/>
    <p:sldId id="304" r:id="rId12"/>
    <p:sldId id="305" r:id="rId13"/>
    <p:sldId id="308" r:id="rId14"/>
    <p:sldId id="282" r:id="rId15"/>
    <p:sldId id="283" r:id="rId16"/>
    <p:sldId id="311" r:id="rId17"/>
    <p:sldId id="310" r:id="rId18"/>
    <p:sldId id="312" r:id="rId19"/>
    <p:sldId id="307" r:id="rId20"/>
    <p:sldId id="313" r:id="rId21"/>
    <p:sldId id="306" r:id="rId22"/>
    <p:sldId id="299" r:id="rId23"/>
    <p:sldId id="314" r:id="rId24"/>
    <p:sldId id="300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  <a:srgbClr val="F9F7FF"/>
    <a:srgbClr val="7EE799"/>
    <a:srgbClr val="40639E"/>
    <a:srgbClr val="002F7D"/>
    <a:srgbClr val="002F7E"/>
    <a:srgbClr val="D99309"/>
    <a:srgbClr val="921D1A"/>
    <a:srgbClr val="073A77"/>
    <a:srgbClr val="003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4" autoAdjust="0"/>
    <p:restoredTop sz="94660"/>
  </p:normalViewPr>
  <p:slideViewPr>
    <p:cSldViewPr snapToGrid="0">
      <p:cViewPr>
        <p:scale>
          <a:sx n="100" d="100"/>
          <a:sy n="100" d="100"/>
        </p:scale>
        <p:origin x="121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1D7D9-7EAA-4F56-AF8E-F0CD985F94AB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C9A57-F85E-4D53-A5E6-11962196C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31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" dirty="0" smtClean="0"/>
              <a:t>Aquí voy</a:t>
            </a:r>
            <a:r>
              <a:rPr lang="es-ES" baseline="0" dirty="0" smtClean="0"/>
              <a:t> a explicar la estructura de la presentación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672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4565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383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677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Buscar iconos</a:t>
            </a:r>
            <a:r>
              <a:rPr lang="es-ES" baseline="0" dirty="0" smtClean="0"/>
              <a:t> que representen esto – Puede merecer la pena poner el código </a:t>
            </a:r>
            <a:r>
              <a:rPr lang="es-ES" baseline="0" dirty="0" err="1" smtClean="0"/>
              <a:t>Groovy</a:t>
            </a:r>
            <a:r>
              <a:rPr lang="es-ES" baseline="0" dirty="0" smtClean="0"/>
              <a:t> antes de esta diapositiva… aunque  lo pase rápido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747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375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411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533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Llevarme la línea verde hasta el final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02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425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96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Estudio</a:t>
            </a:r>
            <a:r>
              <a:rPr lang="es-ES" baseline="0" dirty="0" smtClean="0"/>
              <a:t> de Hewlett Packard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249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Vuelvo</a:t>
            </a:r>
            <a:r>
              <a:rPr lang="es-ES" baseline="0" dirty="0" smtClean="0"/>
              <a:t> a mostrar el análisis malo?? </a:t>
            </a:r>
            <a:r>
              <a:rPr lang="es-ES" baseline="0" dirty="0" err="1" smtClean="0"/>
              <a:t>Deberia</a:t>
            </a:r>
            <a:r>
              <a:rPr lang="es-ES" baseline="0" dirty="0" smtClean="0"/>
              <a:t> poner la pipeline </a:t>
            </a:r>
            <a:r>
              <a:rPr lang="es-ES" baseline="0" dirty="0" err="1" smtClean="0"/>
              <a:t>tambien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80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630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Cambias la</a:t>
            </a:r>
            <a:r>
              <a:rPr lang="es-ES" baseline="0" dirty="0" smtClean="0"/>
              <a:t> foto por una sin barra </a:t>
            </a:r>
            <a:r>
              <a:rPr lang="es-ES" baseline="0" smtClean="0"/>
              <a:t>de marcadores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26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</a:t>
            </a:r>
            <a:r>
              <a:rPr lang="es-ES" baseline="0" dirty="0" smtClean="0"/>
              <a:t> suma de los dos primeros se va a utilizar en el entorno del segundo para generar el tercero y concluir en el cuarto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18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669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72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978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17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Mejor</a:t>
            </a:r>
            <a:r>
              <a:rPr lang="es-ES" baseline="0" dirty="0" smtClean="0"/>
              <a:t> con iconos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43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20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74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96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2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solidFill>
          <a:srgbClr val="007D8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64100" y="665975"/>
            <a:ext cx="8044144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92834" y="1600200"/>
            <a:ext cx="3672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5136243" y="1600200"/>
            <a:ext cx="3672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564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93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83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57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23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95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75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16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B559-1605-4DDA-9099-75E24B19782F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09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jpeg"/><Relationship Id="rId5" Type="http://schemas.openxmlformats.org/officeDocument/2006/relationships/image" Target="../media/image55.jp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"/>
          <p:cNvSpPr txBox="1">
            <a:spLocks/>
          </p:cNvSpPr>
          <p:nvPr/>
        </p:nvSpPr>
        <p:spPr>
          <a:xfrm>
            <a:off x="252549" y="2018270"/>
            <a:ext cx="8551818" cy="12628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>
            <a:r>
              <a:rPr lang="es-ES" sz="2400" b="1" dirty="0" smtClean="0"/>
              <a:t>Seguridad en la integración continua de la </a:t>
            </a:r>
          </a:p>
          <a:p>
            <a:r>
              <a:rPr lang="es-ES" sz="2400" b="1" dirty="0" smtClean="0"/>
              <a:t>Metodología ágil y la filosofía </a:t>
            </a:r>
            <a:r>
              <a:rPr lang="es-ES" sz="2400" b="1" dirty="0" err="1" smtClean="0"/>
              <a:t>DevOps</a:t>
            </a: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786626" y="3281136"/>
            <a:ext cx="55483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solidFill>
                  <a:srgbClr val="00307F"/>
                </a:solidFill>
                <a:latin typeface="Century Gothic" panose="020B0502020202020204" pitchFamily="34" charset="0"/>
              </a:rPr>
              <a:t>Universidad de Sevilla</a:t>
            </a:r>
          </a:p>
          <a:p>
            <a:pPr algn="ctr"/>
            <a:r>
              <a:rPr lang="es-ES" sz="1400" dirty="0">
                <a:solidFill>
                  <a:srgbClr val="00307F"/>
                </a:solidFill>
                <a:latin typeface="Century Gothic" panose="020B0502020202020204" pitchFamily="34" charset="0"/>
              </a:rPr>
              <a:t>Escuela Técnica Superior de Ingeniería</a:t>
            </a:r>
          </a:p>
          <a:p>
            <a:pPr algn="ctr"/>
            <a:endParaRPr lang="es-ES" sz="1400" dirty="0" smtClean="0">
              <a:solidFill>
                <a:srgbClr val="00307F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sz="1400" dirty="0" smtClean="0">
                <a:solidFill>
                  <a:srgbClr val="00307F"/>
                </a:solidFill>
                <a:latin typeface="Century Gothic" panose="020B0502020202020204" pitchFamily="34" charset="0"/>
              </a:rPr>
              <a:t>Máster en Seguridad de la Información y las Comunicaciones</a:t>
            </a:r>
            <a:endParaRPr lang="es-ES" sz="1400" dirty="0">
              <a:solidFill>
                <a:srgbClr val="00307F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99212" y="5620029"/>
            <a:ext cx="35285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b="1" dirty="0">
                <a:latin typeface="Century Gothic" panose="020B0502020202020204" pitchFamily="34" charset="0"/>
              </a:rPr>
              <a:t>Autor: Eleazar Rubio Sorrentino</a:t>
            </a:r>
          </a:p>
          <a:p>
            <a:pPr>
              <a:lnSpc>
                <a:spcPct val="150000"/>
              </a:lnSpc>
            </a:pPr>
            <a:r>
              <a:rPr lang="es-ES" sz="1400" b="1" dirty="0">
                <a:latin typeface="Century Gothic" panose="020B0502020202020204" pitchFamily="34" charset="0"/>
              </a:rPr>
              <a:t>Tutor: </a:t>
            </a:r>
            <a:r>
              <a:rPr lang="es-ES" sz="1400" b="1" dirty="0" smtClean="0">
                <a:latin typeface="Century Gothic" panose="020B0502020202020204" pitchFamily="34" charset="0"/>
              </a:rPr>
              <a:t>Juan Manuel Vozmediano Torres</a:t>
            </a:r>
            <a:endParaRPr lang="es-ES" sz="1400" b="1" dirty="0">
              <a:latin typeface="Century Gothic" panose="020B0502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4" b="10701"/>
          <a:stretch/>
        </p:blipFill>
        <p:spPr>
          <a:xfrm>
            <a:off x="599212" y="514875"/>
            <a:ext cx="979020" cy="91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17" y="4827458"/>
            <a:ext cx="1583979" cy="1531235"/>
          </a:xfrm>
          <a:prstGeom prst="rect">
            <a:avLst/>
          </a:prstGeom>
        </p:spPr>
      </p:pic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026025"/>
              </p:ext>
            </p:extLst>
          </p:nvPr>
        </p:nvGraphicFramePr>
        <p:xfrm>
          <a:off x="7254313" y="514875"/>
          <a:ext cx="922183" cy="92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Acrobat Document" r:id="rId5" imgW="1904818" imgH="1904835" progId="AcroExch.Document.DC">
                  <p:embed/>
                </p:oleObj>
              </mc:Choice>
              <mc:Fallback>
                <p:oleObj name="Acrobat Document" r:id="rId5" imgW="1904818" imgH="190483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54313" y="514875"/>
                        <a:ext cx="922183" cy="922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7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9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Docker Compose - Clair</a:t>
            </a:r>
            <a:endParaRPr lang="en" sz="2000" b="1" dirty="0">
              <a:solidFill>
                <a:schemeClr val="bg1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"/>
          <a:stretch/>
        </p:blipFill>
        <p:spPr>
          <a:xfrm>
            <a:off x="635012" y="1670606"/>
            <a:ext cx="7837775" cy="317434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"/>
          <a:stretch/>
        </p:blipFill>
        <p:spPr>
          <a:xfrm>
            <a:off x="638039" y="4844955"/>
            <a:ext cx="7837200" cy="186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9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Docker Compose – Jenkins y Herramientas de análisis</a:t>
            </a:r>
            <a:endParaRPr lang="en" sz="2000" b="1" dirty="0">
              <a:solidFill>
                <a:schemeClr val="bg1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89" y="1611026"/>
            <a:ext cx="6444000" cy="245319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55" y="4145861"/>
            <a:ext cx="6428095" cy="26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9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Desplegando el entorno</a:t>
            </a:r>
            <a:endParaRPr lang="en" sz="2000" b="1" dirty="0">
              <a:solidFill>
                <a:schemeClr val="bg1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5" y="3865894"/>
            <a:ext cx="8124254" cy="271476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4" y="1908390"/>
            <a:ext cx="8124255" cy="18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9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Jenkins CI – Configuración inicial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0" t="11608" r="35476"/>
          <a:stretch/>
        </p:blipFill>
        <p:spPr>
          <a:xfrm>
            <a:off x="385555" y="4459511"/>
            <a:ext cx="3750355" cy="216988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8" t="9233" r="23159"/>
          <a:stretch/>
        </p:blipFill>
        <p:spPr>
          <a:xfrm>
            <a:off x="-4523" y="1539486"/>
            <a:ext cx="4552460" cy="25923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58" b="26936"/>
          <a:stretch/>
        </p:blipFill>
        <p:spPr>
          <a:xfrm>
            <a:off x="4355432" y="3475266"/>
            <a:ext cx="4788568" cy="33827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75" r="34562"/>
          <a:stretch/>
        </p:blipFill>
        <p:spPr>
          <a:xfrm>
            <a:off x="4710107" y="2263344"/>
            <a:ext cx="4271723" cy="49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Trabajos de Jenkins - Fases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43977" y="17299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89" name="Rectangle 99"/>
          <p:cNvSpPr>
            <a:spLocks noChangeArrowheads="1"/>
          </p:cNvSpPr>
          <p:nvPr/>
        </p:nvSpPr>
        <p:spPr bwMode="auto">
          <a:xfrm>
            <a:off x="1398646" y="16444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91" name="Rectángulo 90"/>
          <p:cNvSpPr/>
          <p:nvPr/>
        </p:nvSpPr>
        <p:spPr>
          <a:xfrm>
            <a:off x="-1" y="1539486"/>
            <a:ext cx="4563291" cy="25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-171" y="4036927"/>
            <a:ext cx="4563292" cy="28210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/>
          <p:cNvSpPr/>
          <p:nvPr/>
        </p:nvSpPr>
        <p:spPr>
          <a:xfrm>
            <a:off x="4563290" y="1542184"/>
            <a:ext cx="4580710" cy="25168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Flecha derecha 101"/>
          <p:cNvSpPr/>
          <p:nvPr/>
        </p:nvSpPr>
        <p:spPr>
          <a:xfrm>
            <a:off x="4329157" y="2226816"/>
            <a:ext cx="452458" cy="1125191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Flecha derecha 103"/>
          <p:cNvSpPr/>
          <p:nvPr/>
        </p:nvSpPr>
        <p:spPr>
          <a:xfrm rot="5400000">
            <a:off x="6607380" y="3474332"/>
            <a:ext cx="483820" cy="112519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BBD93"/>
              </a:solidFill>
            </a:endParaRPr>
          </a:p>
        </p:txBody>
      </p:sp>
      <p:sp>
        <p:nvSpPr>
          <p:cNvPr id="109" name="Flecha derecha 108"/>
          <p:cNvSpPr/>
          <p:nvPr/>
        </p:nvSpPr>
        <p:spPr>
          <a:xfrm rot="10800000">
            <a:off x="4342694" y="4884867"/>
            <a:ext cx="483820" cy="112519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BBD93"/>
              </a:solidFill>
            </a:endParaRPr>
          </a:p>
        </p:txBody>
      </p:sp>
      <p:sp>
        <p:nvSpPr>
          <p:cNvPr id="35" name="Shape 15"/>
          <p:cNvSpPr/>
          <p:nvPr/>
        </p:nvSpPr>
        <p:spPr>
          <a:xfrm>
            <a:off x="362115" y="1761373"/>
            <a:ext cx="610675" cy="610675"/>
          </a:xfrm>
          <a:prstGeom prst="ellipse">
            <a:avLst/>
          </a:prstGeom>
          <a:solidFill>
            <a:srgbClr val="40639E"/>
          </a:solidFill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81"/>
          <p:cNvSpPr txBox="1"/>
          <p:nvPr/>
        </p:nvSpPr>
        <p:spPr>
          <a:xfrm>
            <a:off x="266202" y="1669339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30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1</a:t>
            </a:r>
          </a:p>
        </p:txBody>
      </p:sp>
      <p:sp>
        <p:nvSpPr>
          <p:cNvPr id="36" name="Shape 15"/>
          <p:cNvSpPr/>
          <p:nvPr/>
        </p:nvSpPr>
        <p:spPr>
          <a:xfrm>
            <a:off x="346349" y="4302084"/>
            <a:ext cx="610675" cy="610675"/>
          </a:xfrm>
          <a:prstGeom prst="ellipse">
            <a:avLst/>
          </a:prstGeom>
          <a:solidFill>
            <a:srgbClr val="40639E"/>
          </a:solidFill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Shape 15"/>
          <p:cNvSpPr/>
          <p:nvPr/>
        </p:nvSpPr>
        <p:spPr>
          <a:xfrm>
            <a:off x="4918349" y="4289014"/>
            <a:ext cx="610675" cy="610675"/>
          </a:xfrm>
          <a:prstGeom prst="ellipse">
            <a:avLst/>
          </a:prstGeom>
          <a:solidFill>
            <a:srgbClr val="40639E"/>
          </a:solidFill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" name="Shape 15"/>
          <p:cNvSpPr/>
          <p:nvPr/>
        </p:nvSpPr>
        <p:spPr>
          <a:xfrm>
            <a:off x="4918349" y="1726802"/>
            <a:ext cx="610675" cy="610675"/>
          </a:xfrm>
          <a:prstGeom prst="ellipse">
            <a:avLst/>
          </a:prstGeom>
          <a:solidFill>
            <a:srgbClr val="40639E"/>
          </a:solidFill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" name="Shape 81"/>
          <p:cNvSpPr txBox="1"/>
          <p:nvPr/>
        </p:nvSpPr>
        <p:spPr>
          <a:xfrm>
            <a:off x="250436" y="421005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30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3</a:t>
            </a:r>
          </a:p>
        </p:txBody>
      </p:sp>
      <p:sp>
        <p:nvSpPr>
          <p:cNvPr id="41" name="Shape 81"/>
          <p:cNvSpPr txBox="1"/>
          <p:nvPr/>
        </p:nvSpPr>
        <p:spPr>
          <a:xfrm>
            <a:off x="4822436" y="1637811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30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2</a:t>
            </a:r>
          </a:p>
        </p:txBody>
      </p:sp>
      <p:sp>
        <p:nvSpPr>
          <p:cNvPr id="42" name="Shape 81"/>
          <p:cNvSpPr txBox="1"/>
          <p:nvPr/>
        </p:nvSpPr>
        <p:spPr>
          <a:xfrm>
            <a:off x="4804436" y="4196026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30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4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6322772" y="3319600"/>
            <a:ext cx="1576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 smtClean="0">
                <a:latin typeface="Century Gothic" panose="020B0502020202020204" pitchFamily="34" charset="0"/>
              </a:rPr>
              <a:t>Análisis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130610" y="6088307"/>
            <a:ext cx="2677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 smtClean="0">
                <a:latin typeface="Century Gothic" panose="020B0502020202020204" pitchFamily="34" charset="0"/>
              </a:rPr>
              <a:t>Informe </a:t>
            </a:r>
            <a:r>
              <a:rPr lang="es-ES" sz="3000" b="1" dirty="0" smtClean="0">
                <a:latin typeface="Century Gothic" panose="020B0502020202020204" pitchFamily="34" charset="0"/>
              </a:rPr>
              <a:t>HTML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5981607" y="6088307"/>
            <a:ext cx="25646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>
                <a:latin typeface="Century Gothic" panose="020B0502020202020204" pitchFamily="34" charset="0"/>
              </a:rPr>
              <a:t>Notificación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4"/>
          <a:stretch/>
        </p:blipFill>
        <p:spPr>
          <a:xfrm>
            <a:off x="1508134" y="1790700"/>
            <a:ext cx="1804049" cy="1571243"/>
          </a:xfrm>
          <a:prstGeom prst="rect">
            <a:avLst/>
          </a:prstGeom>
        </p:spPr>
      </p:pic>
      <p:sp>
        <p:nvSpPr>
          <p:cNvPr id="32" name="CuadroTexto 31"/>
          <p:cNvSpPr txBox="1"/>
          <p:nvPr/>
        </p:nvSpPr>
        <p:spPr>
          <a:xfrm>
            <a:off x="917407" y="3319600"/>
            <a:ext cx="2985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>
                <a:latin typeface="Century Gothic" panose="020B0502020202020204" pitchFamily="34" charset="0"/>
              </a:rPr>
              <a:t>D</a:t>
            </a:r>
            <a:r>
              <a:rPr lang="es-ES" sz="3000" b="1" dirty="0" smtClean="0">
                <a:latin typeface="Century Gothic" panose="020B0502020202020204" pitchFamily="34" charset="0"/>
              </a:rPr>
              <a:t>ependencias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620" y="1780993"/>
            <a:ext cx="1573200" cy="1573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19" y="4498497"/>
            <a:ext cx="1589810" cy="15898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72" y="4408121"/>
            <a:ext cx="1705679" cy="170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8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Dependencias Ruby – Gemfile.lock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9937"/>
            <a:ext cx="9144000" cy="49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Dependencias Ruby – Gemfile.lock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4" y="4749032"/>
            <a:ext cx="8343774" cy="16998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4" y="3863540"/>
            <a:ext cx="8357393" cy="7007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03"/>
          <a:stretch/>
        </p:blipFill>
        <p:spPr>
          <a:xfrm>
            <a:off x="385554" y="1762590"/>
            <a:ext cx="8343774" cy="199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413"/>
            <a:ext cx="9144000" cy="5295418"/>
          </a:xfrm>
          <a:prstGeom prst="rect">
            <a:avLst/>
          </a:prstGeom>
        </p:spPr>
      </p:pic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Dependencias Ruby – Gemfile.lock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786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Dependencias Ruby – Gemfile.lock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" y="1541983"/>
            <a:ext cx="5249703" cy="291775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9736"/>
            <a:ext cx="9144000" cy="239826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557" y="2140465"/>
            <a:ext cx="1657350" cy="1724025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5248776" y="1708150"/>
            <a:ext cx="3895224" cy="0"/>
          </a:xfrm>
          <a:prstGeom prst="line">
            <a:avLst/>
          </a:prstGeom>
          <a:ln w="9525">
            <a:solidFill>
              <a:srgbClr val="7EE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92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Clair y Clairctl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5" y="4991431"/>
            <a:ext cx="8316085" cy="16709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5" y="1729937"/>
            <a:ext cx="8316086" cy="307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7D">
            <a:alpha val="75000"/>
          </a:srgbClr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" y="0"/>
            <a:ext cx="9231086" cy="1179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Shape 33"/>
          <p:cNvSpPr/>
          <p:nvPr/>
        </p:nvSpPr>
        <p:spPr>
          <a:xfrm>
            <a:off x="461622" y="1703836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305502" y="323526"/>
            <a:ext cx="6858000" cy="532073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" sz="3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Índice de la presentación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624689" y="1746342"/>
            <a:ext cx="5726579" cy="452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Introducción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70501" y="1785300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0" name="Shape 63"/>
          <p:cNvSpPr txBox="1"/>
          <p:nvPr/>
        </p:nvSpPr>
        <p:spPr>
          <a:xfrm>
            <a:off x="1624689" y="2760390"/>
            <a:ext cx="5726579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Descripción de la técnica</a:t>
            </a:r>
          </a:p>
        </p:txBody>
      </p:sp>
      <p:sp>
        <p:nvSpPr>
          <p:cNvPr id="13" name="Shape 63"/>
          <p:cNvSpPr txBox="1"/>
          <p:nvPr/>
        </p:nvSpPr>
        <p:spPr>
          <a:xfrm>
            <a:off x="1624689" y="3781977"/>
            <a:ext cx="5726579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Entorno de trabajo</a:t>
            </a:r>
          </a:p>
        </p:txBody>
      </p:sp>
      <p:sp>
        <p:nvSpPr>
          <p:cNvPr id="16" name="Shape 63"/>
          <p:cNvSpPr txBox="1"/>
          <p:nvPr/>
        </p:nvSpPr>
        <p:spPr>
          <a:xfrm>
            <a:off x="1624689" y="4809405"/>
            <a:ext cx="5726579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</a:t>
            </a: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solución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19" name="Shape 63"/>
          <p:cNvSpPr txBox="1"/>
          <p:nvPr/>
        </p:nvSpPr>
        <p:spPr>
          <a:xfrm>
            <a:off x="1624689" y="5813778"/>
            <a:ext cx="5726579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Conclusiones</a:t>
            </a:r>
          </a:p>
        </p:txBody>
      </p:sp>
      <p:sp>
        <p:nvSpPr>
          <p:cNvPr id="21" name="Shape 32"/>
          <p:cNvSpPr/>
          <p:nvPr/>
        </p:nvSpPr>
        <p:spPr>
          <a:xfrm>
            <a:off x="454115" y="391550"/>
            <a:ext cx="397273" cy="396024"/>
          </a:xfrm>
          <a:prstGeom prst="ellipse">
            <a:avLst/>
          </a:prstGeom>
          <a:solidFill>
            <a:srgbClr val="40639E"/>
          </a:solidFill>
          <a:ln w="28575" cap="flat" cmpd="sng">
            <a:solidFill>
              <a:srgbClr val="4063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22" name="Shape 33"/>
          <p:cNvSpPr/>
          <p:nvPr/>
        </p:nvSpPr>
        <p:spPr>
          <a:xfrm>
            <a:off x="461622" y="2720416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33"/>
          <p:cNvSpPr/>
          <p:nvPr/>
        </p:nvSpPr>
        <p:spPr>
          <a:xfrm>
            <a:off x="461622" y="3741764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" name="Shape 33"/>
          <p:cNvSpPr/>
          <p:nvPr/>
        </p:nvSpPr>
        <p:spPr>
          <a:xfrm>
            <a:off x="461622" y="4766375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Shape 33"/>
          <p:cNvSpPr/>
          <p:nvPr/>
        </p:nvSpPr>
        <p:spPr>
          <a:xfrm>
            <a:off x="454115" y="5790984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" name="CuadroTexto 29"/>
          <p:cNvSpPr txBox="1"/>
          <p:nvPr/>
        </p:nvSpPr>
        <p:spPr>
          <a:xfrm>
            <a:off x="570498" y="2803393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570498" y="3823230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570497" y="4848006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559749" y="5872448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5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4" b="10701"/>
          <a:stretch/>
        </p:blipFill>
        <p:spPr>
          <a:xfrm>
            <a:off x="7990275" y="130562"/>
            <a:ext cx="979020" cy="9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367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Clair y Clairctl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" r="304" b="2162"/>
          <a:stretch/>
        </p:blipFill>
        <p:spPr>
          <a:xfrm>
            <a:off x="0" y="1539485"/>
            <a:ext cx="9144000" cy="4518077"/>
          </a:xfrm>
          <a:prstGeom prst="rect">
            <a:avLst/>
          </a:prstGeom>
        </p:spPr>
      </p:pic>
      <p:sp>
        <p:nvSpPr>
          <p:cNvPr id="14" name="Shape 102"/>
          <p:cNvSpPr/>
          <p:nvPr/>
        </p:nvSpPr>
        <p:spPr>
          <a:xfrm>
            <a:off x="0" y="6040646"/>
            <a:ext cx="9144000" cy="817353"/>
          </a:xfrm>
          <a:prstGeom prst="rect">
            <a:avLst/>
          </a:prstGeom>
          <a:solidFill>
            <a:srgbClr val="F9F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8598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9" y="1553891"/>
            <a:ext cx="5249703" cy="29177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3"/>
          <a:stretch/>
        </p:blipFill>
        <p:spPr>
          <a:xfrm>
            <a:off x="4656929" y="1520370"/>
            <a:ext cx="4363246" cy="765010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Evaluación de la solución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49" y="4431853"/>
            <a:ext cx="4763094" cy="62248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9" t="77706"/>
          <a:stretch/>
        </p:blipFill>
        <p:spPr>
          <a:xfrm>
            <a:off x="0" y="5982771"/>
            <a:ext cx="9143999" cy="86570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9" t="38247" b="41582"/>
          <a:stretch/>
        </p:blipFill>
        <p:spPr>
          <a:xfrm>
            <a:off x="0" y="5193908"/>
            <a:ext cx="9143999" cy="783285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2182871" y="5053446"/>
            <a:ext cx="4698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21" y="2401830"/>
            <a:ext cx="1555712" cy="11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Shape 102"/>
          <p:cNvSpPr/>
          <p:nvPr/>
        </p:nvSpPr>
        <p:spPr>
          <a:xfrm>
            <a:off x="0" y="825219"/>
            <a:ext cx="9143999" cy="3337348"/>
          </a:xfrm>
          <a:prstGeom prst="rect">
            <a:avLst/>
          </a:prstGeom>
          <a:solidFill>
            <a:srgbClr val="424242"/>
          </a:solidFill>
          <a:ln w="12700">
            <a:solidFill>
              <a:schemeClr val="tx1">
                <a:lumMod val="75000"/>
                <a:lumOff val="2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Conclusión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2965221" y="1021118"/>
            <a:ext cx="3193578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Objetivos cumplidos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49" name="Shape 63"/>
          <p:cNvSpPr txBox="1"/>
          <p:nvPr/>
        </p:nvSpPr>
        <p:spPr>
          <a:xfrm>
            <a:off x="2729552" y="4274946"/>
            <a:ext cx="3664918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Línea futura de trabajo</a:t>
            </a:r>
            <a:endParaRPr lang="en" sz="2000" b="1" dirty="0"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82588" y="6090114"/>
            <a:ext cx="2551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Preparación del entorno para producción</a:t>
            </a:r>
            <a:endParaRPr lang="es-ES" dirty="0"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097657" y="5923969"/>
            <a:ext cx="2763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Ampliar la cantidad de repositorios alcanzados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043" y="4802448"/>
            <a:ext cx="807216" cy="1196710"/>
          </a:xfrm>
          <a:prstGeom prst="rect">
            <a:avLst/>
          </a:prstGeom>
        </p:spPr>
      </p:pic>
      <p:sp>
        <p:nvSpPr>
          <p:cNvPr id="51" name="Rectángulo 50"/>
          <p:cNvSpPr/>
          <p:nvPr/>
        </p:nvSpPr>
        <p:spPr>
          <a:xfrm>
            <a:off x="278047" y="3125355"/>
            <a:ext cx="2763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Análisis estático de </a:t>
            </a:r>
          </a:p>
          <a:p>
            <a:pPr algn="ctr"/>
            <a: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forma pasiva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2829723" y="1603662"/>
            <a:ext cx="3457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Incluido en el propio </a:t>
            </a:r>
            <a:b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proceso de desarrollo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6097657" y="3125355"/>
            <a:ext cx="2763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Utilizando contenedores de imágenes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171430" y="6017968"/>
            <a:ext cx="2610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Lenguajes de programación examinados</a:t>
            </a:r>
            <a:endParaRPr lang="es-ES" dirty="0"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82" y="4802448"/>
            <a:ext cx="1195200" cy="11952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08" y="4727258"/>
            <a:ext cx="1786922" cy="1195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22" y="1813444"/>
            <a:ext cx="1676093" cy="13104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00" y="2380225"/>
            <a:ext cx="1308899" cy="130889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76" y="1813444"/>
            <a:ext cx="1313565" cy="13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GitHub - EleazarWorkshare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 smtClean="0">
                <a:latin typeface="Century Gothic" panose="020B0502020202020204" pitchFamily="34" charset="0"/>
              </a:rPr>
              <a:t>6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291" y="1549009"/>
            <a:ext cx="9929067" cy="5318516"/>
          </a:xfrm>
          <a:prstGeom prst="rect">
            <a:avLst/>
          </a:prstGeom>
        </p:spPr>
      </p:pic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Y ahora… ¿Cómo colaboro?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2968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"/>
          <p:cNvSpPr txBox="1">
            <a:spLocks/>
          </p:cNvSpPr>
          <p:nvPr/>
        </p:nvSpPr>
        <p:spPr>
          <a:xfrm>
            <a:off x="252549" y="2018270"/>
            <a:ext cx="8551818" cy="12628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>
            <a:r>
              <a:rPr lang="es-ES" sz="2400" b="1" dirty="0" smtClean="0"/>
              <a:t>Seguridad en la integración continua de la </a:t>
            </a:r>
          </a:p>
          <a:p>
            <a:r>
              <a:rPr lang="es-ES" sz="2400" b="1" dirty="0" smtClean="0"/>
              <a:t>Metodología ágil y la filosofía </a:t>
            </a:r>
            <a:r>
              <a:rPr lang="es-ES" sz="2400" b="1" dirty="0" err="1" smtClean="0"/>
              <a:t>DevOps</a:t>
            </a: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786626" y="3281136"/>
            <a:ext cx="55483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solidFill>
                  <a:srgbClr val="00307F"/>
                </a:solidFill>
                <a:latin typeface="Century Gothic" panose="020B0502020202020204" pitchFamily="34" charset="0"/>
              </a:rPr>
              <a:t>Universidad de Sevilla</a:t>
            </a:r>
          </a:p>
          <a:p>
            <a:pPr algn="ctr"/>
            <a:r>
              <a:rPr lang="es-ES" sz="1400" dirty="0">
                <a:solidFill>
                  <a:srgbClr val="00307F"/>
                </a:solidFill>
                <a:latin typeface="Century Gothic" panose="020B0502020202020204" pitchFamily="34" charset="0"/>
              </a:rPr>
              <a:t>Escuela Técnica Superior de Ingeniería</a:t>
            </a:r>
          </a:p>
          <a:p>
            <a:pPr algn="ctr"/>
            <a:endParaRPr lang="es-ES" sz="1400" dirty="0" smtClean="0">
              <a:solidFill>
                <a:srgbClr val="00307F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sz="1400" dirty="0" smtClean="0">
                <a:solidFill>
                  <a:srgbClr val="00307F"/>
                </a:solidFill>
                <a:latin typeface="Century Gothic" panose="020B0502020202020204" pitchFamily="34" charset="0"/>
              </a:rPr>
              <a:t>Máster en Seguridad de la Información y las Comunicaciones</a:t>
            </a:r>
            <a:endParaRPr lang="es-ES" sz="1400" dirty="0">
              <a:solidFill>
                <a:srgbClr val="00307F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99212" y="5620029"/>
            <a:ext cx="35285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b="1" dirty="0">
                <a:latin typeface="Century Gothic" panose="020B0502020202020204" pitchFamily="34" charset="0"/>
              </a:rPr>
              <a:t>Autor: Eleazar Rubio Sorrentino</a:t>
            </a:r>
          </a:p>
          <a:p>
            <a:pPr>
              <a:lnSpc>
                <a:spcPct val="150000"/>
              </a:lnSpc>
            </a:pPr>
            <a:r>
              <a:rPr lang="es-ES" sz="1400" b="1" dirty="0">
                <a:latin typeface="Century Gothic" panose="020B0502020202020204" pitchFamily="34" charset="0"/>
              </a:rPr>
              <a:t>Tutor: </a:t>
            </a:r>
            <a:r>
              <a:rPr lang="es-ES" sz="1400" b="1" dirty="0" smtClean="0">
                <a:latin typeface="Century Gothic" panose="020B0502020202020204" pitchFamily="34" charset="0"/>
              </a:rPr>
              <a:t>Juan Manuel Vozmediano Torres</a:t>
            </a:r>
            <a:endParaRPr lang="es-ES" sz="1400" b="1" dirty="0">
              <a:latin typeface="Century Gothic" panose="020B0502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4" b="10701"/>
          <a:stretch/>
        </p:blipFill>
        <p:spPr>
          <a:xfrm>
            <a:off x="599212" y="514875"/>
            <a:ext cx="979020" cy="91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17" y="4827458"/>
            <a:ext cx="1583979" cy="1531235"/>
          </a:xfrm>
          <a:prstGeom prst="rect">
            <a:avLst/>
          </a:prstGeom>
        </p:spPr>
      </p:pic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026025"/>
              </p:ext>
            </p:extLst>
          </p:nvPr>
        </p:nvGraphicFramePr>
        <p:xfrm>
          <a:off x="7254313" y="514875"/>
          <a:ext cx="922183" cy="92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Acrobat Document" r:id="rId5" imgW="1904818" imgH="1904835" progId="AcroExch.Document.DC">
                  <p:embed/>
                </p:oleObj>
              </mc:Choice>
              <mc:Fallback>
                <p:oleObj name="Acrobat Document" r:id="rId5" imgW="1904818" imgH="190483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54313" y="514875"/>
                        <a:ext cx="922183" cy="922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5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Introducción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2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CuadroTexto 22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27797" y="1847492"/>
            <a:ext cx="7888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Transformación digital de las empresas.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Desarrollo y operaciones (</a:t>
            </a:r>
            <a:r>
              <a:rPr lang="es-ES" b="1" dirty="0" err="1" smtClean="0">
                <a:latin typeface="Century Gothic" panose="020B0502020202020204" pitchFamily="34" charset="0"/>
              </a:rPr>
              <a:t>DevOps</a:t>
            </a:r>
            <a:r>
              <a:rPr lang="es-ES" b="1" dirty="0" smtClean="0">
                <a:latin typeface="Century Gothic" panose="020B0502020202020204" pitchFamily="34" charset="0"/>
              </a:rPr>
              <a:t>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Contenedores de aplicación.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12" y="3815927"/>
            <a:ext cx="5523598" cy="2842712"/>
          </a:xfrm>
          <a:prstGeom prst="rect">
            <a:avLst/>
          </a:prstGeom>
        </p:spPr>
      </p:pic>
      <p:sp>
        <p:nvSpPr>
          <p:cNvPr id="26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Contexto y motivación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19726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7" y="4864797"/>
            <a:ext cx="1212847" cy="1209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26" y="1761938"/>
            <a:ext cx="1105010" cy="1105010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Introducción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2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CuadroTexto 22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39674" y="2861427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Century Gothic" panose="020B0502020202020204" pitchFamily="34" charset="0"/>
              </a:rPr>
              <a:t>Repositorios de código</a:t>
            </a:r>
          </a:p>
          <a:p>
            <a:pPr algn="ctr"/>
            <a:r>
              <a:rPr lang="es-ES" b="1" dirty="0" smtClean="0">
                <a:latin typeface="Century Gothic" panose="020B0502020202020204" pitchFamily="34" charset="0"/>
              </a:rPr>
              <a:t>(Ruby y </a:t>
            </a:r>
            <a:r>
              <a:rPr lang="es-ES" b="1" dirty="0" err="1" smtClean="0">
                <a:latin typeface="Century Gothic" panose="020B0502020202020204" pitchFamily="34" charset="0"/>
              </a:rPr>
              <a:t>Node</a:t>
            </a:r>
            <a:r>
              <a:rPr lang="es-ES" b="1" dirty="0" smtClean="0">
                <a:latin typeface="Century Gothic" panose="020B0502020202020204" pitchFamily="34" charset="0"/>
              </a:rPr>
              <a:t> JS)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655545" y="2868072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Century Gothic" panose="020B0502020202020204" pitchFamily="34" charset="0"/>
              </a:rPr>
              <a:t>Contenedores de aplicación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22417" y="6136905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Century Gothic" panose="020B0502020202020204" pitchFamily="34" charset="0"/>
              </a:rPr>
              <a:t>Análisis de software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737298" y="6136898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Century Gothic" panose="020B0502020202020204" pitchFamily="34" charset="0"/>
              </a:rPr>
              <a:t>Informe de vulnerabilidades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24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5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Objetivo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003" y="1793668"/>
            <a:ext cx="1485786" cy="9516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405" y="3450608"/>
            <a:ext cx="3363212" cy="17092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477" y="4704548"/>
            <a:ext cx="1522838" cy="1522838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2508891" y="2314443"/>
            <a:ext cx="373472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4556234" y="2276343"/>
            <a:ext cx="5777" cy="11933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1576401" y="4358706"/>
            <a:ext cx="1059352" cy="34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1614409" y="4325015"/>
            <a:ext cx="2" cy="5056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6" idx="3"/>
            <a:endCxn id="11" idx="1"/>
          </p:cNvCxnSpPr>
          <p:nvPr/>
        </p:nvCxnSpPr>
        <p:spPr>
          <a:xfrm flipV="1">
            <a:off x="2508891" y="5465967"/>
            <a:ext cx="4088586" cy="37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8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Descripción de la técnica</a:t>
            </a:r>
          </a:p>
        </p:txBody>
      </p:sp>
      <p:sp>
        <p:nvSpPr>
          <p:cNvPr id="7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CuadroTexto 7"/>
          <p:cNvSpPr txBox="1"/>
          <p:nvPr/>
        </p:nvSpPr>
        <p:spPr>
          <a:xfrm>
            <a:off x="494433" y="228391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2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65" y="2069498"/>
            <a:ext cx="6630270" cy="4374502"/>
          </a:xfrm>
          <a:prstGeom prst="rect">
            <a:avLst/>
          </a:prstGeom>
        </p:spPr>
      </p:pic>
      <p:sp>
        <p:nvSpPr>
          <p:cNvPr id="26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2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Metodología Ágil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0621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4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Descripción de la técnica</a:t>
            </a:r>
          </a:p>
        </p:txBody>
      </p:sp>
      <p:sp>
        <p:nvSpPr>
          <p:cNvPr id="35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" name="CuadroTexto 35"/>
          <p:cNvSpPr txBox="1"/>
          <p:nvPr/>
        </p:nvSpPr>
        <p:spPr>
          <a:xfrm>
            <a:off x="494433" y="228391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38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Virtualización de contenedores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9" y="2117819"/>
            <a:ext cx="8037481" cy="411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Descripción de la técnica</a:t>
            </a:r>
          </a:p>
        </p:txBody>
      </p:sp>
      <p:sp>
        <p:nvSpPr>
          <p:cNvPr id="35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" name="CuadroTexto 35"/>
          <p:cNvSpPr txBox="1"/>
          <p:nvPr/>
        </p:nvSpPr>
        <p:spPr>
          <a:xfrm>
            <a:off x="494433" y="228391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" name="Rectángulo 8"/>
          <p:cNvSpPr/>
          <p:nvPr/>
        </p:nvSpPr>
        <p:spPr>
          <a:xfrm>
            <a:off x="-19977" y="826121"/>
            <a:ext cx="4591977" cy="6175180"/>
          </a:xfrm>
          <a:prstGeom prst="rect">
            <a:avLst/>
          </a:prstGeom>
          <a:solidFill>
            <a:srgbClr val="002F7D">
              <a:alpha val="20000"/>
            </a:srgbClr>
          </a:solidFill>
          <a:ln>
            <a:solidFill>
              <a:srgbClr val="002F7D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150127" y="1078171"/>
            <a:ext cx="44764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Integración Continua (IC):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Varios cambios de código al día.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Verificación por compilación automática.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Búsqueda de error muy acotada.</a:t>
            </a:r>
          </a:p>
          <a:p>
            <a:pPr>
              <a:lnSpc>
                <a:spcPct val="250000"/>
              </a:lnSpc>
            </a:pPr>
            <a:endParaRPr lang="es-ES" b="1" dirty="0" smtClean="0"/>
          </a:p>
          <a:p>
            <a:r>
              <a:rPr lang="es-ES" sz="2000" b="1" dirty="0" smtClean="0"/>
              <a:t>Despliegue Continuo (DC):</a:t>
            </a:r>
            <a:endParaRPr lang="es-ES" sz="2000" b="1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Liberación de código en producción.</a:t>
            </a:r>
            <a:endParaRPr lang="es-ES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Pruebas continuas y automáticas.</a:t>
            </a:r>
            <a:endParaRPr lang="es-ES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Estrechamente ligado a IC.</a:t>
            </a:r>
            <a:endParaRPr lang="es-ES" dirty="0"/>
          </a:p>
          <a:p>
            <a:pPr>
              <a:lnSpc>
                <a:spcPct val="250000"/>
              </a:lnSpc>
            </a:pPr>
            <a:endParaRPr lang="es-ES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42104" y="1078171"/>
            <a:ext cx="44764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Análisis estático: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Método de depuración de aplicaciones.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/>
              <a:t>C</a:t>
            </a:r>
            <a:r>
              <a:rPr lang="es-ES" dirty="0" smtClean="0"/>
              <a:t>ódigo que no está en ejecución.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Herramientas automatizadas.</a:t>
            </a:r>
          </a:p>
          <a:p>
            <a:pPr>
              <a:lnSpc>
                <a:spcPct val="250000"/>
              </a:lnSpc>
            </a:pPr>
            <a:endParaRPr lang="es-ES" b="1" dirty="0" smtClean="0"/>
          </a:p>
          <a:p>
            <a:r>
              <a:rPr lang="es-ES" sz="2000" b="1" dirty="0" smtClean="0"/>
              <a:t>Dependencias de código:</a:t>
            </a:r>
            <a:endParaRPr lang="es-ES" sz="2000" b="1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Aplicación o biblioteca.</a:t>
            </a:r>
            <a:endParaRPr lang="es-ES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Requerida por la aplicación principal.</a:t>
            </a:r>
            <a:endParaRPr lang="es-ES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i="1" dirty="0" err="1"/>
              <a:t>g</a:t>
            </a:r>
            <a:r>
              <a:rPr lang="es-ES" i="1" dirty="0" err="1" smtClean="0"/>
              <a:t>emfile.lock</a:t>
            </a:r>
            <a:r>
              <a:rPr lang="es-ES" i="1" dirty="0" smtClean="0"/>
              <a:t> y </a:t>
            </a:r>
            <a:r>
              <a:rPr lang="es-ES" i="1" dirty="0" err="1" smtClean="0"/>
              <a:t>package.json</a:t>
            </a:r>
            <a:r>
              <a:rPr lang="es-ES" dirty="0" smtClean="0"/>
              <a:t>.</a:t>
            </a:r>
            <a:endParaRPr lang="es-ES" dirty="0"/>
          </a:p>
          <a:p>
            <a:pPr>
              <a:lnSpc>
                <a:spcPct val="250000"/>
              </a:lnSpc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833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Entorno de trabajo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 smtClean="0">
                <a:latin typeface="Century Gothic" panose="020B0502020202020204" pitchFamily="34" charset="0"/>
              </a:rPr>
              <a:t>3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857" y="2763379"/>
            <a:ext cx="966123" cy="128816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061" y="2780755"/>
            <a:ext cx="1291558" cy="12831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594" y="957223"/>
            <a:ext cx="1493246" cy="149324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71" y="2414156"/>
            <a:ext cx="1827817" cy="10490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39" y="1074926"/>
            <a:ext cx="1705026" cy="144992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494432" y="1177751"/>
            <a:ext cx="23306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Century Gothic" panose="020B0502020202020204" pitchFamily="34" charset="0"/>
              </a:rPr>
              <a:t>Git</a:t>
            </a:r>
            <a:r>
              <a:rPr lang="es-ES" b="1" dirty="0" smtClean="0">
                <a:latin typeface="Century Gothic" panose="020B0502020202020204" pitchFamily="34" charset="0"/>
              </a:rPr>
              <a:t> y </a:t>
            </a:r>
            <a:r>
              <a:rPr lang="es-ES" b="1" dirty="0" err="1" smtClean="0">
                <a:latin typeface="Century Gothic" panose="020B0502020202020204" pitchFamily="34" charset="0"/>
              </a:rPr>
              <a:t>GitHub</a:t>
            </a:r>
            <a:r>
              <a:rPr lang="es-ES" b="1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Century Gothic" panose="020B0502020202020204" pitchFamily="34" charset="0"/>
              </a:rPr>
              <a:t>Bundler</a:t>
            </a:r>
            <a:r>
              <a:rPr lang="es-ES" b="1" dirty="0" smtClean="0">
                <a:latin typeface="Century Gothic" panose="020B0502020202020204" pitchFamily="34" charset="0"/>
              </a:rPr>
              <a:t> </a:t>
            </a:r>
            <a:r>
              <a:rPr lang="es-ES" b="1" dirty="0" err="1" smtClean="0">
                <a:latin typeface="Century Gothic" panose="020B0502020202020204" pitchFamily="34" charset="0"/>
              </a:rPr>
              <a:t>Audit</a:t>
            </a:r>
            <a:r>
              <a:rPr lang="es-ES" b="1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NSP.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Century Gothic" panose="020B0502020202020204" pitchFamily="34" charset="0"/>
              </a:rPr>
              <a:t>Docker</a:t>
            </a:r>
            <a:r>
              <a:rPr lang="es-ES" b="1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Clair y </a:t>
            </a:r>
            <a:r>
              <a:rPr lang="es-ES" b="1" dirty="0" err="1" smtClean="0">
                <a:latin typeface="Century Gothic" panose="020B0502020202020204" pitchFamily="34" charset="0"/>
              </a:rPr>
              <a:t>Clairctl</a:t>
            </a:r>
            <a:r>
              <a:rPr lang="es-ES" b="1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Jenkins.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Century Gothic" panose="020B0502020202020204" pitchFamily="34" charset="0"/>
              </a:rPr>
              <a:t>Slack</a:t>
            </a:r>
            <a:r>
              <a:rPr lang="es-ES" b="1" dirty="0" smtClean="0">
                <a:latin typeface="Century Gothic" panose="020B0502020202020204" pitchFamily="34" charset="0"/>
              </a:rPr>
              <a:t>.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4091286"/>
            <a:ext cx="6610350" cy="26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9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Preparación del </a:t>
            </a:r>
            <a:r>
              <a:rPr lang="en" sz="2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entorno – Docker Compose</a:t>
            </a:r>
            <a:endParaRPr lang="en" sz="2000" b="1" dirty="0">
              <a:solidFill>
                <a:schemeClr val="bg1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12" y="2130765"/>
            <a:ext cx="2276475" cy="16205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24"/>
          <a:stretch/>
        </p:blipFill>
        <p:spPr>
          <a:xfrm>
            <a:off x="745521" y="4325435"/>
            <a:ext cx="7660792" cy="2387797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69" y="1889716"/>
            <a:ext cx="934773" cy="794916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87" y="3146321"/>
            <a:ext cx="754135" cy="74925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49" y="1958332"/>
            <a:ext cx="1281112" cy="65768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49" y="3266057"/>
            <a:ext cx="1281600" cy="657934"/>
          </a:xfrm>
          <a:prstGeom prst="rect">
            <a:avLst/>
          </a:prstGeom>
        </p:spPr>
      </p:pic>
      <p:cxnSp>
        <p:nvCxnSpPr>
          <p:cNvPr id="20" name="Conector recto de flecha 19"/>
          <p:cNvCxnSpPr>
            <a:stCxn id="22" idx="3"/>
          </p:cNvCxnSpPr>
          <p:nvPr/>
        </p:nvCxnSpPr>
        <p:spPr>
          <a:xfrm>
            <a:off x="1727442" y="2287174"/>
            <a:ext cx="2054150" cy="22130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1834682" y="3217302"/>
            <a:ext cx="1946910" cy="25448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562011" y="3828900"/>
            <a:ext cx="448138" cy="179085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5265252" y="3292042"/>
            <a:ext cx="1868973" cy="30298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V="1">
            <a:off x="6148387" y="2279166"/>
            <a:ext cx="985838" cy="6937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2341</TotalTime>
  <Words>560</Words>
  <Application>Microsoft Office PowerPoint</Application>
  <PresentationFormat>Presentación en pantalla (4:3)</PresentationFormat>
  <Paragraphs>166</Paragraphs>
  <Slides>24</Slides>
  <Notes>22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Quicksand</vt:lpstr>
      <vt:lpstr>Times New Roman</vt:lpstr>
      <vt:lpstr>Tema de Office</vt:lpstr>
      <vt:lpstr>Acrobat Document</vt:lpstr>
      <vt:lpstr>Presentación de PowerPoint</vt:lpstr>
      <vt:lpstr>Índice de la presentación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AICIA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BECARIO</dc:creator>
  <cp:lastModifiedBy>Usuario de Windows</cp:lastModifiedBy>
  <cp:revision>268</cp:revision>
  <dcterms:created xsi:type="dcterms:W3CDTF">2015-09-15T09:06:57Z</dcterms:created>
  <dcterms:modified xsi:type="dcterms:W3CDTF">2017-09-19T17:04:45Z</dcterms:modified>
</cp:coreProperties>
</file>