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78" r:id="rId2"/>
    <p:sldId id="258" r:id="rId3"/>
    <p:sldId id="291" r:id="rId4"/>
    <p:sldId id="301" r:id="rId5"/>
    <p:sldId id="260" r:id="rId6"/>
    <p:sldId id="274" r:id="rId7"/>
    <p:sldId id="302" r:id="rId8"/>
    <p:sldId id="276" r:id="rId9"/>
    <p:sldId id="280" r:id="rId10"/>
    <p:sldId id="303" r:id="rId11"/>
    <p:sldId id="304" r:id="rId12"/>
    <p:sldId id="305" r:id="rId13"/>
    <p:sldId id="308" r:id="rId14"/>
    <p:sldId id="282" r:id="rId15"/>
    <p:sldId id="283" r:id="rId16"/>
    <p:sldId id="309" r:id="rId17"/>
    <p:sldId id="307" r:id="rId18"/>
    <p:sldId id="306" r:id="rId19"/>
    <p:sldId id="299" r:id="rId20"/>
    <p:sldId id="300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9E"/>
    <a:srgbClr val="002F7D"/>
    <a:srgbClr val="002F7E"/>
    <a:srgbClr val="D99309"/>
    <a:srgbClr val="921D1A"/>
    <a:srgbClr val="073A77"/>
    <a:srgbClr val="00307F"/>
    <a:srgbClr val="D6DCE5"/>
    <a:srgbClr val="3B3F42"/>
    <a:srgbClr val="26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D7D9-7EAA-4F56-AF8E-F0CD985F94AB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9A57-F85E-4D53-A5E6-11962196C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dirty="0" smtClean="0"/>
              <a:t>Aquí voy</a:t>
            </a:r>
            <a:r>
              <a:rPr lang="es-ES" baseline="0" dirty="0" smtClean="0"/>
              <a:t> a explicar la estructura de la presentación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67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56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38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67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47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37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12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425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Añadir los iconos</a:t>
            </a:r>
            <a:r>
              <a:rPr lang="es-ES" baseline="0" dirty="0" smtClean="0"/>
              <a:t> y refinar </a:t>
            </a:r>
            <a:r>
              <a:rPr lang="es-ES" baseline="0" smtClean="0"/>
              <a:t>los objetivos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63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Estudio</a:t>
            </a:r>
            <a:r>
              <a:rPr lang="es-ES" baseline="0" dirty="0" smtClean="0"/>
              <a:t> de Hewlett Packard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4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</a:t>
            </a:r>
            <a:r>
              <a:rPr lang="es-ES" baseline="0" dirty="0" smtClean="0"/>
              <a:t> suma de los dos primeros se va a utilizar en el entorno del segundo para generar el tercero y concluir en el cuarto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18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69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72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97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1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Esquema completo?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4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C9A57-F85E-4D53-A5E6-11962196CD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0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7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96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2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007D8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64100" y="665975"/>
            <a:ext cx="8044144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92834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5136243" y="1600200"/>
            <a:ext cx="3672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6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93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8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2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5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1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B559-1605-4DDA-9099-75E24B19782F}" type="datetimeFigureOut">
              <a:rPr lang="es-ES" smtClean="0"/>
              <a:t>17/09/2017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701C-2612-44CF-9E68-E4B5B9FEC1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09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- Clair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"/>
          <a:stretch/>
        </p:blipFill>
        <p:spPr>
          <a:xfrm>
            <a:off x="635012" y="1670606"/>
            <a:ext cx="7837775" cy="317434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/>
          <a:stretch/>
        </p:blipFill>
        <p:spPr>
          <a:xfrm>
            <a:off x="638039" y="4844955"/>
            <a:ext cx="7837200" cy="18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Docker Compose – Jenkins y Herramientas de análisis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9" y="1611026"/>
            <a:ext cx="6444000" cy="245319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5" y="4145861"/>
            <a:ext cx="6428095" cy="26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Desplegando el entorno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0438"/>
            <a:ext cx="9144000" cy="326236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596842" y="5904024"/>
            <a:ext cx="1930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Cambiar!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Jenkins CI – Configuración inicial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2369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Trabajos de Jenkins - Fases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3977" y="17299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9" name="Rectangle 99"/>
          <p:cNvSpPr>
            <a:spLocks noChangeArrowheads="1"/>
          </p:cNvSpPr>
          <p:nvPr/>
        </p:nvSpPr>
        <p:spPr bwMode="auto">
          <a:xfrm>
            <a:off x="1398646" y="1644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1" name="Rectángulo 90"/>
          <p:cNvSpPr/>
          <p:nvPr/>
        </p:nvSpPr>
        <p:spPr>
          <a:xfrm>
            <a:off x="-1" y="1539486"/>
            <a:ext cx="4563291" cy="25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-171" y="4036927"/>
            <a:ext cx="4563292" cy="28210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/>
          <p:cNvSpPr/>
          <p:nvPr/>
        </p:nvSpPr>
        <p:spPr>
          <a:xfrm>
            <a:off x="4563290" y="1532659"/>
            <a:ext cx="4580710" cy="2516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Flecha derecha 101"/>
          <p:cNvSpPr/>
          <p:nvPr/>
        </p:nvSpPr>
        <p:spPr>
          <a:xfrm>
            <a:off x="4329157" y="2226816"/>
            <a:ext cx="452458" cy="1125191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Flecha derecha 103"/>
          <p:cNvSpPr/>
          <p:nvPr/>
        </p:nvSpPr>
        <p:spPr>
          <a:xfrm rot="5400000">
            <a:off x="6607380" y="3474332"/>
            <a:ext cx="483820" cy="112519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109" name="Flecha derecha 108"/>
          <p:cNvSpPr/>
          <p:nvPr/>
        </p:nvSpPr>
        <p:spPr>
          <a:xfrm rot="10800000">
            <a:off x="4342694" y="4884867"/>
            <a:ext cx="483820" cy="112519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BBD93"/>
              </a:solidFill>
            </a:endParaRPr>
          </a:p>
        </p:txBody>
      </p:sp>
      <p:sp>
        <p:nvSpPr>
          <p:cNvPr id="35" name="Shape 15"/>
          <p:cNvSpPr/>
          <p:nvPr/>
        </p:nvSpPr>
        <p:spPr>
          <a:xfrm>
            <a:off x="362115" y="1761373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81"/>
          <p:cNvSpPr txBox="1"/>
          <p:nvPr/>
        </p:nvSpPr>
        <p:spPr>
          <a:xfrm>
            <a:off x="266202" y="1669339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1</a:t>
            </a:r>
          </a:p>
        </p:txBody>
      </p:sp>
      <p:sp>
        <p:nvSpPr>
          <p:cNvPr id="36" name="Shape 15"/>
          <p:cNvSpPr/>
          <p:nvPr/>
        </p:nvSpPr>
        <p:spPr>
          <a:xfrm>
            <a:off x="346349" y="430208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Shape 15"/>
          <p:cNvSpPr/>
          <p:nvPr/>
        </p:nvSpPr>
        <p:spPr>
          <a:xfrm>
            <a:off x="4918349" y="4289014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15"/>
          <p:cNvSpPr/>
          <p:nvPr/>
        </p:nvSpPr>
        <p:spPr>
          <a:xfrm>
            <a:off x="4918349" y="1726802"/>
            <a:ext cx="610675" cy="610675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" name="Shape 81"/>
          <p:cNvSpPr txBox="1"/>
          <p:nvPr/>
        </p:nvSpPr>
        <p:spPr>
          <a:xfrm>
            <a:off x="250436" y="421005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id="41" name="Shape 81"/>
          <p:cNvSpPr txBox="1"/>
          <p:nvPr/>
        </p:nvSpPr>
        <p:spPr>
          <a:xfrm>
            <a:off x="4822436" y="163781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2</a:t>
            </a:r>
          </a:p>
        </p:txBody>
      </p:sp>
      <p:sp>
        <p:nvSpPr>
          <p:cNvPr id="42" name="Shape 81"/>
          <p:cNvSpPr txBox="1"/>
          <p:nvPr/>
        </p:nvSpPr>
        <p:spPr>
          <a:xfrm>
            <a:off x="4804436" y="4196026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30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4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1007394" y="1785632"/>
            <a:ext cx="3357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Obtener dependencia </a:t>
            </a:r>
          </a:p>
          <a:p>
            <a:r>
              <a:rPr lang="es-ES" sz="3000" b="1" dirty="0" smtClean="0">
                <a:latin typeface="Century Gothic" panose="020B0502020202020204" pitchFamily="34" charset="0"/>
              </a:rPr>
              <a:t>de código</a:t>
            </a:r>
          </a:p>
          <a:p>
            <a:r>
              <a:rPr lang="es-ES" sz="3000" b="1" dirty="0" smtClean="0">
                <a:latin typeface="Century Gothic" panose="020B0502020202020204" pitchFamily="34" charset="0"/>
              </a:rPr>
              <a:t>(Ruby y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Node</a:t>
            </a:r>
            <a:r>
              <a:rPr lang="es-ES" sz="3000" b="1" dirty="0" smtClean="0">
                <a:latin typeface="Century Gothic" panose="020B0502020202020204" pitchFamily="34" charset="0"/>
              </a:rPr>
              <a:t> JS)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529024" y="1770566"/>
            <a:ext cx="335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Análisis de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vulneraibilidades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046279" y="4361789"/>
            <a:ext cx="335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Preparación del informe HTML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526444" y="4384414"/>
            <a:ext cx="3357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Comunicación de los resultados vía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Slack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Ruby – Gemfile.lock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81594" y="3775680"/>
            <a:ext cx="7960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Instrucción de ejecución de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bundle-audit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Dependencias </a:t>
            </a: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Node JS </a:t>
            </a:r>
            <a:r>
              <a:rPr lang="en" sz="20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– </a:t>
            </a: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package.json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462444" y="3586494"/>
            <a:ext cx="6199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Instrucción de ejecución de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nsp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Clair y Clairctl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7061" y="3649555"/>
            <a:ext cx="6809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Instrucción de ejecución de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clairctl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Evaluación de la solución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7061" y="3649555"/>
            <a:ext cx="6664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smtClean="0">
                <a:latin typeface="Century Gothic" panose="020B0502020202020204" pitchFamily="34" charset="0"/>
              </a:rPr>
              <a:t>Solución de la vulnerabilidad Ruby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Shape 102"/>
          <p:cNvSpPr/>
          <p:nvPr/>
        </p:nvSpPr>
        <p:spPr>
          <a:xfrm>
            <a:off x="0" y="825219"/>
            <a:ext cx="9143999" cy="3337348"/>
          </a:xfrm>
          <a:prstGeom prst="rect">
            <a:avLst/>
          </a:prstGeom>
          <a:solidFill>
            <a:srgbClr val="424242"/>
          </a:solidFill>
          <a:ln w="127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0" name="Shape 63"/>
          <p:cNvSpPr txBox="1"/>
          <p:nvPr/>
        </p:nvSpPr>
        <p:spPr>
          <a:xfrm>
            <a:off x="2965221" y="1021118"/>
            <a:ext cx="319357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Objetivos cumplidos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49" name="Shape 63"/>
          <p:cNvSpPr txBox="1"/>
          <p:nvPr/>
        </p:nvSpPr>
        <p:spPr>
          <a:xfrm>
            <a:off x="2729552" y="4274946"/>
            <a:ext cx="3664918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Línea futura de trabajo</a:t>
            </a:r>
            <a:endParaRPr lang="en" sz="2000" b="1" dirty="0"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82588" y="6090114"/>
            <a:ext cx="255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Preparación del entorno para producci</a:t>
            </a:r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ón</a:t>
            </a:r>
            <a:endParaRPr lang="es-ES" dirty="0"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97657" y="5923969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Ampliar la cantidad de repositorios alcanzados</a:t>
            </a:r>
            <a:endParaRPr lang="es-ES" spc="-2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43" y="4802448"/>
            <a:ext cx="807216" cy="1196710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27804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Análisis estático de </a:t>
            </a:r>
          </a:p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forma pasiva</a:t>
            </a:r>
            <a:endParaRPr lang="es-ES" spc="-20" dirty="0" smtClean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829723" y="1603662"/>
            <a:ext cx="3457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Incluido en el propio </a:t>
            </a:r>
            <a:b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proceso de desarrollo</a:t>
            </a:r>
            <a:endParaRPr lang="es-ES" spc="-20" dirty="0" smtClean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097657" y="3125355"/>
            <a:ext cx="276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Utilizando contenedores de imágenes</a:t>
            </a:r>
            <a:endParaRPr lang="es-ES" spc="-20" dirty="0" smtClean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71430" y="6017968"/>
            <a:ext cx="261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pc="-2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Lenguajes de programación examinados</a:t>
            </a:r>
            <a:endParaRPr lang="es-E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7D">
            <a:alpha val="75000"/>
          </a:srgb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" y="0"/>
            <a:ext cx="9231086" cy="117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Shape 33"/>
          <p:cNvSpPr/>
          <p:nvPr/>
        </p:nvSpPr>
        <p:spPr>
          <a:xfrm>
            <a:off x="461622" y="170383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05502" y="323526"/>
            <a:ext cx="6858000" cy="53207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Índice de la presentación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624689" y="1746342"/>
            <a:ext cx="5726579" cy="452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0501" y="178530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0" name="Shape 63"/>
          <p:cNvSpPr txBox="1"/>
          <p:nvPr/>
        </p:nvSpPr>
        <p:spPr>
          <a:xfrm>
            <a:off x="1624689" y="2760390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13" name="Shape 63"/>
          <p:cNvSpPr txBox="1"/>
          <p:nvPr/>
        </p:nvSpPr>
        <p:spPr>
          <a:xfrm>
            <a:off x="1624689" y="3781977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</a:p>
        </p:txBody>
      </p:sp>
      <p:sp>
        <p:nvSpPr>
          <p:cNvPr id="16" name="Shape 63"/>
          <p:cNvSpPr txBox="1"/>
          <p:nvPr/>
        </p:nvSpPr>
        <p:spPr>
          <a:xfrm>
            <a:off x="1624689" y="4809405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</a:t>
            </a: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solución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19" name="Shape 63"/>
          <p:cNvSpPr txBox="1"/>
          <p:nvPr/>
        </p:nvSpPr>
        <p:spPr>
          <a:xfrm>
            <a:off x="1624689" y="5813778"/>
            <a:ext cx="5726579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Conclusiones</a:t>
            </a:r>
          </a:p>
        </p:txBody>
      </p:sp>
      <p:sp>
        <p:nvSpPr>
          <p:cNvPr id="21" name="Shape 32"/>
          <p:cNvSpPr/>
          <p:nvPr/>
        </p:nvSpPr>
        <p:spPr>
          <a:xfrm>
            <a:off x="454115" y="391550"/>
            <a:ext cx="397273" cy="396024"/>
          </a:xfrm>
          <a:prstGeom prst="ellipse">
            <a:avLst/>
          </a:prstGeom>
          <a:solidFill>
            <a:srgbClr val="40639E"/>
          </a:solidFill>
          <a:ln w="28575" cap="flat" cmpd="sng">
            <a:solidFill>
              <a:srgbClr val="4063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/>
          </a:p>
        </p:txBody>
      </p:sp>
      <p:sp>
        <p:nvSpPr>
          <p:cNvPr id="22" name="Shape 33"/>
          <p:cNvSpPr/>
          <p:nvPr/>
        </p:nvSpPr>
        <p:spPr>
          <a:xfrm>
            <a:off x="461622" y="2720416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33"/>
          <p:cNvSpPr/>
          <p:nvPr/>
        </p:nvSpPr>
        <p:spPr>
          <a:xfrm>
            <a:off x="461622" y="374176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33"/>
          <p:cNvSpPr/>
          <p:nvPr/>
        </p:nvSpPr>
        <p:spPr>
          <a:xfrm>
            <a:off x="461622" y="4766375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33"/>
          <p:cNvSpPr/>
          <p:nvPr/>
        </p:nvSpPr>
        <p:spPr>
          <a:xfrm>
            <a:off x="454115" y="5790984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CuadroTexto 29"/>
          <p:cNvSpPr txBox="1"/>
          <p:nvPr/>
        </p:nvSpPr>
        <p:spPr>
          <a:xfrm>
            <a:off x="570498" y="2803393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570498" y="3823230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70497" y="4848006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59749" y="5872448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5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7990275" y="130562"/>
            <a:ext cx="979020" cy="9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6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 txBox="1">
            <a:spLocks/>
          </p:cNvSpPr>
          <p:nvPr/>
        </p:nvSpPr>
        <p:spPr>
          <a:xfrm>
            <a:off x="252549" y="2018270"/>
            <a:ext cx="8551818" cy="12628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>
            <a:r>
              <a:rPr lang="es-ES" sz="2400" b="1" dirty="0" smtClean="0"/>
              <a:t>Seguridad en la integración continua de la </a:t>
            </a:r>
          </a:p>
          <a:p>
            <a:r>
              <a:rPr lang="es-ES" sz="2400" b="1" dirty="0" smtClean="0"/>
              <a:t>Metodología ágil y la filosofía </a:t>
            </a:r>
            <a:r>
              <a:rPr lang="es-ES" sz="2400" b="1" dirty="0" err="1" smtClean="0"/>
              <a:t>DevOps</a:t>
            </a: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786626" y="3281136"/>
            <a:ext cx="5548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Universidad de Sevilla</a:t>
            </a:r>
          </a:p>
          <a:p>
            <a:pPr algn="ctr"/>
            <a:r>
              <a:rPr lang="es-ES" sz="1400" dirty="0">
                <a:solidFill>
                  <a:srgbClr val="00307F"/>
                </a:solidFill>
                <a:latin typeface="Century Gothic" panose="020B0502020202020204" pitchFamily="34" charset="0"/>
              </a:rPr>
              <a:t>Escuela Técnica Superior de Ingeniería</a:t>
            </a:r>
          </a:p>
          <a:p>
            <a:pPr algn="ctr"/>
            <a:endParaRPr lang="es-ES" sz="1400" dirty="0" smtClean="0">
              <a:solidFill>
                <a:srgbClr val="00307F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ES" sz="1400" dirty="0" smtClean="0">
                <a:solidFill>
                  <a:srgbClr val="00307F"/>
                </a:solidFill>
                <a:latin typeface="Century Gothic" panose="020B0502020202020204" pitchFamily="34" charset="0"/>
              </a:rPr>
              <a:t>Máster en Seguridad de la Información y las Comunicaciones</a:t>
            </a:r>
            <a:endParaRPr lang="es-ES" sz="1400" dirty="0">
              <a:solidFill>
                <a:srgbClr val="00307F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9212" y="5620029"/>
            <a:ext cx="35285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Autor: Eleazar Rubio Sorrentino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Century Gothic" panose="020B0502020202020204" pitchFamily="34" charset="0"/>
              </a:rPr>
              <a:t>Tutor: </a:t>
            </a:r>
            <a:r>
              <a:rPr lang="es-ES" sz="1400" b="1" dirty="0" smtClean="0">
                <a:latin typeface="Century Gothic" panose="020B0502020202020204" pitchFamily="34" charset="0"/>
              </a:rPr>
              <a:t>Juan Manuel Vozmediano Torres</a:t>
            </a:r>
            <a:endParaRPr lang="es-ES" sz="1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 b="10701"/>
          <a:stretch/>
        </p:blipFill>
        <p:spPr>
          <a:xfrm>
            <a:off x="599212" y="514875"/>
            <a:ext cx="979020" cy="91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7" y="4827458"/>
            <a:ext cx="1583979" cy="1531235"/>
          </a:xfrm>
          <a:prstGeom prst="rect">
            <a:avLst/>
          </a:prstGeom>
        </p:spPr>
      </p:pic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6025"/>
              </p:ext>
            </p:extLst>
          </p:nvPr>
        </p:nvGraphicFramePr>
        <p:xfrm>
          <a:off x="7254313" y="514875"/>
          <a:ext cx="922183" cy="92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Acrobat Document" r:id="rId5" imgW="1904818" imgH="1904835" progId="AcroExch.Document.DC">
                  <p:embed/>
                </p:oleObj>
              </mc:Choice>
              <mc:Fallback>
                <p:oleObj name="Acrobat Document" r:id="rId5" imgW="1904818" imgH="190483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4313" y="514875"/>
                        <a:ext cx="922183" cy="92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7797" y="1847492"/>
            <a:ext cx="7888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Transformación digital de las empresas.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Desarrollo y operaciones (</a:t>
            </a:r>
            <a:r>
              <a:rPr lang="es-ES" b="1" dirty="0" err="1" smtClean="0">
                <a:latin typeface="Century Gothic" panose="020B0502020202020204" pitchFamily="34" charset="0"/>
              </a:rPr>
              <a:t>DevOps</a:t>
            </a:r>
            <a:r>
              <a:rPr lang="es-ES" b="1" dirty="0" smtClean="0">
                <a:latin typeface="Century Gothic" panose="020B0502020202020204" pitchFamily="34" charset="0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Contenedores de aplicación.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12" y="3815927"/>
            <a:ext cx="5523598" cy="284271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7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Contexto y motivación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197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Introducción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2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CuadroTexto 22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555" y="185066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Repositorios de código</a:t>
            </a:r>
          </a:p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(Ruby y </a:t>
            </a:r>
            <a:r>
              <a:rPr lang="es-ES" b="1" dirty="0" err="1" smtClean="0">
                <a:latin typeface="Century Gothic" panose="020B0502020202020204" pitchFamily="34" charset="0"/>
              </a:rPr>
              <a:t>Node</a:t>
            </a:r>
            <a:r>
              <a:rPr lang="es-ES" b="1" dirty="0" smtClean="0">
                <a:latin typeface="Century Gothic" panose="020B0502020202020204" pitchFamily="34" charset="0"/>
              </a:rPr>
              <a:t> JS)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21119" y="186384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Contenedores de aplicación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393961" y="455815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latin typeface="Century Gothic" panose="020B0502020202020204" pitchFamily="34" charset="0"/>
              </a:rPr>
              <a:t>Análisis de software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047439" y="5965294"/>
            <a:ext cx="5077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latin typeface="Century Gothic" panose="020B0502020202020204" pitchFamily="34" charset="0"/>
              </a:rPr>
              <a:t>Informe de vulnerabilidades</a:t>
            </a:r>
            <a:endParaRPr lang="es-ES" sz="2800" b="1" dirty="0">
              <a:latin typeface="Century Gothic" panose="020B0502020202020204" pitchFamily="34" charset="0"/>
            </a:endParaRPr>
          </a:p>
        </p:txBody>
      </p:sp>
      <p:sp>
        <p:nvSpPr>
          <p:cNvPr id="24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5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Objetivo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729238" y="2966348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err="1" smtClean="0">
                <a:latin typeface="Century Gothic" panose="020B0502020202020204" pitchFamily="34" charset="0"/>
              </a:rPr>
              <a:t>DevOps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cto de flecha 18"/>
          <p:cNvCxnSpPr>
            <a:stCxn id="4" idx="2"/>
            <a:endCxn id="26" idx="1"/>
          </p:cNvCxnSpPr>
          <p:nvPr/>
        </p:nvCxnSpPr>
        <p:spPr>
          <a:xfrm>
            <a:off x="1760291" y="2496994"/>
            <a:ext cx="1968947" cy="746353"/>
          </a:xfrm>
          <a:prstGeom prst="straightConnector1">
            <a:avLst/>
          </a:prstGeom>
          <a:ln w="57150">
            <a:solidFill>
              <a:srgbClr val="4063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0" idx="2"/>
            <a:endCxn id="26" idx="3"/>
          </p:cNvCxnSpPr>
          <p:nvPr/>
        </p:nvCxnSpPr>
        <p:spPr>
          <a:xfrm flipH="1">
            <a:off x="5391873" y="2233172"/>
            <a:ext cx="1732597" cy="1010175"/>
          </a:xfrm>
          <a:prstGeom prst="straightConnector1">
            <a:avLst/>
          </a:prstGeom>
          <a:ln w="57150">
            <a:solidFill>
              <a:srgbClr val="4063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6" idx="2"/>
            <a:endCxn id="15" idx="0"/>
          </p:cNvCxnSpPr>
          <p:nvPr/>
        </p:nvCxnSpPr>
        <p:spPr>
          <a:xfrm>
            <a:off x="4560556" y="3520346"/>
            <a:ext cx="25398" cy="1037808"/>
          </a:xfrm>
          <a:prstGeom prst="straightConnector1">
            <a:avLst/>
          </a:prstGeom>
          <a:ln w="57150">
            <a:solidFill>
              <a:srgbClr val="4063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5" idx="2"/>
          </p:cNvCxnSpPr>
          <p:nvPr/>
        </p:nvCxnSpPr>
        <p:spPr>
          <a:xfrm>
            <a:off x="4585954" y="4927486"/>
            <a:ext cx="0" cy="945475"/>
          </a:xfrm>
          <a:prstGeom prst="straightConnector1">
            <a:avLst/>
          </a:prstGeom>
          <a:ln w="57150">
            <a:solidFill>
              <a:srgbClr val="4063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7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CuadroTexto 7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5" y="2069498"/>
            <a:ext cx="6630270" cy="4374502"/>
          </a:xfrm>
          <a:prstGeom prst="rect">
            <a:avLst/>
          </a:prstGeom>
        </p:spPr>
      </p:pic>
      <p:sp>
        <p:nvSpPr>
          <p:cNvPr id="26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2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Metodología Ágil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0621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8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Virtualización de contenedores</a:t>
            </a:r>
            <a:endParaRPr lang="en" sz="20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9" y="2117819"/>
            <a:ext cx="8037481" cy="41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Descripción de la técnica</a:t>
            </a:r>
          </a:p>
        </p:txBody>
      </p:sp>
      <p:sp>
        <p:nvSpPr>
          <p:cNvPr id="35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CuadroTexto 35"/>
          <p:cNvSpPr txBox="1"/>
          <p:nvPr/>
        </p:nvSpPr>
        <p:spPr>
          <a:xfrm>
            <a:off x="494433" y="228391"/>
            <a:ext cx="31450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" name="Rectángulo 8"/>
          <p:cNvSpPr/>
          <p:nvPr/>
        </p:nvSpPr>
        <p:spPr>
          <a:xfrm>
            <a:off x="-19977" y="826121"/>
            <a:ext cx="4591977" cy="6175180"/>
          </a:xfrm>
          <a:prstGeom prst="rect">
            <a:avLst/>
          </a:prstGeom>
          <a:solidFill>
            <a:srgbClr val="002F7D">
              <a:alpha val="20000"/>
            </a:srgbClr>
          </a:solidFill>
          <a:ln>
            <a:solidFill>
              <a:srgbClr val="002F7D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50127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Integración Continua (IC):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Varios cambios de código al día.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Verificación por compilación automática.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Búsqueda de error muy acotada.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Despliegue Continuo (DC):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Liberación de código en producción.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Pruebas continuas y automáticas.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Estrechamente ligado a IC.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42104" y="1078171"/>
            <a:ext cx="4476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Análisis estático: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Método de depuración de aplicaciones.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ódigo que no está en ejecución.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Herramientas automatizadas.</a:t>
            </a:r>
          </a:p>
          <a:p>
            <a:pPr>
              <a:lnSpc>
                <a:spcPct val="250000"/>
              </a:lnSpc>
            </a:pPr>
            <a:endParaRPr lang="es-ES" b="1" dirty="0" smtClean="0"/>
          </a:p>
          <a:p>
            <a:r>
              <a:rPr lang="es-ES" sz="2000" b="1" dirty="0" smtClean="0"/>
              <a:t>Dependencias de código:</a:t>
            </a:r>
            <a:endParaRPr lang="es-E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Aplicación o biblioteca.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Requerida por la aplicación principal.</a:t>
            </a:r>
            <a:endParaRPr lang="es-ES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i="1" dirty="0" err="1"/>
              <a:t>g</a:t>
            </a:r>
            <a:r>
              <a:rPr lang="es-ES" i="1" dirty="0" err="1" smtClean="0"/>
              <a:t>emfile.lock</a:t>
            </a:r>
            <a:r>
              <a:rPr lang="es-ES" i="1" dirty="0" smtClean="0"/>
              <a:t> y </a:t>
            </a:r>
            <a:r>
              <a:rPr lang="es-ES" i="1" dirty="0" err="1" smtClean="0"/>
              <a:t>package.json</a:t>
            </a:r>
            <a:r>
              <a:rPr lang="es-ES" dirty="0" smtClean="0"/>
              <a:t>.</a:t>
            </a:r>
            <a:endParaRPr lang="es-ES" dirty="0"/>
          </a:p>
          <a:p>
            <a:pPr>
              <a:lnSpc>
                <a:spcPct val="250000"/>
              </a:lnSpc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3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1" y="4108237"/>
            <a:ext cx="6538986" cy="2618307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Entorno de trabajo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 smtClean="0">
                <a:latin typeface="Century Gothic" panose="020B0502020202020204" pitchFamily="34" charset="0"/>
              </a:rPr>
              <a:t>3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23" y="2644331"/>
            <a:ext cx="966123" cy="12881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31" y="2632321"/>
            <a:ext cx="1291558" cy="12831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41" y="1152852"/>
            <a:ext cx="1493246" cy="14932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56" y="1374943"/>
            <a:ext cx="1827817" cy="1049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62" y="1167294"/>
            <a:ext cx="1705026" cy="144992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494432" y="1177751"/>
            <a:ext cx="2330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Git</a:t>
            </a:r>
            <a:r>
              <a:rPr lang="es-ES" b="1" dirty="0" smtClean="0">
                <a:latin typeface="Century Gothic" panose="020B0502020202020204" pitchFamily="34" charset="0"/>
              </a:rPr>
              <a:t> y </a:t>
            </a:r>
            <a:r>
              <a:rPr lang="es-ES" b="1" dirty="0" err="1" smtClean="0">
                <a:latin typeface="Century Gothic" panose="020B0502020202020204" pitchFamily="34" charset="0"/>
              </a:rPr>
              <a:t>GitHub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Bundler</a:t>
            </a:r>
            <a:r>
              <a:rPr lang="es-ES" b="1" dirty="0" smtClean="0">
                <a:latin typeface="Century Gothic" panose="020B0502020202020204" pitchFamily="34" charset="0"/>
              </a:rPr>
              <a:t> </a:t>
            </a:r>
            <a:r>
              <a:rPr lang="es-ES" b="1" dirty="0" err="1" smtClean="0">
                <a:latin typeface="Century Gothic" panose="020B0502020202020204" pitchFamily="34" charset="0"/>
              </a:rPr>
              <a:t>Audit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NSP.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Docker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Clair y </a:t>
            </a:r>
            <a:r>
              <a:rPr lang="es-ES" b="1" dirty="0" err="1" smtClean="0">
                <a:latin typeface="Century Gothic" panose="020B0502020202020204" pitchFamily="34" charset="0"/>
              </a:rPr>
              <a:t>Clairctl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latin typeface="Century Gothic" panose="020B0502020202020204" pitchFamily="34" charset="0"/>
              </a:rPr>
              <a:t>Jenkins.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Century Gothic" panose="020B0502020202020204" pitchFamily="34" charset="0"/>
              </a:rPr>
              <a:t>Slack</a:t>
            </a:r>
            <a:r>
              <a:rPr lang="es-ES" b="1" dirty="0" smtClean="0">
                <a:latin typeface="Century Gothic" panose="020B0502020202020204" pitchFamily="34" charset="0"/>
              </a:rPr>
              <a:t>.</a:t>
            </a:r>
            <a:endParaRPr lang="es-E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-19977" y="0"/>
            <a:ext cx="9163977" cy="836400"/>
          </a:xfrm>
          <a:prstGeom prst="rect">
            <a:avLst/>
          </a:prstGeom>
          <a:solidFill>
            <a:srgbClr val="002F7D">
              <a:alpha val="75000"/>
            </a:srgbClr>
          </a:solidFill>
          <a:ln>
            <a:solidFill>
              <a:srgbClr val="002F7D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hape 63"/>
          <p:cNvSpPr txBox="1"/>
          <p:nvPr/>
        </p:nvSpPr>
        <p:spPr>
          <a:xfrm>
            <a:off x="1543977" y="186901"/>
            <a:ext cx="7521300" cy="4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4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Desarrollo de la aplicación</a:t>
            </a:r>
            <a:endParaRPr lang="en" sz="2400" b="1" dirty="0">
              <a:solidFill>
                <a:srgbClr val="FFFFFF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8" name="Shape 33"/>
          <p:cNvSpPr/>
          <p:nvPr/>
        </p:nvSpPr>
        <p:spPr>
          <a:xfrm>
            <a:off x="385555" y="146927"/>
            <a:ext cx="532267" cy="53226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CuadroTexto 28"/>
          <p:cNvSpPr txBox="1"/>
          <p:nvPr/>
        </p:nvSpPr>
        <p:spPr>
          <a:xfrm>
            <a:off x="494432" y="228391"/>
            <a:ext cx="314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9" name="Shape 102"/>
          <p:cNvSpPr/>
          <p:nvPr/>
        </p:nvSpPr>
        <p:spPr>
          <a:xfrm>
            <a:off x="0" y="825219"/>
            <a:ext cx="9144000" cy="720000"/>
          </a:xfrm>
          <a:prstGeom prst="rect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30" name="Shape 63"/>
          <p:cNvSpPr txBox="1"/>
          <p:nvPr/>
        </p:nvSpPr>
        <p:spPr>
          <a:xfrm>
            <a:off x="801361" y="961787"/>
            <a:ext cx="7521300" cy="45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" sz="2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Quicksand"/>
                <a:cs typeface="Quicksand"/>
                <a:sym typeface="Quicksand"/>
              </a:rPr>
              <a:t>Preparación del entorno</a:t>
            </a:r>
            <a:endParaRPr lang="en" sz="2000" b="1" dirty="0">
              <a:solidFill>
                <a:schemeClr val="bg1"/>
              </a:solidFill>
              <a:latin typeface="Century Gothic" panose="020B0502020202020204" pitchFamily="3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65973" y="3658690"/>
            <a:ext cx="21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Esquema del entorno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938105" y="6141493"/>
            <a:ext cx="52677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000" b="1" dirty="0" err="1" smtClean="0">
                <a:latin typeface="Century Gothic" panose="020B0502020202020204" pitchFamily="34" charset="0"/>
              </a:rPr>
              <a:t>Docker</a:t>
            </a:r>
            <a:r>
              <a:rPr lang="es-ES" sz="3000" b="1" dirty="0" smtClean="0">
                <a:latin typeface="Century Gothic" panose="020B0502020202020204" pitchFamily="34" charset="0"/>
              </a:rPr>
              <a:t> y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Docker</a:t>
            </a:r>
            <a:r>
              <a:rPr lang="es-ES" sz="3000" b="1" dirty="0" smtClean="0">
                <a:latin typeface="Century Gothic" panose="020B0502020202020204" pitchFamily="34" charset="0"/>
              </a:rPr>
              <a:t> </a:t>
            </a:r>
            <a:r>
              <a:rPr lang="es-ES" sz="3000" b="1" dirty="0" err="1" smtClean="0">
                <a:latin typeface="Century Gothic" panose="020B0502020202020204" pitchFamily="34" charset="0"/>
              </a:rPr>
              <a:t>Compose</a:t>
            </a:r>
            <a:endParaRPr lang="es-ES" sz="3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521</Words>
  <Application>Microsoft Office PowerPoint</Application>
  <PresentationFormat>Presentación en pantalla (4:3)</PresentationFormat>
  <Paragraphs>157</Paragraphs>
  <Slides>20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Quicksand</vt:lpstr>
      <vt:lpstr>Times New Roman</vt:lpstr>
      <vt:lpstr>Tema de Office</vt:lpstr>
      <vt:lpstr>Adobe Acrobat Document</vt:lpstr>
      <vt:lpstr>Presentación de PowerPoint</vt:lpstr>
      <vt:lpstr>Índice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AICIA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BECARIO</dc:creator>
  <cp:lastModifiedBy>Usuario de Windows</cp:lastModifiedBy>
  <cp:revision>217</cp:revision>
  <dcterms:created xsi:type="dcterms:W3CDTF">2015-09-15T09:06:57Z</dcterms:created>
  <dcterms:modified xsi:type="dcterms:W3CDTF">2017-09-17T19:10:38Z</dcterms:modified>
</cp:coreProperties>
</file>