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84" r:id="rId5"/>
    <p:sldId id="299" r:id="rId6"/>
    <p:sldId id="300" r:id="rId7"/>
    <p:sldId id="286" r:id="rId8"/>
    <p:sldId id="301" r:id="rId9"/>
    <p:sldId id="287" r:id="rId10"/>
    <p:sldId id="285" r:id="rId11"/>
    <p:sldId id="297" r:id="rId12"/>
    <p:sldId id="298" r:id="rId13"/>
    <p:sldId id="290" r:id="rId14"/>
    <p:sldId id="294" r:id="rId15"/>
    <p:sldId id="2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899" autoAdjust="0"/>
  </p:normalViewPr>
  <p:slideViewPr>
    <p:cSldViewPr snapToGrid="0" snapToObjects="1" showGuides="1">
      <p:cViewPr varScale="1">
        <p:scale>
          <a:sx n="85" d="100"/>
          <a:sy n="85" d="100"/>
        </p:scale>
        <p:origin x="365" y="6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9/14/2023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008046" y="812292"/>
            <a:ext cx="5783739" cy="2764875"/>
          </a:xfrm>
        </p:spPr>
        <p:txBody>
          <a:bodyPr/>
          <a:lstStyle/>
          <a:p>
            <a:r>
              <a:rPr lang="en-US" sz="4000" dirty="0"/>
              <a:t>Summer Training</a:t>
            </a:r>
            <a:br>
              <a:rPr lang="en-US" sz="4000" dirty="0"/>
            </a:br>
            <a:r>
              <a:rPr lang="en-US" sz="4000" dirty="0"/>
              <a:t>Project : Programming </a:t>
            </a:r>
            <a:r>
              <a:rPr lang="en-US" sz="4000" dirty="0" err="1"/>
              <a:t>Pathshala</a:t>
            </a:r>
            <a:r>
              <a:rPr lang="en-US" sz="4000" dirty="0"/>
              <a:t> DSA</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110593" y="3810001"/>
            <a:ext cx="5226199" cy="1134532"/>
          </a:xfrm>
        </p:spPr>
        <p:txBody>
          <a:bodyPr/>
          <a:lstStyle/>
          <a:p>
            <a:r>
              <a:rPr lang="en-US" sz="2800" dirty="0"/>
              <a:t>Ritesh Singh</a:t>
            </a:r>
          </a:p>
          <a:p>
            <a:r>
              <a:rPr lang="en-US" sz="2800" dirty="0"/>
              <a:t>12102719</a:t>
            </a:r>
          </a:p>
          <a:p>
            <a:endParaRPr lang="en-US" dirty="0"/>
          </a:p>
        </p:txBody>
      </p:sp>
      <p:pic>
        <p:nvPicPr>
          <p:cNvPr id="6" name="Picture Placeholder 5">
            <a:extLst>
              <a:ext uri="{FF2B5EF4-FFF2-40B4-BE49-F238E27FC236}">
                <a16:creationId xmlns:a16="http://schemas.microsoft.com/office/drawing/2014/main" id="{C5704914-924C-1DAB-31F0-A1BAE83EF141}"/>
              </a:ext>
            </a:extLst>
          </p:cNvPr>
          <p:cNvPicPr>
            <a:picLocks noGrp="1" noChangeAspect="1"/>
          </p:cNvPicPr>
          <p:nvPr>
            <p:ph type="pic" sz="quarter" idx="10"/>
          </p:nvPr>
        </p:nvPicPr>
        <p:blipFill>
          <a:blip r:embed="rId2"/>
          <a:srcRect l="23438" r="23438"/>
          <a:stretch>
            <a:fillRect/>
          </a:stretch>
        </p:blipFill>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27FB49D-70BC-8BD7-DD62-C2868B0C2313}"/>
              </a:ext>
            </a:extLst>
          </p:cNvPr>
          <p:cNvSpPr>
            <a:spLocks noGrp="1"/>
          </p:cNvSpPr>
          <p:nvPr>
            <p:ph type="title"/>
          </p:nvPr>
        </p:nvSpPr>
        <p:spPr>
          <a:xfrm>
            <a:off x="1139952" y="210208"/>
            <a:ext cx="9912096" cy="1014984"/>
          </a:xfrm>
        </p:spPr>
        <p:txBody>
          <a:bodyPr/>
          <a:lstStyle/>
          <a:p>
            <a:r>
              <a:rPr lang="en-US" dirty="0"/>
              <a:t>Scope</a:t>
            </a:r>
          </a:p>
        </p:txBody>
      </p:sp>
      <p:sp>
        <p:nvSpPr>
          <p:cNvPr id="5" name="Text Placeholder 4">
            <a:extLst>
              <a:ext uri="{FF2B5EF4-FFF2-40B4-BE49-F238E27FC236}">
                <a16:creationId xmlns:a16="http://schemas.microsoft.com/office/drawing/2014/main" id="{C8A5AB26-ED69-C202-1AFB-A4A19E16DC1E}"/>
              </a:ext>
            </a:extLst>
          </p:cNvPr>
          <p:cNvSpPr>
            <a:spLocks noGrp="1"/>
          </p:cNvSpPr>
          <p:nvPr>
            <p:ph type="body" sz="quarter" idx="15"/>
          </p:nvPr>
        </p:nvSpPr>
        <p:spPr/>
        <p:txBody>
          <a:bodyPr/>
          <a:lstStyle/>
          <a:p>
            <a:r>
              <a:rPr lang="en-US" dirty="0"/>
              <a:t>Presiden</a:t>
            </a:r>
            <a:r>
              <a:rPr lang="en-US" altLang="zh-CN" dirty="0"/>
              <a:t>t</a:t>
            </a:r>
            <a:endParaRPr lang="en-US" dirty="0"/>
          </a:p>
        </p:txBody>
      </p:sp>
      <p:sp>
        <p:nvSpPr>
          <p:cNvPr id="8" name="Text Placeholder 7">
            <a:extLst>
              <a:ext uri="{FF2B5EF4-FFF2-40B4-BE49-F238E27FC236}">
                <a16:creationId xmlns:a16="http://schemas.microsoft.com/office/drawing/2014/main" id="{CEE43B57-52A2-C8A5-CFEA-59973049F942}"/>
              </a:ext>
            </a:extLst>
          </p:cNvPr>
          <p:cNvSpPr>
            <a:spLocks noGrp="1"/>
          </p:cNvSpPr>
          <p:nvPr>
            <p:ph type="body" sz="quarter" idx="18"/>
          </p:nvPr>
        </p:nvSpPr>
        <p:spPr/>
        <p:txBody>
          <a:bodyPr/>
          <a:lstStyle/>
          <a:p>
            <a:r>
              <a:rPr lang="en-US" dirty="0"/>
              <a:t>Chief </a:t>
            </a:r>
            <a:r>
              <a:rPr lang="en-US" dirty="0" err="1"/>
              <a:t>Executiv</a:t>
            </a:r>
            <a:r>
              <a:rPr lang="en-US" dirty="0"/>
              <a:t> Officer</a:t>
            </a:r>
          </a:p>
        </p:txBody>
      </p:sp>
      <p:sp>
        <p:nvSpPr>
          <p:cNvPr id="11" name="Text Placeholder 10">
            <a:extLst>
              <a:ext uri="{FF2B5EF4-FFF2-40B4-BE49-F238E27FC236}">
                <a16:creationId xmlns:a16="http://schemas.microsoft.com/office/drawing/2014/main" id="{2CF4A809-29D8-165B-1C85-5FB69DA2EC4A}"/>
              </a:ext>
            </a:extLst>
          </p:cNvPr>
          <p:cNvSpPr>
            <a:spLocks noGrp="1"/>
          </p:cNvSpPr>
          <p:nvPr>
            <p:ph type="body" sz="quarter" idx="21"/>
          </p:nvPr>
        </p:nvSpPr>
        <p:spPr/>
        <p:txBody>
          <a:bodyPr/>
          <a:lstStyle/>
          <a:p>
            <a:r>
              <a:rPr lang="en-US" dirty="0"/>
              <a:t>Chief </a:t>
            </a:r>
            <a:r>
              <a:rPr lang="en-US" dirty="0" err="1"/>
              <a:t>Operatins</a:t>
            </a:r>
            <a:r>
              <a:rPr lang="en-US" dirty="0"/>
              <a:t> Officer</a:t>
            </a:r>
          </a:p>
        </p:txBody>
      </p:sp>
      <p:sp>
        <p:nvSpPr>
          <p:cNvPr id="14" name="Text Placeholder 13">
            <a:extLst>
              <a:ext uri="{FF2B5EF4-FFF2-40B4-BE49-F238E27FC236}">
                <a16:creationId xmlns:a16="http://schemas.microsoft.com/office/drawing/2014/main" id="{0F53377A-8252-E7D8-7D40-4C89B9255A32}"/>
              </a:ext>
            </a:extLst>
          </p:cNvPr>
          <p:cNvSpPr>
            <a:spLocks noGrp="1"/>
          </p:cNvSpPr>
          <p:nvPr>
            <p:ph type="body" sz="quarter" idx="24"/>
          </p:nvPr>
        </p:nvSpPr>
        <p:spPr/>
        <p:txBody>
          <a:bodyPr/>
          <a:lstStyle/>
          <a:p>
            <a:r>
              <a:rPr lang="en-US" dirty="0"/>
              <a:t>VP Marketing</a:t>
            </a:r>
          </a:p>
        </p:txBody>
      </p:sp>
      <p:sp>
        <p:nvSpPr>
          <p:cNvPr id="39" name="Slide Number Placeholder 38">
            <a:extLst>
              <a:ext uri="{FF2B5EF4-FFF2-40B4-BE49-F238E27FC236}">
                <a16:creationId xmlns:a16="http://schemas.microsoft.com/office/drawing/2014/main" id="{AA30FCA2-80C6-CF3C-F17C-360C7DCD835E}"/>
              </a:ext>
            </a:extLst>
          </p:cNvPr>
          <p:cNvSpPr>
            <a:spLocks noGrp="1"/>
          </p:cNvSpPr>
          <p:nvPr>
            <p:ph type="sldNum" sz="quarter" idx="12"/>
          </p:nvPr>
        </p:nvSpPr>
        <p:spPr/>
        <p:txBody>
          <a:bodyPr/>
          <a:lstStyle/>
          <a:p>
            <a:fld id="{8D0AFDD5-844D-364D-8AEC-50CF4D36D55D}" type="slidenum">
              <a:rPr lang="en-US" smtClean="0"/>
              <a:pPr/>
              <a:t>10</a:t>
            </a:fld>
            <a:endParaRPr lang="en-US" dirty="0"/>
          </a:p>
        </p:txBody>
      </p:sp>
      <p:sp>
        <p:nvSpPr>
          <p:cNvPr id="38" name="Footer Placeholder 37">
            <a:extLst>
              <a:ext uri="{FF2B5EF4-FFF2-40B4-BE49-F238E27FC236}">
                <a16:creationId xmlns:a16="http://schemas.microsoft.com/office/drawing/2014/main" id="{C52926D2-18D2-AED1-3AE7-6A591CC1855C}"/>
              </a:ext>
            </a:extLst>
          </p:cNvPr>
          <p:cNvSpPr>
            <a:spLocks noGrp="1"/>
          </p:cNvSpPr>
          <p:nvPr>
            <p:ph type="ftr" sz="quarter" idx="11"/>
          </p:nvPr>
        </p:nvSpPr>
        <p:spPr/>
        <p:txBody>
          <a:bodyPr/>
          <a:lstStyle/>
          <a:p>
            <a:r>
              <a:rPr lang="en-US" dirty="0"/>
              <a:t>Presentation title</a:t>
            </a:r>
          </a:p>
        </p:txBody>
      </p:sp>
      <p:sp>
        <p:nvSpPr>
          <p:cNvPr id="37" name="Date Placeholder 36">
            <a:extLst>
              <a:ext uri="{FF2B5EF4-FFF2-40B4-BE49-F238E27FC236}">
                <a16:creationId xmlns:a16="http://schemas.microsoft.com/office/drawing/2014/main" id="{FC12385A-2C7F-F62F-660D-F6C459FC1D53}"/>
              </a:ext>
            </a:extLst>
          </p:cNvPr>
          <p:cNvSpPr>
            <a:spLocks noGrp="1"/>
          </p:cNvSpPr>
          <p:nvPr>
            <p:ph type="dt" sz="half" idx="10"/>
          </p:nvPr>
        </p:nvSpPr>
        <p:spPr/>
        <p:txBody>
          <a:bodyPr/>
          <a:lstStyle/>
          <a:p>
            <a:r>
              <a:rPr lang="en-US" dirty="0"/>
              <a:t>20XX</a:t>
            </a:r>
          </a:p>
        </p:txBody>
      </p:sp>
      <p:sp>
        <p:nvSpPr>
          <p:cNvPr id="19" name="Text Placeholder 18">
            <a:extLst>
              <a:ext uri="{FF2B5EF4-FFF2-40B4-BE49-F238E27FC236}">
                <a16:creationId xmlns:a16="http://schemas.microsoft.com/office/drawing/2014/main" id="{31A98C8E-9C94-82F9-C560-840AB88757EA}"/>
              </a:ext>
            </a:extLst>
          </p:cNvPr>
          <p:cNvSpPr>
            <a:spLocks noGrp="1"/>
          </p:cNvSpPr>
          <p:nvPr>
            <p:ph type="body" sz="quarter" idx="14"/>
          </p:nvPr>
        </p:nvSpPr>
        <p:spPr>
          <a:xfrm>
            <a:off x="223520" y="1527048"/>
            <a:ext cx="11744960" cy="4798672"/>
          </a:xfrm>
        </p:spPr>
        <p:txBody>
          <a:bodyPr/>
          <a:lstStyle/>
          <a:p>
            <a:r>
              <a:rPr lang="en-IN" dirty="0"/>
              <a:t>The project has much scope to extend to practical use. Nowadays there is human requirement for looking after parking spots. With integration of simple sensors and a proper database such as </a:t>
            </a:r>
            <a:r>
              <a:rPr lang="en-IN" dirty="0" err="1"/>
              <a:t>MySql</a:t>
            </a:r>
            <a:r>
              <a:rPr lang="en-IN" dirty="0"/>
              <a:t>, the project can be upscaled and implement on a real parking lot. </a:t>
            </a:r>
          </a:p>
          <a:p>
            <a:endParaRPr lang="en-IN" dirty="0"/>
          </a:p>
          <a:p>
            <a:r>
              <a:rPr lang="en-IN" dirty="0"/>
              <a:t>Other data structures and algorithm can be also implemented, such as recursion can be used to generated unique ids for cars.</a:t>
            </a:r>
          </a:p>
          <a:p>
            <a:endParaRPr lang="en-IN" dirty="0"/>
          </a:p>
        </p:txBody>
      </p:sp>
    </p:spTree>
    <p:extLst>
      <p:ext uri="{BB962C8B-B14F-4D97-AF65-F5344CB8AC3E}">
        <p14:creationId xmlns:p14="http://schemas.microsoft.com/office/powerpoint/2010/main" val="3251802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5775870" y="1201699"/>
            <a:ext cx="4959821" cy="1162762"/>
          </a:xfrm>
        </p:spPr>
        <p:txBody>
          <a:bodyPr/>
          <a:lstStyle/>
          <a:p>
            <a:r>
              <a:rPr lang="en-US" altLang="zh-CN" dirty="0"/>
              <a:t>Conclusion</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663457" y="2252130"/>
            <a:ext cx="4818888" cy="2130552"/>
          </a:xfrm>
        </p:spPr>
        <p:txBody>
          <a:bodyPr/>
          <a:lstStyle/>
          <a:p>
            <a:r>
              <a:rPr lang="en-US" sz="2400" b="1" dirty="0"/>
              <a:t>In conclusion it was a great learning experience. Especially the instructors clarity helped me clear earlier doubts and better understand concepts and strengthen earlier learned concept.</a:t>
            </a:r>
          </a:p>
          <a:p>
            <a:endParaRPr lang="en-US" sz="2400" b="1" dirty="0"/>
          </a:p>
          <a:p>
            <a:r>
              <a:rPr lang="en-US" sz="2400" b="1" dirty="0"/>
              <a:t>The project allowed me to directly play with learnings and explore the concepts on my own</a:t>
            </a:r>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11</a:t>
            </a:fld>
            <a:endParaRPr lang="en-US" dirty="0"/>
          </a:p>
        </p:txBody>
      </p:sp>
      <p:pic>
        <p:nvPicPr>
          <p:cNvPr id="7" name="Picture 6">
            <a:extLst>
              <a:ext uri="{FF2B5EF4-FFF2-40B4-BE49-F238E27FC236}">
                <a16:creationId xmlns:a16="http://schemas.microsoft.com/office/drawing/2014/main" id="{8BBBCD8C-DAE6-359F-E92A-FC700BB51AF0}"/>
              </a:ext>
            </a:extLst>
          </p:cNvPr>
          <p:cNvPicPr>
            <a:picLocks noChangeAspect="1"/>
          </p:cNvPicPr>
          <p:nvPr/>
        </p:nvPicPr>
        <p:blipFill rotWithShape="1">
          <a:blip r:embed="rId2"/>
          <a:srcRect l="20540" t="2894" r="17285" b="-2894"/>
          <a:stretch/>
        </p:blipFill>
        <p:spPr>
          <a:xfrm>
            <a:off x="589280" y="1137920"/>
            <a:ext cx="3881120" cy="4714240"/>
          </a:xfrm>
          <a:prstGeom prst="rect">
            <a:avLst/>
          </a:prstGeom>
        </p:spPr>
      </p:pic>
    </p:spTree>
    <p:extLst>
      <p:ext uri="{BB962C8B-B14F-4D97-AF65-F5344CB8AC3E}">
        <p14:creationId xmlns:p14="http://schemas.microsoft.com/office/powerpoint/2010/main" val="591722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1527048" y="1901952"/>
            <a:ext cx="8998712" cy="3269488"/>
          </a:xfrm>
        </p:spPr>
        <p:txBody>
          <a:bodyPr/>
          <a:lstStyle/>
          <a:p>
            <a:pPr algn="ctr"/>
            <a:r>
              <a:rPr lang="en-US" sz="9600"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27547-A2C5-D8B7-689E-8EAF7E13A41F}"/>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C09695F4-C1D7-D36C-E4D5-8729CDAEBBF3}"/>
              </a:ext>
            </a:extLst>
          </p:cNvPr>
          <p:cNvSpPr>
            <a:spLocks noGrp="1"/>
          </p:cNvSpPr>
          <p:nvPr>
            <p:ph type="body" sz="quarter" idx="14"/>
          </p:nvPr>
        </p:nvSpPr>
        <p:spPr/>
        <p:txBody>
          <a:bodyPr/>
          <a:lstStyle/>
          <a:p>
            <a:endParaRPr lang="en-IN" dirty="0"/>
          </a:p>
        </p:txBody>
      </p:sp>
      <p:sp>
        <p:nvSpPr>
          <p:cNvPr id="5" name="Text Placeholder 4">
            <a:extLst>
              <a:ext uri="{FF2B5EF4-FFF2-40B4-BE49-F238E27FC236}">
                <a16:creationId xmlns:a16="http://schemas.microsoft.com/office/drawing/2014/main" id="{AE471E18-1F05-BC53-DE64-8AF39A9FBA63}"/>
              </a:ext>
            </a:extLst>
          </p:cNvPr>
          <p:cNvSpPr>
            <a:spLocks noGrp="1"/>
          </p:cNvSpPr>
          <p:nvPr>
            <p:ph type="body" sz="quarter" idx="15"/>
          </p:nvPr>
        </p:nvSpPr>
        <p:spPr/>
        <p:txBody>
          <a:bodyPr/>
          <a:lstStyle/>
          <a:p>
            <a:endParaRPr lang="en-IN"/>
          </a:p>
        </p:txBody>
      </p:sp>
      <p:sp>
        <p:nvSpPr>
          <p:cNvPr id="6" name="Text Placeholder 5">
            <a:extLst>
              <a:ext uri="{FF2B5EF4-FFF2-40B4-BE49-F238E27FC236}">
                <a16:creationId xmlns:a16="http://schemas.microsoft.com/office/drawing/2014/main" id="{6ED0B157-B02B-1219-7251-95FA17CDC0CB}"/>
              </a:ext>
            </a:extLst>
          </p:cNvPr>
          <p:cNvSpPr>
            <a:spLocks noGrp="1"/>
          </p:cNvSpPr>
          <p:nvPr>
            <p:ph type="body" sz="quarter" idx="16"/>
          </p:nvPr>
        </p:nvSpPr>
        <p:spPr/>
        <p:txBody>
          <a:bodyPr/>
          <a:lstStyle/>
          <a:p>
            <a:endParaRPr lang="en-IN"/>
          </a:p>
        </p:txBody>
      </p:sp>
      <p:sp>
        <p:nvSpPr>
          <p:cNvPr id="7" name="Text Placeholder 6">
            <a:extLst>
              <a:ext uri="{FF2B5EF4-FFF2-40B4-BE49-F238E27FC236}">
                <a16:creationId xmlns:a16="http://schemas.microsoft.com/office/drawing/2014/main" id="{5F404631-9FCB-3BAC-C89F-95982A5878F4}"/>
              </a:ext>
            </a:extLst>
          </p:cNvPr>
          <p:cNvSpPr>
            <a:spLocks noGrp="1"/>
          </p:cNvSpPr>
          <p:nvPr>
            <p:ph type="body" sz="quarter" idx="17"/>
          </p:nvPr>
        </p:nvSpPr>
        <p:spPr/>
        <p:txBody>
          <a:bodyPr/>
          <a:lstStyle/>
          <a:p>
            <a:endParaRPr lang="en-IN"/>
          </a:p>
        </p:txBody>
      </p:sp>
      <p:sp>
        <p:nvSpPr>
          <p:cNvPr id="8" name="Text Placeholder 7">
            <a:extLst>
              <a:ext uri="{FF2B5EF4-FFF2-40B4-BE49-F238E27FC236}">
                <a16:creationId xmlns:a16="http://schemas.microsoft.com/office/drawing/2014/main" id="{530B1FAF-D46E-9827-3208-625DDAAD128F}"/>
              </a:ext>
            </a:extLst>
          </p:cNvPr>
          <p:cNvSpPr>
            <a:spLocks noGrp="1"/>
          </p:cNvSpPr>
          <p:nvPr>
            <p:ph type="body" sz="quarter" idx="18"/>
          </p:nvPr>
        </p:nvSpPr>
        <p:spPr/>
        <p:txBody>
          <a:bodyPr/>
          <a:lstStyle/>
          <a:p>
            <a:endParaRPr lang="en-IN"/>
          </a:p>
        </p:txBody>
      </p:sp>
      <p:sp>
        <p:nvSpPr>
          <p:cNvPr id="9" name="Text Placeholder 8">
            <a:extLst>
              <a:ext uri="{FF2B5EF4-FFF2-40B4-BE49-F238E27FC236}">
                <a16:creationId xmlns:a16="http://schemas.microsoft.com/office/drawing/2014/main" id="{83E8D890-6C84-4A0E-3621-94D363B5BED2}"/>
              </a:ext>
            </a:extLst>
          </p:cNvPr>
          <p:cNvSpPr>
            <a:spLocks noGrp="1"/>
          </p:cNvSpPr>
          <p:nvPr>
            <p:ph type="body" sz="quarter" idx="19"/>
          </p:nvPr>
        </p:nvSpPr>
        <p:spPr/>
        <p:txBody>
          <a:bodyPr/>
          <a:lstStyle/>
          <a:p>
            <a:endParaRPr lang="en-IN"/>
          </a:p>
        </p:txBody>
      </p:sp>
      <p:sp>
        <p:nvSpPr>
          <p:cNvPr id="10" name="Text Placeholder 9">
            <a:extLst>
              <a:ext uri="{FF2B5EF4-FFF2-40B4-BE49-F238E27FC236}">
                <a16:creationId xmlns:a16="http://schemas.microsoft.com/office/drawing/2014/main" id="{CD9CB73D-FBC2-72BB-A6F3-5F6DB8B4F7EF}"/>
              </a:ext>
            </a:extLst>
          </p:cNvPr>
          <p:cNvSpPr>
            <a:spLocks noGrp="1"/>
          </p:cNvSpPr>
          <p:nvPr>
            <p:ph type="body" sz="quarter" idx="20"/>
          </p:nvPr>
        </p:nvSpPr>
        <p:spPr/>
        <p:txBody>
          <a:bodyPr/>
          <a:lstStyle/>
          <a:p>
            <a:endParaRPr lang="en-IN"/>
          </a:p>
        </p:txBody>
      </p:sp>
      <p:sp>
        <p:nvSpPr>
          <p:cNvPr id="11" name="Text Placeholder 10">
            <a:extLst>
              <a:ext uri="{FF2B5EF4-FFF2-40B4-BE49-F238E27FC236}">
                <a16:creationId xmlns:a16="http://schemas.microsoft.com/office/drawing/2014/main" id="{664BC62D-FF24-9178-DE10-E2EEBC73B2B4}"/>
              </a:ext>
            </a:extLst>
          </p:cNvPr>
          <p:cNvSpPr>
            <a:spLocks noGrp="1"/>
          </p:cNvSpPr>
          <p:nvPr>
            <p:ph type="body" sz="quarter" idx="21"/>
          </p:nvPr>
        </p:nvSpPr>
        <p:spPr/>
        <p:txBody>
          <a:bodyPr/>
          <a:lstStyle/>
          <a:p>
            <a:endParaRPr lang="en-IN"/>
          </a:p>
        </p:txBody>
      </p:sp>
      <p:sp>
        <p:nvSpPr>
          <p:cNvPr id="12" name="Text Placeholder 11">
            <a:extLst>
              <a:ext uri="{FF2B5EF4-FFF2-40B4-BE49-F238E27FC236}">
                <a16:creationId xmlns:a16="http://schemas.microsoft.com/office/drawing/2014/main" id="{31D6D402-2A62-670A-2221-EB1181F039CA}"/>
              </a:ext>
            </a:extLst>
          </p:cNvPr>
          <p:cNvSpPr>
            <a:spLocks noGrp="1"/>
          </p:cNvSpPr>
          <p:nvPr>
            <p:ph type="body" sz="quarter" idx="22"/>
          </p:nvPr>
        </p:nvSpPr>
        <p:spPr/>
        <p:txBody>
          <a:bodyPr/>
          <a:lstStyle/>
          <a:p>
            <a:endParaRPr lang="en-IN"/>
          </a:p>
        </p:txBody>
      </p:sp>
      <p:sp>
        <p:nvSpPr>
          <p:cNvPr id="13" name="Slide Number Placeholder 12">
            <a:extLst>
              <a:ext uri="{FF2B5EF4-FFF2-40B4-BE49-F238E27FC236}">
                <a16:creationId xmlns:a16="http://schemas.microsoft.com/office/drawing/2014/main" id="{79EFEEF5-7A15-EB2A-C3F4-D7C191CF2085}"/>
              </a:ext>
            </a:extLst>
          </p:cNvPr>
          <p:cNvSpPr>
            <a:spLocks noGrp="1"/>
          </p:cNvSpPr>
          <p:nvPr>
            <p:ph type="sldNum" sz="quarter" idx="12"/>
          </p:nvPr>
        </p:nvSpPr>
        <p:spPr/>
        <p:txBody>
          <a:bodyPr/>
          <a:lstStyle/>
          <a:p>
            <a:fld id="{8D0AFDD5-844D-364D-8AEC-50CF4D36D55D}" type="slidenum">
              <a:rPr lang="en-US" noProof="0" smtClean="0"/>
              <a:t>2</a:t>
            </a:fld>
            <a:endParaRPr lang="en-US" noProof="0"/>
          </a:p>
        </p:txBody>
      </p:sp>
      <p:sp>
        <p:nvSpPr>
          <p:cNvPr id="14" name="Footer Placeholder 13">
            <a:extLst>
              <a:ext uri="{FF2B5EF4-FFF2-40B4-BE49-F238E27FC236}">
                <a16:creationId xmlns:a16="http://schemas.microsoft.com/office/drawing/2014/main" id="{6BF15E90-2124-DA1E-D65F-A9E92AB14407}"/>
              </a:ext>
            </a:extLst>
          </p:cNvPr>
          <p:cNvSpPr>
            <a:spLocks noGrp="1"/>
          </p:cNvSpPr>
          <p:nvPr>
            <p:ph type="ftr" sz="quarter" idx="11"/>
          </p:nvPr>
        </p:nvSpPr>
        <p:spPr/>
        <p:txBody>
          <a:bodyPr/>
          <a:lstStyle/>
          <a:p>
            <a:r>
              <a:rPr lang="en-US" noProof="0"/>
              <a:t>Presentation title</a:t>
            </a:r>
          </a:p>
        </p:txBody>
      </p:sp>
      <p:sp>
        <p:nvSpPr>
          <p:cNvPr id="15" name="Date Placeholder 14">
            <a:extLst>
              <a:ext uri="{FF2B5EF4-FFF2-40B4-BE49-F238E27FC236}">
                <a16:creationId xmlns:a16="http://schemas.microsoft.com/office/drawing/2014/main" id="{0A8758B2-01E5-2E65-8153-C6E0DA33647F}"/>
              </a:ext>
            </a:extLst>
          </p:cNvPr>
          <p:cNvSpPr>
            <a:spLocks noGrp="1"/>
          </p:cNvSpPr>
          <p:nvPr>
            <p:ph type="dt" sz="half" idx="10"/>
          </p:nvPr>
        </p:nvSpPr>
        <p:spPr/>
        <p:txBody>
          <a:bodyPr/>
          <a:lstStyle/>
          <a:p>
            <a:r>
              <a:rPr lang="en-US" noProof="0"/>
              <a:t>20XX</a:t>
            </a:r>
          </a:p>
        </p:txBody>
      </p:sp>
      <p:pic>
        <p:nvPicPr>
          <p:cNvPr id="17" name="Picture 16">
            <a:extLst>
              <a:ext uri="{FF2B5EF4-FFF2-40B4-BE49-F238E27FC236}">
                <a16:creationId xmlns:a16="http://schemas.microsoft.com/office/drawing/2014/main" id="{9F353479-7A55-3392-7A8E-C72018231B58}"/>
              </a:ext>
            </a:extLst>
          </p:cNvPr>
          <p:cNvPicPr>
            <a:picLocks noChangeAspect="1"/>
          </p:cNvPicPr>
          <p:nvPr/>
        </p:nvPicPr>
        <p:blipFill>
          <a:blip r:embed="rId2"/>
          <a:stretch>
            <a:fillRect/>
          </a:stretch>
        </p:blipFill>
        <p:spPr>
          <a:xfrm>
            <a:off x="35560" y="0"/>
            <a:ext cx="12120880" cy="6858000"/>
          </a:xfrm>
          <a:prstGeom prst="rect">
            <a:avLst/>
          </a:prstGeom>
        </p:spPr>
      </p:pic>
    </p:spTree>
    <p:extLst>
      <p:ext uri="{BB962C8B-B14F-4D97-AF65-F5344CB8AC3E}">
        <p14:creationId xmlns:p14="http://schemas.microsoft.com/office/powerpoint/2010/main" val="265941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008046" y="812292"/>
            <a:ext cx="9883474" cy="4755388"/>
          </a:xfrm>
        </p:spPr>
        <p:txBody>
          <a:bodyPr anchor="t"/>
          <a:lstStyle/>
          <a:p>
            <a:r>
              <a:rPr lang="en-US" sz="4000" dirty="0"/>
              <a:t>Core Topics Learnt</a:t>
            </a:r>
            <a:br>
              <a:rPr lang="en-US" sz="4000" dirty="0"/>
            </a:br>
            <a:br>
              <a:rPr lang="en-US" sz="4000" dirty="0"/>
            </a:br>
            <a:r>
              <a:rPr lang="en-US" sz="2800" dirty="0"/>
              <a:t>1. Arrays</a:t>
            </a:r>
            <a:br>
              <a:rPr lang="en-US" sz="2800" dirty="0"/>
            </a:br>
            <a:r>
              <a:rPr lang="en-US" sz="2800" dirty="0"/>
              <a:t>2. Searching Algorithms</a:t>
            </a:r>
            <a:br>
              <a:rPr lang="en-US" sz="2800" dirty="0"/>
            </a:br>
            <a:r>
              <a:rPr lang="en-US" sz="2800" dirty="0"/>
              <a:t>3. Sorting Algorithms</a:t>
            </a:r>
            <a:br>
              <a:rPr lang="en-US" sz="2800" dirty="0"/>
            </a:br>
            <a:r>
              <a:rPr lang="en-US" sz="2800" dirty="0"/>
              <a:t>4. Recursion</a:t>
            </a:r>
            <a:br>
              <a:rPr lang="en-US" sz="2800" dirty="0"/>
            </a:br>
            <a:r>
              <a:rPr lang="en-US" sz="2800" dirty="0"/>
              <a:t>5. Hashing</a:t>
            </a:r>
            <a:br>
              <a:rPr lang="en-US" sz="2800" dirty="0"/>
            </a:br>
            <a:r>
              <a:rPr lang="en-US" sz="2800" dirty="0"/>
              <a:t>6. String Manipulation</a:t>
            </a:r>
            <a:br>
              <a:rPr lang="en-US" sz="2800" dirty="0"/>
            </a:br>
            <a:r>
              <a:rPr lang="en-US" sz="2800" dirty="0"/>
              <a:t>7. Linked List</a:t>
            </a:r>
            <a:br>
              <a:rPr lang="en-US" sz="2800" dirty="0"/>
            </a:br>
            <a:r>
              <a:rPr lang="en-US" sz="2800" dirty="0"/>
              <a:t>8. Tree</a:t>
            </a:r>
            <a:br>
              <a:rPr lang="en-US" sz="2800" dirty="0"/>
            </a:br>
            <a:endParaRPr lang="en-US" sz="4000" dirty="0"/>
          </a:p>
        </p:txBody>
      </p:sp>
    </p:spTree>
    <p:extLst>
      <p:ext uri="{BB962C8B-B14F-4D97-AF65-F5344CB8AC3E}">
        <p14:creationId xmlns:p14="http://schemas.microsoft.com/office/powerpoint/2010/main" val="690412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Slides in Brief</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a:xfrm>
            <a:off x="2992056" y="4326701"/>
            <a:ext cx="1947672" cy="1014983"/>
          </a:xfrm>
        </p:spPr>
        <p:txBody>
          <a:bodyPr/>
          <a:lstStyle/>
          <a:p>
            <a:r>
              <a:rPr lang="en-US" dirty="0"/>
              <a:t>Code-Snippets</a:t>
            </a:r>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t>Code - Explanation</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a:xfrm>
            <a:off x="7252274" y="4387514"/>
            <a:ext cx="1947672" cy="630936"/>
          </a:xfrm>
        </p:spPr>
        <p:txBody>
          <a:bodyPr/>
          <a:lstStyle/>
          <a:p>
            <a:r>
              <a:rPr lang="en-US" dirty="0"/>
              <a:t>Scope</a:t>
            </a:r>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Conclusion</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4</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Presentation title</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681978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008046" y="812292"/>
            <a:ext cx="9883474" cy="4755388"/>
          </a:xfrm>
        </p:spPr>
        <p:txBody>
          <a:bodyPr numCol="1" anchor="t"/>
          <a:lstStyle/>
          <a:p>
            <a:pPr>
              <a:lnSpc>
                <a:spcPct val="100000"/>
              </a:lnSpc>
            </a:pPr>
            <a:r>
              <a:rPr lang="en-US" sz="4000" dirty="0"/>
              <a:t>Project: Parking Management System</a:t>
            </a:r>
            <a:br>
              <a:rPr lang="en-US" sz="4000" dirty="0"/>
            </a:br>
            <a:br>
              <a:rPr lang="en-US" sz="4000" dirty="0"/>
            </a:br>
            <a:r>
              <a:rPr lang="en-US" sz="2400" dirty="0"/>
              <a:t>The Project is made in Java Language and uses data structures such as HashMap, queue, array list with implementation of string manipulation.</a:t>
            </a:r>
            <a:br>
              <a:rPr lang="en-US" sz="2400" dirty="0"/>
            </a:br>
            <a:br>
              <a:rPr lang="en-US" sz="2400" dirty="0"/>
            </a:br>
            <a:r>
              <a:rPr lang="en-US" sz="2400" dirty="0"/>
              <a:t>The reason for choosing java is because of it’s modularity and abundance of predefined methods </a:t>
            </a:r>
            <a:br>
              <a:rPr lang="en-US" sz="2800" dirty="0"/>
            </a:br>
            <a:endParaRPr lang="en-US" sz="4000" dirty="0"/>
          </a:p>
        </p:txBody>
      </p:sp>
    </p:spTree>
    <p:extLst>
      <p:ext uri="{BB962C8B-B14F-4D97-AF65-F5344CB8AC3E}">
        <p14:creationId xmlns:p14="http://schemas.microsoft.com/office/powerpoint/2010/main" val="2205019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389888" y="1109472"/>
            <a:ext cx="5038344" cy="1709928"/>
          </a:xfrm>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944880" y="2133600"/>
            <a:ext cx="6319520" cy="3614928"/>
          </a:xfrm>
        </p:spPr>
        <p:txBody>
          <a:bodyPr/>
          <a:lstStyle/>
          <a:p>
            <a:r>
              <a:rPr lang="en-US" sz="1800" b="1" dirty="0"/>
              <a:t>This project is made with the learnings done in the summer training program provided by Programming </a:t>
            </a:r>
          </a:p>
          <a:p>
            <a:r>
              <a:rPr lang="en-US" sz="1800" b="1" dirty="0" err="1"/>
              <a:t>Pathshala</a:t>
            </a:r>
            <a:r>
              <a:rPr lang="en-US" sz="1800" b="1" dirty="0"/>
              <a:t>.  The program  was “DSA for Top Companies”. </a:t>
            </a:r>
          </a:p>
          <a:p>
            <a:endParaRPr lang="en-US" sz="1800" b="1" dirty="0"/>
          </a:p>
          <a:p>
            <a:r>
              <a:rPr lang="en-US" sz="1800" b="1" dirty="0"/>
              <a:t>The project </a:t>
            </a:r>
            <a:r>
              <a:rPr lang="en-US" sz="1800" b="1" dirty="0" err="1"/>
              <a:t>i.e</a:t>
            </a:r>
            <a:r>
              <a:rPr lang="en-US" sz="1800" b="1" dirty="0"/>
              <a:t> parking management system, implements concepts learned in the program, some of which can be found in methods implemented as shown in next slides.</a:t>
            </a:r>
          </a:p>
          <a:p>
            <a:endParaRPr lang="en-US" sz="1800" b="1" dirty="0"/>
          </a:p>
          <a:p>
            <a:r>
              <a:rPr lang="en-US" sz="1800" b="1" dirty="0"/>
              <a:t>The purpose of the project is to solidify the learnings and bridge the gap between theoretical understanding and practical implementation.</a:t>
            </a:r>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6</a:t>
            </a:fld>
            <a:endParaRPr lang="en-US" dirty="0"/>
          </a:p>
        </p:txBody>
      </p:sp>
      <p:pic>
        <p:nvPicPr>
          <p:cNvPr id="11" name="Picture Placeholder 10">
            <a:extLst>
              <a:ext uri="{FF2B5EF4-FFF2-40B4-BE49-F238E27FC236}">
                <a16:creationId xmlns:a16="http://schemas.microsoft.com/office/drawing/2014/main" id="{DC126AD2-53DD-A1A0-C477-961C8AC8A1BC}"/>
              </a:ext>
            </a:extLst>
          </p:cNvPr>
          <p:cNvPicPr>
            <a:picLocks noGrp="1" noChangeAspect="1"/>
          </p:cNvPicPr>
          <p:nvPr>
            <p:ph type="pic" sz="quarter" idx="13"/>
          </p:nvPr>
        </p:nvPicPr>
        <p:blipFill rotWithShape="1">
          <a:blip r:embed="rId2"/>
          <a:srcRect l="13395" t="963" r="56897" b="-963"/>
          <a:stretch/>
        </p:blipFill>
        <p:spPr>
          <a:xfrm>
            <a:off x="8219440" y="0"/>
            <a:ext cx="3972560" cy="6858000"/>
          </a:xfrm>
        </p:spPr>
      </p:pic>
    </p:spTree>
    <p:extLst>
      <p:ext uri="{BB962C8B-B14F-4D97-AF65-F5344CB8AC3E}">
        <p14:creationId xmlns:p14="http://schemas.microsoft.com/office/powerpoint/2010/main" val="3780002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132080" y="261112"/>
            <a:ext cx="3860800" cy="693928"/>
          </a:xfrm>
        </p:spPr>
        <p:txBody>
          <a:bodyPr/>
          <a:lstStyle/>
          <a:p>
            <a:r>
              <a:rPr lang="en-US" sz="3600" dirty="0"/>
              <a:t>Code Snippets</a:t>
            </a:r>
          </a:p>
        </p:txBody>
      </p:sp>
      <p:sp>
        <p:nvSpPr>
          <p:cNvPr id="11" name="Text Placeholder 10">
            <a:extLst>
              <a:ext uri="{FF2B5EF4-FFF2-40B4-BE49-F238E27FC236}">
                <a16:creationId xmlns:a16="http://schemas.microsoft.com/office/drawing/2014/main" id="{15C5FD85-E72E-D48C-0D76-91EA628295DE}"/>
              </a:ext>
            </a:extLst>
          </p:cNvPr>
          <p:cNvSpPr>
            <a:spLocks noGrp="1"/>
          </p:cNvSpPr>
          <p:nvPr>
            <p:ph type="body" idx="1"/>
          </p:nvPr>
        </p:nvSpPr>
        <p:spPr>
          <a:xfrm>
            <a:off x="257048" y="1060704"/>
            <a:ext cx="2980944" cy="402336"/>
          </a:xfrm>
        </p:spPr>
        <p:txBody>
          <a:bodyPr/>
          <a:lstStyle/>
          <a:p>
            <a:r>
              <a:rPr lang="en-US" altLang="zh-CN" sz="2800" dirty="0"/>
              <a:t>1. HashMap</a:t>
            </a:r>
          </a:p>
        </p:txBody>
      </p:sp>
      <p:pic>
        <p:nvPicPr>
          <p:cNvPr id="6" name="Picture 5">
            <a:extLst>
              <a:ext uri="{FF2B5EF4-FFF2-40B4-BE49-F238E27FC236}">
                <a16:creationId xmlns:a16="http://schemas.microsoft.com/office/drawing/2014/main" id="{627ACE23-24A8-54A8-9FB4-599B18F87CC1}"/>
              </a:ext>
            </a:extLst>
          </p:cNvPr>
          <p:cNvPicPr>
            <a:picLocks noChangeAspect="1"/>
          </p:cNvPicPr>
          <p:nvPr/>
        </p:nvPicPr>
        <p:blipFill>
          <a:blip r:embed="rId2"/>
          <a:stretch>
            <a:fillRect/>
          </a:stretch>
        </p:blipFill>
        <p:spPr>
          <a:xfrm>
            <a:off x="132080" y="1805285"/>
            <a:ext cx="4470400" cy="241643"/>
          </a:xfrm>
          <a:prstGeom prst="rect">
            <a:avLst/>
          </a:prstGeom>
        </p:spPr>
      </p:pic>
      <p:pic>
        <p:nvPicPr>
          <p:cNvPr id="8" name="Picture 7">
            <a:extLst>
              <a:ext uri="{FF2B5EF4-FFF2-40B4-BE49-F238E27FC236}">
                <a16:creationId xmlns:a16="http://schemas.microsoft.com/office/drawing/2014/main" id="{473D7A45-248E-45CC-FA24-866CC8D864EC}"/>
              </a:ext>
            </a:extLst>
          </p:cNvPr>
          <p:cNvPicPr>
            <a:picLocks noChangeAspect="1"/>
          </p:cNvPicPr>
          <p:nvPr/>
        </p:nvPicPr>
        <p:blipFill>
          <a:blip r:embed="rId3"/>
          <a:stretch>
            <a:fillRect/>
          </a:stretch>
        </p:blipFill>
        <p:spPr>
          <a:xfrm>
            <a:off x="4775342" y="207959"/>
            <a:ext cx="6959457" cy="3194653"/>
          </a:xfrm>
          <a:prstGeom prst="rect">
            <a:avLst/>
          </a:prstGeom>
        </p:spPr>
      </p:pic>
      <p:pic>
        <p:nvPicPr>
          <p:cNvPr id="10" name="Picture 9">
            <a:extLst>
              <a:ext uri="{FF2B5EF4-FFF2-40B4-BE49-F238E27FC236}">
                <a16:creationId xmlns:a16="http://schemas.microsoft.com/office/drawing/2014/main" id="{64E1200E-7B18-5CE0-BEA0-20C751A1379F}"/>
              </a:ext>
            </a:extLst>
          </p:cNvPr>
          <p:cNvPicPr>
            <a:picLocks noChangeAspect="1"/>
          </p:cNvPicPr>
          <p:nvPr/>
        </p:nvPicPr>
        <p:blipFill>
          <a:blip r:embed="rId4"/>
          <a:stretch>
            <a:fillRect/>
          </a:stretch>
        </p:blipFill>
        <p:spPr>
          <a:xfrm>
            <a:off x="4775342" y="3564794"/>
            <a:ext cx="6959456" cy="3160387"/>
          </a:xfrm>
          <a:prstGeom prst="rect">
            <a:avLst/>
          </a:prstGeom>
        </p:spPr>
      </p:pic>
      <p:sp>
        <p:nvSpPr>
          <p:cNvPr id="12" name="TextBox 11">
            <a:extLst>
              <a:ext uri="{FF2B5EF4-FFF2-40B4-BE49-F238E27FC236}">
                <a16:creationId xmlns:a16="http://schemas.microsoft.com/office/drawing/2014/main" id="{0E082BB0-CBAD-4C14-3F08-E8B52F088F45}"/>
              </a:ext>
            </a:extLst>
          </p:cNvPr>
          <p:cNvSpPr txBox="1"/>
          <p:nvPr/>
        </p:nvSpPr>
        <p:spPr>
          <a:xfrm flipH="1">
            <a:off x="194564" y="2334603"/>
            <a:ext cx="3735831" cy="3416320"/>
          </a:xfrm>
          <a:prstGeom prst="rect">
            <a:avLst/>
          </a:prstGeom>
          <a:noFill/>
        </p:spPr>
        <p:txBody>
          <a:bodyPr wrap="square" rtlCol="0">
            <a:spAutoFit/>
          </a:bodyPr>
          <a:lstStyle/>
          <a:p>
            <a:r>
              <a:rPr lang="en-IN" sz="2400" dirty="0" err="1"/>
              <a:t>Hashmaps</a:t>
            </a:r>
            <a:r>
              <a:rPr lang="en-IN" sz="2400" dirty="0"/>
              <a:t> are used to store key values pairs that can be updated using put method and recalled using get method.</a:t>
            </a:r>
          </a:p>
          <a:p>
            <a:endParaRPr lang="en-IN" sz="2400" dirty="0"/>
          </a:p>
          <a:p>
            <a:r>
              <a:rPr lang="en-IN" sz="2400" dirty="0" err="1"/>
              <a:t>Hashmaps</a:t>
            </a:r>
            <a:r>
              <a:rPr lang="en-IN" sz="2400" dirty="0"/>
              <a:t> are extremely useful data structures that allow quick and easy access of stored variables.</a:t>
            </a:r>
          </a:p>
        </p:txBody>
      </p:sp>
    </p:spTree>
    <p:extLst>
      <p:ext uri="{BB962C8B-B14F-4D97-AF65-F5344CB8AC3E}">
        <p14:creationId xmlns:p14="http://schemas.microsoft.com/office/powerpoint/2010/main" val="375226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AA67BD-5C6E-519E-BA0C-964322B1D1A5}"/>
              </a:ext>
            </a:extLst>
          </p:cNvPr>
          <p:cNvSpPr>
            <a:spLocks noGrp="1"/>
          </p:cNvSpPr>
          <p:nvPr>
            <p:ph type="body" idx="1"/>
          </p:nvPr>
        </p:nvSpPr>
        <p:spPr>
          <a:xfrm>
            <a:off x="335280" y="497840"/>
            <a:ext cx="3404616" cy="6106160"/>
          </a:xfrm>
        </p:spPr>
        <p:txBody>
          <a:bodyPr/>
          <a:lstStyle/>
          <a:p>
            <a:r>
              <a:rPr lang="en-IN" sz="2400" dirty="0"/>
              <a:t>2. Linear Search and String Manipulation</a:t>
            </a:r>
          </a:p>
          <a:p>
            <a:endParaRPr lang="en-IN" sz="2400" dirty="0"/>
          </a:p>
          <a:p>
            <a:r>
              <a:rPr lang="en-IN" sz="2400" dirty="0"/>
              <a:t>Linear search is the least complex searching algorithm that is superseded by binary search for ordered data.</a:t>
            </a:r>
          </a:p>
          <a:p>
            <a:endParaRPr lang="en-IN" sz="2400" dirty="0"/>
          </a:p>
          <a:p>
            <a:r>
              <a:rPr lang="en-IN" sz="2400" dirty="0"/>
              <a:t>String manipulation involves making changes to string and performing multiple operations on it such as concatenation and trimming etc.</a:t>
            </a:r>
          </a:p>
          <a:p>
            <a:endParaRPr lang="en-IN" dirty="0"/>
          </a:p>
        </p:txBody>
      </p:sp>
      <p:sp>
        <p:nvSpPr>
          <p:cNvPr id="4" name="Picture Placeholder 3">
            <a:extLst>
              <a:ext uri="{FF2B5EF4-FFF2-40B4-BE49-F238E27FC236}">
                <a16:creationId xmlns:a16="http://schemas.microsoft.com/office/drawing/2014/main" id="{7086A820-1A8F-99A5-0457-36CAC31A1F5A}"/>
              </a:ext>
            </a:extLst>
          </p:cNvPr>
          <p:cNvSpPr>
            <a:spLocks noGrp="1"/>
          </p:cNvSpPr>
          <p:nvPr>
            <p:ph type="pic" sz="quarter" idx="10"/>
          </p:nvPr>
        </p:nvSpPr>
        <p:spPr/>
        <p:txBody>
          <a:bodyPr/>
          <a:lstStyle/>
          <a:p>
            <a:endParaRPr lang="en-IN"/>
          </a:p>
        </p:txBody>
      </p:sp>
      <p:pic>
        <p:nvPicPr>
          <p:cNvPr id="6" name="Picture 5">
            <a:extLst>
              <a:ext uri="{FF2B5EF4-FFF2-40B4-BE49-F238E27FC236}">
                <a16:creationId xmlns:a16="http://schemas.microsoft.com/office/drawing/2014/main" id="{6C0DD0A8-A882-9C05-AA6E-89D9BFFFBBFC}"/>
              </a:ext>
            </a:extLst>
          </p:cNvPr>
          <p:cNvPicPr>
            <a:picLocks noChangeAspect="1"/>
          </p:cNvPicPr>
          <p:nvPr/>
        </p:nvPicPr>
        <p:blipFill>
          <a:blip r:embed="rId2"/>
          <a:stretch>
            <a:fillRect/>
          </a:stretch>
        </p:blipFill>
        <p:spPr>
          <a:xfrm>
            <a:off x="3992880" y="264160"/>
            <a:ext cx="8056880" cy="6451600"/>
          </a:xfrm>
          <a:prstGeom prst="rect">
            <a:avLst/>
          </a:prstGeom>
        </p:spPr>
      </p:pic>
    </p:spTree>
    <p:extLst>
      <p:ext uri="{BB962C8B-B14F-4D97-AF65-F5344CB8AC3E}">
        <p14:creationId xmlns:p14="http://schemas.microsoft.com/office/powerpoint/2010/main" val="372672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AA67BD-5C6E-519E-BA0C-964322B1D1A5}"/>
              </a:ext>
            </a:extLst>
          </p:cNvPr>
          <p:cNvSpPr>
            <a:spLocks noGrp="1"/>
          </p:cNvSpPr>
          <p:nvPr>
            <p:ph type="body" idx="1"/>
          </p:nvPr>
        </p:nvSpPr>
        <p:spPr>
          <a:xfrm>
            <a:off x="335280" y="497840"/>
            <a:ext cx="3404616" cy="6106160"/>
          </a:xfrm>
        </p:spPr>
        <p:txBody>
          <a:bodyPr/>
          <a:lstStyle/>
          <a:p>
            <a:r>
              <a:rPr lang="en-IN" sz="2400" dirty="0"/>
              <a:t>3. Queue</a:t>
            </a:r>
          </a:p>
          <a:p>
            <a:endParaRPr lang="en-IN" sz="2400" dirty="0"/>
          </a:p>
          <a:p>
            <a:r>
              <a:rPr lang="en-IN" sz="2400" dirty="0"/>
              <a:t>Queue is one of the most important and widely used data structure.</a:t>
            </a:r>
          </a:p>
          <a:p>
            <a:endParaRPr lang="en-IN" sz="2400" dirty="0"/>
          </a:p>
          <a:p>
            <a:r>
              <a:rPr lang="en-IN" sz="2400" dirty="0"/>
              <a:t>In this project the queue was used to store the queue of cars that lined up to enter the parking lot.</a:t>
            </a:r>
          </a:p>
          <a:p>
            <a:endParaRPr lang="en-IN" sz="2400" dirty="0"/>
          </a:p>
          <a:p>
            <a:r>
              <a:rPr lang="en-IN" sz="2400" dirty="0"/>
              <a:t>The predefined queue in java provides function like peek, </a:t>
            </a:r>
          </a:p>
          <a:p>
            <a:endParaRPr lang="en-IN" dirty="0"/>
          </a:p>
        </p:txBody>
      </p:sp>
      <p:sp>
        <p:nvSpPr>
          <p:cNvPr id="4" name="Picture Placeholder 3">
            <a:extLst>
              <a:ext uri="{FF2B5EF4-FFF2-40B4-BE49-F238E27FC236}">
                <a16:creationId xmlns:a16="http://schemas.microsoft.com/office/drawing/2014/main" id="{7086A820-1A8F-99A5-0457-36CAC31A1F5A}"/>
              </a:ext>
            </a:extLst>
          </p:cNvPr>
          <p:cNvSpPr>
            <a:spLocks noGrp="1"/>
          </p:cNvSpPr>
          <p:nvPr>
            <p:ph type="pic" sz="quarter" idx="10"/>
          </p:nvPr>
        </p:nvSpPr>
        <p:spPr/>
        <p:txBody>
          <a:bodyPr/>
          <a:lstStyle/>
          <a:p>
            <a:endParaRPr lang="en-IN"/>
          </a:p>
        </p:txBody>
      </p:sp>
      <p:pic>
        <p:nvPicPr>
          <p:cNvPr id="5" name="Picture 4">
            <a:extLst>
              <a:ext uri="{FF2B5EF4-FFF2-40B4-BE49-F238E27FC236}">
                <a16:creationId xmlns:a16="http://schemas.microsoft.com/office/drawing/2014/main" id="{A43BE195-49C7-319B-2D97-76188102F207}"/>
              </a:ext>
            </a:extLst>
          </p:cNvPr>
          <p:cNvPicPr>
            <a:picLocks noChangeAspect="1"/>
          </p:cNvPicPr>
          <p:nvPr/>
        </p:nvPicPr>
        <p:blipFill>
          <a:blip r:embed="rId2"/>
          <a:stretch>
            <a:fillRect/>
          </a:stretch>
        </p:blipFill>
        <p:spPr>
          <a:xfrm>
            <a:off x="17955" y="994400"/>
            <a:ext cx="3848433" cy="236240"/>
          </a:xfrm>
          <a:prstGeom prst="rect">
            <a:avLst/>
          </a:prstGeom>
        </p:spPr>
      </p:pic>
      <p:pic>
        <p:nvPicPr>
          <p:cNvPr id="8" name="Picture 7">
            <a:extLst>
              <a:ext uri="{FF2B5EF4-FFF2-40B4-BE49-F238E27FC236}">
                <a16:creationId xmlns:a16="http://schemas.microsoft.com/office/drawing/2014/main" id="{468F203C-184C-5165-E5D4-A8BB3E186841}"/>
              </a:ext>
            </a:extLst>
          </p:cNvPr>
          <p:cNvPicPr>
            <a:picLocks noChangeAspect="1"/>
          </p:cNvPicPr>
          <p:nvPr/>
        </p:nvPicPr>
        <p:blipFill>
          <a:blip r:embed="rId3"/>
          <a:stretch>
            <a:fillRect/>
          </a:stretch>
        </p:blipFill>
        <p:spPr>
          <a:xfrm>
            <a:off x="4254833" y="77763"/>
            <a:ext cx="7601887" cy="6702474"/>
          </a:xfrm>
          <a:prstGeom prst="rect">
            <a:avLst/>
          </a:prstGeom>
        </p:spPr>
      </p:pic>
    </p:spTree>
    <p:extLst>
      <p:ext uri="{BB962C8B-B14F-4D97-AF65-F5344CB8AC3E}">
        <p14:creationId xmlns:p14="http://schemas.microsoft.com/office/powerpoint/2010/main" val="1115679958"/>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E1B98067C54D49BF2B70A3998ED948" ma:contentTypeVersion="0" ma:contentTypeDescription="Create a new document." ma:contentTypeScope="" ma:versionID="0fe73dadc9a6991693f1452b7b9a7234">
  <xsd:schema xmlns:xsd="http://www.w3.org/2001/XMLSchema" xmlns:xs="http://www.w3.org/2001/XMLSchema" xmlns:p="http://schemas.microsoft.com/office/2006/metadata/properties" targetNamespace="http://schemas.microsoft.com/office/2006/metadata/properties" ma:root="true" ma:fieldsID="d73480e0c8d8a2abc282b77aedb05ce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0C7A9B-FB2A-4B34-9E68-6DBAD30B41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1D9A46C-D3F3-4D45-B248-B831C6B5FC85}">
  <ds:schemaRefs>
    <ds:schemaRef ds:uri="http://schemas.microsoft.com/office/2006/documentManagement/types"/>
    <ds:schemaRef ds:uri="http://purl.org/dc/elements/1.1/"/>
    <ds:schemaRef ds:uri="http://schemas.microsoft.com/office/infopath/2007/PartnerControls"/>
    <ds:schemaRef ds:uri="http://purl.org/dc/dcmitype/"/>
    <ds:schemaRef ds:uri="http://schemas.microsoft.com/office/2006/metadata/properties"/>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5FA78568-A730-4D3B-A489-FD854E91254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{4C41722D-5BFD-4510-A454-92C938524C9C}tf11429527_win32</Template>
  <TotalTime>107</TotalTime>
  <Words>476</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Karla</vt:lpstr>
      <vt:lpstr>Univers Condensed Light</vt:lpstr>
      <vt:lpstr>Office Theme</vt:lpstr>
      <vt:lpstr>Summer Training Project : Programming Pathshala DSA</vt:lpstr>
      <vt:lpstr>PowerPoint Presentation</vt:lpstr>
      <vt:lpstr>Core Topics Learnt  1. Arrays 2. Searching Algorithms 3. Sorting Algorithms 4. Recursion 5. Hashing 6. String Manipulation 7. Linked List 8. Tree </vt:lpstr>
      <vt:lpstr>Slides in Brief</vt:lpstr>
      <vt:lpstr>Project: Parking Management System  The Project is made in Java Language and uses data structures such as HashMap, queue, array list with implementation of string manipulation.  The reason for choosing java is because of it’s modularity and abundance of predefined methods  </vt:lpstr>
      <vt:lpstr>Introduction </vt:lpstr>
      <vt:lpstr>Code Snippets</vt:lpstr>
      <vt:lpstr>PowerPoint Presentation</vt:lpstr>
      <vt:lpstr>PowerPoint Presentation</vt:lpstr>
      <vt:lpstr>Scope</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Training Project : Programming Pathshala DSA</dc:title>
  <dc:creator>Ritesh Singh</dc:creator>
  <cp:lastModifiedBy>Ritesh Singh</cp:lastModifiedBy>
  <cp:revision>1</cp:revision>
  <dcterms:created xsi:type="dcterms:W3CDTF">2023-09-10T04:04:45Z</dcterms:created>
  <dcterms:modified xsi:type="dcterms:W3CDTF">2023-09-14T04:28:33Z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0x01010039E1B98067C54D49BF2B70A3998ED948</vt:lpwstr>
  </property>
</Properties>
</file>