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81" r:id="rId4"/>
    <p:sldId id="265" r:id="rId5"/>
    <p:sldId id="266" r:id="rId6"/>
    <p:sldId id="267" r:id="rId7"/>
    <p:sldId id="286" r:id="rId8"/>
    <p:sldId id="270" r:id="rId9"/>
    <p:sldId id="268" r:id="rId10"/>
    <p:sldId id="269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504"/>
  </p:normalViewPr>
  <p:slideViewPr>
    <p:cSldViewPr>
      <p:cViewPr varScale="1">
        <p:scale>
          <a:sx n="136" d="100"/>
          <a:sy n="136" d="100"/>
        </p:scale>
        <p:origin x="86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C80A6-1C77-C84F-8717-173332546C33}" type="datetimeFigureOut">
              <a:rPr kumimoji="1" lang="zh-CN" altLang="en-US" smtClean="0"/>
              <a:t>2024/5/20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086E3-B5FC-9C49-A02A-F1C6D63539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01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86E3-B5FC-9C49-A02A-F1C6D635397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79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847724"/>
            <a:ext cx="8137922" cy="375523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cxnSp>
        <p:nvCxnSpPr>
          <p:cNvPr id="2" name="直接连接符 6"/>
          <p:cNvCxnSpPr/>
          <p:nvPr userDrawn="1"/>
        </p:nvCxnSpPr>
        <p:spPr>
          <a:xfrm>
            <a:off x="502443" y="545614"/>
            <a:ext cx="813792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9E2BD3-56B1-424C-B77F-6F7DA2E9CC9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4775F6C-6AC2-CD4B-B52C-3B64D76D49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D0C9856-C58A-E64B-B40C-B1F08AAD46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r">
              <a:defRPr/>
            </a:lvl1pPr>
          </a:lstStyle>
          <a:p>
            <a:fld id="{5DD3DB80-B894-403A-B48E-6FDC1A7201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71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2024/5/20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2024/5/20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2024/5/20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  <a:pPr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D0B1-60BF-4CB6-8551-1701ED82CA29}" type="datetimeFigureOut">
              <a:rPr lang="zh-CN" altLang="en-US" smtClean="0"/>
              <a:pPr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00F5-9A0C-403E-ADCB-56FA5261A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28596" y="2000246"/>
            <a:ext cx="83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Predict Disease Gene by PRINCE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选取矩阵大于</a:t>
            </a:r>
            <a:r>
              <a:rPr lang="en-US" altLang="zh-CN" dirty="0"/>
              <a:t>0</a:t>
            </a:r>
            <a:r>
              <a:rPr lang="zh-CN" altLang="en-US" dirty="0"/>
              <a:t>的列索引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比较字符串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显示字符串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28808"/>
            <a:ext cx="74580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000378"/>
            <a:ext cx="5476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214824"/>
            <a:ext cx="73628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2697"/>
          </a:xfrm>
        </p:spPr>
        <p:txBody>
          <a:bodyPr>
            <a:normAutofit fontScale="90000"/>
          </a:bodyPr>
          <a:lstStyle/>
          <a:p>
            <a:r>
              <a:rPr altLang="en-US" dirty="0">
                <a:latin typeface="思源黑体 CN Medium" pitchFamily="34" charset="-122"/>
                <a:ea typeface="思源黑体 CN Medium" pitchFamily="34" charset="-122"/>
              </a:rPr>
              <a:t>带重启的随机游走</a:t>
            </a:r>
            <a:endParaRPr lang="zh-CN" altLang="en-US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00246"/>
            <a:ext cx="53054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857502"/>
            <a:ext cx="71151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05979"/>
            <a:ext cx="8715436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PRINCE for Prioritizing Genes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3285" y="688734"/>
            <a:ext cx="3340108" cy="403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75" y="843558"/>
            <a:ext cx="5079003" cy="342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28564" y="4608918"/>
            <a:ext cx="8715436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O.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Vanunu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, Associating Genes and Protein Complexes with Disease via Network Propagation,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PLoS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Comp. Bio. 2010.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SemiBold" pitchFamily="18" charset="-122"/>
              <a:ea typeface="思源宋体 SemiBold" pitchFamily="18" charset="-122"/>
              <a:cs typeface="+mj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51720" y="1635646"/>
            <a:ext cx="31881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4282" y="2020738"/>
            <a:ext cx="49337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339752" y="2390156"/>
            <a:ext cx="28275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14282" y="2570587"/>
            <a:ext cx="47897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412363" y="2772127"/>
            <a:ext cx="28275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4282" y="2966220"/>
            <a:ext cx="21254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5927" y="3304356"/>
            <a:ext cx="460035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14282" y="3867894"/>
            <a:ext cx="21254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352278" y="3676922"/>
            <a:ext cx="28275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27584" y="4083918"/>
            <a:ext cx="26642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6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05979"/>
            <a:ext cx="8715436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PRINCE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113167"/>
            <a:ext cx="3340108" cy="403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60"/>
            <a:ext cx="5079003" cy="342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366682" y="571486"/>
            <a:ext cx="8715436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O.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Vanunu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, Associating Genes and Protein Complexes with Disease via Network Propagation,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PLoS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Comp. Bio. 2010.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SemiBold" pitchFamily="18" charset="-122"/>
              <a:ea typeface="思源宋体 SemiBold" pitchFamily="18" charset="-122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05979"/>
            <a:ext cx="8715436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PRINCE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使用</a:t>
            </a:r>
            <a:r>
              <a:rPr lang="en-US" altLang="zh-CN" sz="2800" dirty="0"/>
              <a:t>Random Walk with Restart</a:t>
            </a:r>
            <a:r>
              <a:rPr lang="zh-CN" altLang="en-US" sz="2800" dirty="0"/>
              <a:t>进行排序受初始值很大影响</a:t>
            </a:r>
            <a:r>
              <a:rPr lang="zh-CN" altLang="en-US" sz="2000" dirty="0"/>
              <a:t>（见</a:t>
            </a:r>
            <a:r>
              <a:rPr lang="en-US" altLang="zh-CN" sz="2000" dirty="0"/>
              <a:t>DY</a:t>
            </a:r>
            <a:r>
              <a:rPr lang="zh-CN" altLang="en-US" sz="2000" dirty="0"/>
              <a:t> </a:t>
            </a:r>
            <a:r>
              <a:rPr lang="en-US" altLang="zh-CN" sz="2000" dirty="0"/>
              <a:t>Zhou</a:t>
            </a:r>
            <a:r>
              <a:rPr lang="zh-CN" altLang="en-US" sz="2000" dirty="0"/>
              <a:t>的论文）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使用初始值作为</a:t>
            </a:r>
            <a:r>
              <a:rPr lang="en-US" altLang="zh-CN" sz="2800" dirty="0"/>
              <a:t>Query</a:t>
            </a:r>
            <a:r>
              <a:rPr lang="zh-CN" altLang="en-US" sz="2800" dirty="0"/>
              <a:t>，排序结果与</a:t>
            </a:r>
            <a:r>
              <a:rPr lang="en-US" altLang="zh-CN" sz="2800" dirty="0"/>
              <a:t>Query</a:t>
            </a:r>
            <a:r>
              <a:rPr lang="zh-CN" altLang="en-US" sz="2800" dirty="0"/>
              <a:t>相关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使用疾病的相似疾病的致病基因作为初始值，排序结果认为是与查询疾病最相关的致病基因候选集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66682" y="571486"/>
            <a:ext cx="8715436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O.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Vanunu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, Associating Genes and Protein Complexes with Disease via Network Propagation,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PLoS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Comp. Bio. 2010.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SemiBold" pitchFamily="18" charset="-122"/>
              <a:ea typeface="思源宋体 SemiBold" pitchFamily="18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65125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7238"/>
            <a:ext cx="8715436" cy="41434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Normalize PPI network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Initialize the query phenotype with genes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Enrich</a:t>
            </a:r>
            <a:r>
              <a:rPr lang="zh-CN" altLang="en-US" sz="2000" dirty="0"/>
              <a:t> </a:t>
            </a:r>
            <a:r>
              <a:rPr lang="en-US" altLang="zh-CN" sz="2000" dirty="0"/>
              <a:t>query phenotype with its 5 most similar phenotypes.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Represent query phenotype with its causal genes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Propagate through gene network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Prioritize candidate genes for query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02443" y="-44719"/>
            <a:ext cx="8137922" cy="5357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复杂网络</a:t>
            </a:r>
            <a:r>
              <a:rPr lang="en-US" altLang="zh-CN" sz="2100" dirty="0"/>
              <a:t>(Phenotype-Gene Network)</a:t>
            </a:r>
            <a:endParaRPr lang="en-US" altLang="zh-CN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2" y="1255108"/>
            <a:ext cx="8643966" cy="367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837157" y="4845461"/>
            <a:ext cx="2182416" cy="154786"/>
          </a:xfrm>
        </p:spPr>
        <p:txBody>
          <a:bodyPr/>
          <a:lstStyle/>
          <a:p>
            <a:fld id="{D0E80FDF-07E3-4B34-9921-5B37207965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8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191819"/>
            <a:ext cx="8715436" cy="359450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 err="1"/>
              <a:t>ppi_network</a:t>
            </a:r>
            <a:r>
              <a:rPr lang="en-US" altLang="zh-CN" dirty="0"/>
              <a:t> : gene</a:t>
            </a:r>
            <a:r>
              <a:rPr lang="zh-CN" altLang="en-US" dirty="0"/>
              <a:t>网络</a:t>
            </a:r>
            <a:r>
              <a:rPr lang="en-US" altLang="zh-CN" sz="2000" dirty="0"/>
              <a:t>(8919 * 8919)</a:t>
            </a:r>
          </a:p>
          <a:p>
            <a:pPr marL="742950" lvl="2" indent="-342900">
              <a:lnSpc>
                <a:spcPct val="110000"/>
              </a:lnSpc>
            </a:pPr>
            <a:r>
              <a:rPr lang="en-US" altLang="zh-CN" dirty="0" err="1"/>
              <a:t>ppi_network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个基因和第</a:t>
            </a:r>
            <a:r>
              <a:rPr lang="en-US" altLang="zh-CN" dirty="0"/>
              <a:t>j</a:t>
            </a:r>
            <a:r>
              <a:rPr lang="zh-CN" altLang="en-US" dirty="0"/>
              <a:t>个基因是否有关系</a:t>
            </a:r>
            <a:endParaRPr lang="en-US" altLang="zh-CN" dirty="0" err="1"/>
          </a:p>
          <a:p>
            <a:pPr>
              <a:lnSpc>
                <a:spcPct val="110000"/>
              </a:lnSpc>
            </a:pPr>
            <a:r>
              <a:rPr lang="en-US" altLang="zh-CN" dirty="0" err="1"/>
              <a:t>phenotype_network</a:t>
            </a:r>
            <a:r>
              <a:rPr lang="en-US" altLang="zh-CN" dirty="0"/>
              <a:t>: </a:t>
            </a:r>
            <a:r>
              <a:rPr lang="zh-CN" altLang="en-US" dirty="0"/>
              <a:t>疾病表型的相似关系</a:t>
            </a:r>
            <a:r>
              <a:rPr lang="en-US" altLang="zh-CN" sz="2000" dirty="0"/>
              <a:t>(5080 * 5081)</a:t>
            </a:r>
            <a:r>
              <a:rPr lang="zh-CN" altLang="en-US" sz="2000" dirty="0"/>
              <a:t>，</a:t>
            </a:r>
            <a:r>
              <a:rPr lang="zh-CN" altLang="en-US" dirty="0"/>
              <a:t>第一列是</a:t>
            </a:r>
            <a:r>
              <a:rPr lang="en-US" altLang="zh-CN" dirty="0"/>
              <a:t>ID</a:t>
            </a:r>
            <a:r>
              <a:rPr lang="zh-CN" altLang="en-US" dirty="0"/>
              <a:t>，其余为相似度</a:t>
            </a:r>
            <a:endParaRPr lang="en-US" altLang="zh-CN" dirty="0"/>
          </a:p>
          <a:p>
            <a:pPr marL="742950" lvl="2" indent="-342900">
              <a:lnSpc>
                <a:spcPct val="110000"/>
              </a:lnSpc>
            </a:pPr>
            <a:r>
              <a:rPr lang="en-US" altLang="zh-CN" dirty="0" err="1"/>
              <a:t>phenotype_network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个疾病和第</a:t>
            </a:r>
            <a:r>
              <a:rPr lang="en-US" altLang="zh-CN" dirty="0"/>
              <a:t>j</a:t>
            </a:r>
            <a:r>
              <a:rPr lang="zh-CN" altLang="en-US" dirty="0"/>
              <a:t>个疾病是否有关系</a:t>
            </a:r>
            <a:endParaRPr lang="en-US" altLang="zh-CN" dirty="0"/>
          </a:p>
          <a:p>
            <a:pPr marL="742950" lvl="2" indent="-342900">
              <a:lnSpc>
                <a:spcPct val="110000"/>
              </a:lnSpc>
            </a:pPr>
            <a:r>
              <a:rPr lang="zh-CN" altLang="en-US" dirty="0"/>
              <a:t>在寻找</a:t>
            </a:r>
            <a:r>
              <a:rPr lang="en-US" altLang="zh-CN" dirty="0"/>
              <a:t>5</a:t>
            </a:r>
            <a:r>
              <a:rPr lang="zh-CN" altLang="en-US" dirty="0"/>
              <a:t>个最相似的疾病时请使用</a:t>
            </a:r>
            <a:r>
              <a:rPr lang="en-US" altLang="zh-CN" dirty="0"/>
              <a:t>phenotype_5nn_graph.mat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 err="1"/>
              <a:t>g_p_network</a:t>
            </a:r>
            <a:r>
              <a:rPr lang="en-US" altLang="zh-CN" dirty="0"/>
              <a:t>: </a:t>
            </a:r>
            <a:r>
              <a:rPr lang="zh-CN" altLang="en-US" dirty="0"/>
              <a:t>疾病表型的致病基因</a:t>
            </a:r>
            <a:r>
              <a:rPr lang="en-US" altLang="zh-CN" sz="2000" dirty="0"/>
              <a:t>(8919 * 5080)</a:t>
            </a:r>
            <a:r>
              <a:rPr lang="en-US" altLang="zh-CN" dirty="0"/>
              <a:t> </a:t>
            </a:r>
          </a:p>
          <a:p>
            <a:pPr marL="742950" lvl="2" indent="-342900">
              <a:lnSpc>
                <a:spcPct val="110000"/>
              </a:lnSpc>
            </a:pPr>
            <a:r>
              <a:rPr lang="en-US" altLang="zh-CN" dirty="0" err="1"/>
              <a:t>g_p_network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个基因和第</a:t>
            </a:r>
            <a:r>
              <a:rPr lang="en-US" altLang="zh-CN" dirty="0"/>
              <a:t>j</a:t>
            </a:r>
            <a:r>
              <a:rPr lang="zh-CN" altLang="en-US" dirty="0"/>
              <a:t>个疾病是否有关系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打开数据文件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保存数据文件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第一个参数是文件名</a:t>
            </a:r>
            <a:endParaRPr lang="en-US" altLang="zh-CN" dirty="0"/>
          </a:p>
          <a:p>
            <a:pPr lvl="1"/>
            <a:r>
              <a:rPr lang="zh-CN" altLang="en-US" dirty="0"/>
              <a:t>第二个参数是数组名</a:t>
            </a:r>
            <a:r>
              <a:rPr lang="en-US" altLang="zh-CN" dirty="0"/>
              <a:t>(</a:t>
            </a:r>
            <a:r>
              <a:rPr lang="zh-CN" altLang="en-US" dirty="0"/>
              <a:t>字符串使用单引号标示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70"/>
            <a:ext cx="4657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143254"/>
            <a:ext cx="804027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359</Words>
  <Application>Microsoft Macintosh PowerPoint</Application>
  <PresentationFormat>全屏显示(16:9)</PresentationFormat>
  <Paragraphs>43</Paragraphs>
  <Slides>10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思源黑体 CN Medium</vt:lpstr>
      <vt:lpstr>思源黑体 CN Regular</vt:lpstr>
      <vt:lpstr>思源宋体 SemiBold</vt:lpstr>
      <vt:lpstr>Arial</vt:lpstr>
      <vt:lpstr>Calibri</vt:lpstr>
      <vt:lpstr>Office 主题</vt:lpstr>
      <vt:lpstr>PowerPoint 演示文稿</vt:lpstr>
      <vt:lpstr>带重启的随机游走</vt:lpstr>
      <vt:lpstr>PRINCE for Prioritizing Genes  </vt:lpstr>
      <vt:lpstr>PRINCE  </vt:lpstr>
      <vt:lpstr>PRINCE  </vt:lpstr>
      <vt:lpstr>Steps</vt:lpstr>
      <vt:lpstr>复杂网络(Phenotype-Gene Network)</vt:lpstr>
      <vt:lpstr>数据集</vt:lpstr>
      <vt:lpstr>Matlab Script</vt:lpstr>
      <vt:lpstr>Matlab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 Office User</cp:lastModifiedBy>
  <cp:revision>16</cp:revision>
  <dcterms:created xsi:type="dcterms:W3CDTF">2017-03-02T07:30:08Z</dcterms:created>
  <dcterms:modified xsi:type="dcterms:W3CDTF">2024-05-20T06:26:22Z</dcterms:modified>
</cp:coreProperties>
</file>