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5" r:id="rId4"/>
    <p:sldId id="288" r:id="rId5"/>
    <p:sldId id="306" r:id="rId6"/>
    <p:sldId id="302" r:id="rId7"/>
    <p:sldId id="305" r:id="rId8"/>
    <p:sldId id="303" r:id="rId9"/>
    <p:sldId id="291" r:id="rId10"/>
    <p:sldId id="307" r:id="rId11"/>
    <p:sldId id="292" r:id="rId12"/>
    <p:sldId id="308" r:id="rId13"/>
    <p:sldId id="289" r:id="rId14"/>
    <p:sldId id="293" r:id="rId15"/>
    <p:sldId id="323" r:id="rId16"/>
    <p:sldId id="309" r:id="rId17"/>
    <p:sldId id="310" r:id="rId18"/>
    <p:sldId id="312" r:id="rId19"/>
    <p:sldId id="294" r:id="rId20"/>
    <p:sldId id="313" r:id="rId21"/>
    <p:sldId id="295" r:id="rId22"/>
    <p:sldId id="314" r:id="rId23"/>
    <p:sldId id="325" r:id="rId24"/>
    <p:sldId id="296" r:id="rId25"/>
    <p:sldId id="315" r:id="rId26"/>
    <p:sldId id="326" r:id="rId27"/>
    <p:sldId id="316" r:id="rId28"/>
    <p:sldId id="321" r:id="rId29"/>
    <p:sldId id="317" r:id="rId30"/>
    <p:sldId id="319" r:id="rId31"/>
    <p:sldId id="320" r:id="rId32"/>
    <p:sldId id="322" r:id="rId33"/>
    <p:sldId id="297" r:id="rId34"/>
    <p:sldId id="327" r:id="rId35"/>
    <p:sldId id="329" r:id="rId36"/>
    <p:sldId id="328" r:id="rId37"/>
    <p:sldId id="330" r:id="rId38"/>
    <p:sldId id="331" r:id="rId39"/>
    <p:sldId id="290" r:id="rId40"/>
    <p:sldId id="298" r:id="rId41"/>
    <p:sldId id="332" r:id="rId42"/>
    <p:sldId id="299" r:id="rId43"/>
    <p:sldId id="286" r:id="rId44"/>
  </p:sldIdLst>
  <p:sldSz cx="12192000" cy="6858000"/>
  <p:notesSz cx="6858000" cy="9144000"/>
  <p:custDataLst>
    <p:tags r:id="rId4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8" Type="http://schemas.openxmlformats.org/officeDocument/2006/relationships/tags" Target="tags/tag153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2.xml"/><Relationship Id="rId1" Type="http://schemas.openxmlformats.org/officeDocument/2006/relationships/tags" Target="../tags/tag8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tags" Target="../tags/tag8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8.xml"/><Relationship Id="rId1" Type="http://schemas.openxmlformats.org/officeDocument/2006/relationships/tags" Target="../tags/tag8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0.xml"/><Relationship Id="rId1" Type="http://schemas.openxmlformats.org/officeDocument/2006/relationships/tags" Target="../tags/tag8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2.xml"/><Relationship Id="rId1" Type="http://schemas.openxmlformats.org/officeDocument/2006/relationships/tags" Target="../tags/tag9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4.xml"/><Relationship Id="rId1" Type="http://schemas.openxmlformats.org/officeDocument/2006/relationships/tags" Target="../tags/tag9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6.xml"/><Relationship Id="rId1" Type="http://schemas.openxmlformats.org/officeDocument/2006/relationships/tags" Target="../tags/tag9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8.xml"/><Relationship Id="rId1" Type="http://schemas.openxmlformats.org/officeDocument/2006/relationships/tags" Target="../tags/tag9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0.xml"/><Relationship Id="rId1" Type="http://schemas.openxmlformats.org/officeDocument/2006/relationships/tags" Target="../tags/tag9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4.xml"/><Relationship Id="rId1" Type="http://schemas.openxmlformats.org/officeDocument/2006/relationships/tags" Target="../tags/tag10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6.xml"/><Relationship Id="rId1" Type="http://schemas.openxmlformats.org/officeDocument/2006/relationships/tags" Target="../tags/tag10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8.xml"/><Relationship Id="rId1" Type="http://schemas.openxmlformats.org/officeDocument/2006/relationships/tags" Target="../tags/tag10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0.xml"/><Relationship Id="rId1" Type="http://schemas.openxmlformats.org/officeDocument/2006/relationships/tags" Target="../tags/tag10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2.xml"/><Relationship Id="rId1" Type="http://schemas.openxmlformats.org/officeDocument/2006/relationships/tags" Target="../tags/tag1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4.xml"/><Relationship Id="rId1" Type="http://schemas.openxmlformats.org/officeDocument/2006/relationships/tags" Target="../tags/tag1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6.xml"/><Relationship Id="rId1" Type="http://schemas.openxmlformats.org/officeDocument/2006/relationships/tags" Target="../tags/tag1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8.xml"/><Relationship Id="rId1" Type="http://schemas.openxmlformats.org/officeDocument/2006/relationships/tags" Target="../tags/tag1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0.xml"/><Relationship Id="rId1" Type="http://schemas.openxmlformats.org/officeDocument/2006/relationships/tags" Target="../tags/tag1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2.xml"/><Relationship Id="rId1" Type="http://schemas.openxmlformats.org/officeDocument/2006/relationships/tags" Target="../tags/tag12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4.xml"/><Relationship Id="rId1" Type="http://schemas.openxmlformats.org/officeDocument/2006/relationships/tags" Target="../tags/tag123.xml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7.xml"/><Relationship Id="rId3" Type="http://schemas.openxmlformats.org/officeDocument/2006/relationships/image" Target="../media/image3.png"/><Relationship Id="rId2" Type="http://schemas.openxmlformats.org/officeDocument/2006/relationships/tags" Target="../tags/tag126.xml"/><Relationship Id="rId1" Type="http://schemas.openxmlformats.org/officeDocument/2006/relationships/tags" Target="../tags/tag125.xml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0.xml"/><Relationship Id="rId3" Type="http://schemas.openxmlformats.org/officeDocument/2006/relationships/image" Target="../media/image3.png"/><Relationship Id="rId2" Type="http://schemas.openxmlformats.org/officeDocument/2006/relationships/tags" Target="../tags/tag129.xml"/><Relationship Id="rId1" Type="http://schemas.openxmlformats.org/officeDocument/2006/relationships/tags" Target="../tags/tag128.xml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3.xml"/><Relationship Id="rId3" Type="http://schemas.openxmlformats.org/officeDocument/2006/relationships/image" Target="../media/image3.png"/><Relationship Id="rId2" Type="http://schemas.openxmlformats.org/officeDocument/2006/relationships/tags" Target="../tags/tag132.xml"/><Relationship Id="rId1" Type="http://schemas.openxmlformats.org/officeDocument/2006/relationships/tags" Target="../tags/tag13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5.xml"/><Relationship Id="rId1" Type="http://schemas.openxmlformats.org/officeDocument/2006/relationships/tags" Target="../tags/tag13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7.xml"/><Relationship Id="rId1" Type="http://schemas.openxmlformats.org/officeDocument/2006/relationships/tags" Target="../tags/tag1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9.xml"/><Relationship Id="rId1" Type="http://schemas.openxmlformats.org/officeDocument/2006/relationships/tags" Target="../tags/tag138.xml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2.xml"/><Relationship Id="rId3" Type="http://schemas.openxmlformats.org/officeDocument/2006/relationships/image" Target="../media/image4.png"/><Relationship Id="rId2" Type="http://schemas.openxmlformats.org/officeDocument/2006/relationships/tags" Target="../tags/tag141.xml"/><Relationship Id="rId1" Type="http://schemas.openxmlformats.org/officeDocument/2006/relationships/tags" Target="../tags/tag140.xml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5.xml"/><Relationship Id="rId3" Type="http://schemas.openxmlformats.org/officeDocument/2006/relationships/image" Target="../media/image4.png"/><Relationship Id="rId2" Type="http://schemas.openxmlformats.org/officeDocument/2006/relationships/tags" Target="../tags/tag144.xml"/><Relationship Id="rId1" Type="http://schemas.openxmlformats.org/officeDocument/2006/relationships/tags" Target="../tags/tag14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8.xml"/><Relationship Id="rId3" Type="http://schemas.openxmlformats.org/officeDocument/2006/relationships/image" Target="../media/image4.png"/><Relationship Id="rId2" Type="http://schemas.openxmlformats.org/officeDocument/2006/relationships/tags" Target="../tags/tag147.xml"/><Relationship Id="rId1" Type="http://schemas.openxmlformats.org/officeDocument/2006/relationships/tags" Target="../tags/tag14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0.xml"/><Relationship Id="rId1" Type="http://schemas.openxmlformats.org/officeDocument/2006/relationships/tags" Target="../tags/tag149.xml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659650" y="2594483"/>
            <a:ext cx="8041283" cy="720776"/>
          </a:xfrm>
          <a:prstGeom prst="rect">
            <a:avLst/>
          </a:prstGeom>
        </p:spPr>
        <p:txBody>
          <a:bodyPr/>
          <a:lstStyle>
            <a:lvl1pPr lvl="0" algn="ctr" defTabSz="914400">
              <a:lnSpc>
                <a:spcPct val="90000"/>
              </a:lnSpc>
              <a:spcBef>
                <a:spcPct val="0"/>
              </a:spcBef>
              <a:buNone/>
              <a:defRPr sz="4400" b="1" kern="1200">
                <a:ln>
                  <a:solidFill>
                    <a:srgbClr val="366E9C"/>
                  </a:solidFill>
                </a:ln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altLang="zh-CN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Lab0.</a:t>
            </a:r>
            <a:r>
              <a:rPr lang="zh-CN" altLang="en-US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环境安装与</a:t>
            </a:r>
            <a:r>
              <a:rPr lang="en-US" altLang="zh-CN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Python</a:t>
            </a:r>
            <a:r>
              <a:rPr lang="zh-CN" altLang="en-US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基础</a:t>
            </a:r>
            <a:endParaRPr lang="zh-CN" altLang="en-US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8530" y="257175"/>
            <a:ext cx="6932295" cy="785495"/>
          </a:xfrm>
        </p:spPr>
        <p:txBody>
          <a:bodyPr anchor="t" anchorCtr="0">
            <a:normAutofit/>
          </a:bodyPr>
          <a:p>
            <a:pPr algn="l">
              <a:buClrTx/>
              <a:buSzTx/>
              <a:buNone/>
            </a:pPr>
            <a:r>
              <a:rPr lang="zh-CN" altLang="en-US">
                <a:latin typeface="Times New Roman" panose="02020603050405020304" charset="0"/>
                <a:ea typeface="黑体" panose="02010600030101010101" charset="-122"/>
              </a:rPr>
              <a:t>环境配置</a:t>
            </a:r>
            <a:r>
              <a:rPr lang="en-US" altLang="zh-CN">
                <a:latin typeface="Times New Roman" panose="02020603050405020304" charset="0"/>
                <a:ea typeface="黑体" panose="02010600030101010101" charset="-122"/>
              </a:rPr>
              <a:t>——</a:t>
            </a:r>
            <a:r>
              <a:rPr lang="en-US" altLang="zh-CN">
                <a:latin typeface="Times New Roman" panose="02020603050405020304" charset="0"/>
                <a:ea typeface="黑体" panose="02010600030101010101" charset="-122"/>
              </a:rPr>
              <a:t>VScode</a:t>
            </a:r>
            <a:endParaRPr lang="en-US" altLang="zh-CN">
              <a:latin typeface="Times New Roman" panose="02020603050405020304" charset="0"/>
              <a:ea typeface="黑体" panose="02010600030101010101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11505" y="1494790"/>
            <a:ext cx="10968990" cy="323088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一、下载</a:t>
            </a:r>
            <a:endParaRPr lang="en-US" altLang="zh-CN" sz="24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indent="457200"/>
            <a:endParaRPr lang="zh-CN" altLang="en-US" sz="240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24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二、配置</a:t>
            </a:r>
            <a:r>
              <a:rPr lang="zh-CN" altLang="en-US" sz="24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插件</a:t>
            </a:r>
            <a:endParaRPr lang="zh-CN" altLang="en-US" sz="240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在左侧</a:t>
            </a:r>
            <a:r>
              <a:rPr lang="en-US" altLang="zh-CN"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extension</a:t>
            </a:r>
            <a:r>
              <a:rPr lang="zh-CN" altLang="en-US"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区搜索安装</a:t>
            </a:r>
            <a:r>
              <a:rPr lang="en-US" altLang="zh-CN"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Python</a:t>
            </a:r>
            <a:r>
              <a:rPr lang="zh-CN" altLang="en-US"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插件和</a:t>
            </a:r>
            <a:r>
              <a:rPr lang="en-US" altLang="zh-CN"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Jupyter</a:t>
            </a:r>
            <a:r>
              <a:rPr lang="zh-CN" altLang="en-US"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插件</a:t>
            </a:r>
            <a:endParaRPr lang="zh-CN" altLang="en-US" sz="24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endParaRPr lang="zh-CN" altLang="en-US" sz="240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8530" y="257175"/>
            <a:ext cx="6932295" cy="785495"/>
          </a:xfrm>
        </p:spPr>
        <p:txBody>
          <a:bodyPr anchor="t" anchorCtr="0">
            <a:normAutofit/>
          </a:bodyPr>
          <a:p>
            <a:pPr algn="l">
              <a:buClrTx/>
              <a:buSzTx/>
              <a:buNone/>
            </a:pPr>
            <a:r>
              <a:rPr lang="zh-CN" altLang="en-US">
                <a:latin typeface="Times New Roman" panose="02020603050405020304" charset="0"/>
                <a:ea typeface="黑体" panose="02010600030101010101" charset="-122"/>
              </a:rPr>
              <a:t>环境配置</a:t>
            </a:r>
            <a:r>
              <a:rPr lang="en-US" altLang="zh-CN">
                <a:latin typeface="Times New Roman" panose="02020603050405020304" charset="0"/>
                <a:ea typeface="黑体" panose="02010600030101010101" charset="-122"/>
              </a:rPr>
              <a:t>——</a:t>
            </a:r>
            <a:r>
              <a:rPr lang="en-US" altLang="zh-CN">
                <a:latin typeface="Times New Roman" panose="02020603050405020304" charset="0"/>
                <a:ea typeface="黑体" panose="02010600030101010101" charset="-122"/>
              </a:rPr>
              <a:t>VScode</a:t>
            </a:r>
            <a:endParaRPr lang="en-US" altLang="zh-CN">
              <a:latin typeface="Times New Roman" panose="02020603050405020304" charset="0"/>
              <a:ea typeface="黑体" panose="02010600030101010101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11505" y="1494790"/>
            <a:ext cx="10968990" cy="4540885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三、配置</a:t>
            </a:r>
            <a:r>
              <a:rPr lang="en-US" altLang="zh-CN" sz="24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Python</a:t>
            </a:r>
            <a:r>
              <a:rPr lang="zh-CN" altLang="en-US" sz="24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并连接</a:t>
            </a:r>
            <a:r>
              <a:rPr lang="en-US" altLang="zh-CN" sz="24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Jupyter</a:t>
            </a:r>
            <a:r>
              <a:rPr lang="zh-CN" altLang="en-US" sz="24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服务</a:t>
            </a:r>
            <a:endParaRPr lang="zh-CN" altLang="en-US" sz="240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12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1. 建立工作区，即新建用于存放代码的文件夹并打开</a:t>
            </a:r>
            <a:endParaRPr lang="zh-CN" altLang="en-US" sz="12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endParaRPr lang="zh-CN" altLang="en-US" sz="12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12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2. 打开命令面板(View &gt; Command Palette)(若安装中文插件，选择 </a:t>
            </a:r>
            <a:r>
              <a:rPr lang="zh-CN" altLang="en-US" sz="12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查看 &gt; 命令面板)(快捷键：Ctrl+Shift+P)，输入Python: Select Interpreter，选择Anaconda虚拟环境下的 python 解释器。</a:t>
            </a:r>
            <a:endParaRPr lang="zh-CN" altLang="en-US" sz="12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endParaRPr lang="zh-CN" altLang="en-US" sz="12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12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3. 进入虚拟环境控制台，启动 jupyter notebook 服务</a:t>
            </a:r>
            <a:endParaRPr lang="zh-CN" altLang="en-US" sz="12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endParaRPr lang="zh-CN" altLang="en-US" sz="12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12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4. 打开命令面板(View &gt; Command Palette)(若安装中文插件，选择 </a:t>
            </a:r>
            <a:r>
              <a:rPr lang="zh-CN" altLang="en-US" sz="12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查看 &gt; 命令面板)(快捷键：Ctrl+Shift+P)，输入Jupyter: Specify Jupyter Server for Connection ，选择 Existing, 添加运行中的 jupyter 的URL地址</a:t>
            </a:r>
            <a:endParaRPr lang="zh-CN" altLang="en-US" sz="12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endParaRPr lang="zh-CN" altLang="en-US" sz="12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12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5. 新建 ipynb 文件测试</a:t>
            </a:r>
            <a:endParaRPr lang="zh-CN" altLang="en-US" sz="12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8530" y="257175"/>
            <a:ext cx="7389495" cy="785495"/>
          </a:xfrm>
        </p:spPr>
        <p:txBody>
          <a:bodyPr anchor="t" anchorCtr="0">
            <a:normAutofit/>
          </a:bodyPr>
          <a:p>
            <a:pPr algn="l">
              <a:buClrTx/>
              <a:buSzTx/>
              <a:buNone/>
            </a:pPr>
            <a:r>
              <a:rPr lang="en-US" altLang="zh-CN">
                <a:latin typeface="Times New Roman" panose="02020603050405020304" charset="0"/>
                <a:ea typeface="黑体" panose="02010600030101010101" charset="-122"/>
              </a:rPr>
              <a:t>Python</a:t>
            </a:r>
            <a:r>
              <a:rPr lang="zh-CN" altLang="en-US">
                <a:latin typeface="Times New Roman" panose="02020603050405020304" charset="0"/>
                <a:ea typeface="黑体" panose="02010600030101010101" charset="-122"/>
              </a:rPr>
              <a:t>基础</a:t>
            </a:r>
            <a:r>
              <a:rPr lang="en-US" altLang="zh-CN">
                <a:latin typeface="Times New Roman" panose="02020603050405020304" charset="0"/>
                <a:ea typeface="黑体" panose="02010600030101010101" charset="-122"/>
              </a:rPr>
              <a:t>——</a:t>
            </a:r>
            <a:r>
              <a:rPr lang="zh-CN" altLang="en-US">
                <a:latin typeface="Times New Roman" panose="02020603050405020304" charset="0"/>
                <a:ea typeface="黑体" panose="02010600030101010101" charset="-122"/>
              </a:rPr>
              <a:t>介绍</a:t>
            </a:r>
            <a:endParaRPr lang="zh-CN" altLang="en-US">
              <a:latin typeface="Times New Roman" panose="02020603050405020304" charset="0"/>
              <a:ea typeface="黑体" panose="02010600030101010101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11505" y="1494790"/>
            <a:ext cx="10968990" cy="4802505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Python 是一个高层次的结合了解释性、互动性和面向对象的脚本语言。</a:t>
            </a:r>
            <a:endParaRPr lang="zh-CN" altLang="en-US" sz="240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endParaRPr lang="zh-CN" altLang="en-US" sz="120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12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Python 的设计具有很强的可读性，相比其他语言经常使用英文关键字，其他语言的一些标点符号，它具有比其他语言更有特色语法结构。</a:t>
            </a:r>
            <a:endParaRPr lang="zh-CN" altLang="en-US" sz="12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Python 是一种解释型语言： 这意味着开发过程中没有了编译这个环节。类似于PHP和Perl语言。</a:t>
            </a:r>
            <a:endParaRPr lang="zh-CN" altLang="en-US" sz="12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Python 是交互式语言： 这意味着，您可以在一个 Python 提示符 &gt;&gt;&gt; 后直接执行代码。</a:t>
            </a:r>
            <a:endParaRPr lang="zh-CN" altLang="en-US" sz="12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Python 是面向对象语言: 这意味着Python支持面向对象的风格或代码封装在对象的编程技术。</a:t>
            </a:r>
            <a:endParaRPr lang="zh-CN" altLang="en-US" sz="12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Python 是初学者的语言：Python 对初级程序员而言，是一种伟大的语言，它支持广泛的应用程序开发，从简单的文字处理到 WWW 浏览器再到游戏。</a:t>
            </a:r>
            <a:endParaRPr lang="zh-CN" altLang="en-US" sz="12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8530" y="257175"/>
            <a:ext cx="7389495" cy="785495"/>
          </a:xfrm>
        </p:spPr>
        <p:txBody>
          <a:bodyPr anchor="t" anchorCtr="0">
            <a:normAutofit/>
          </a:bodyPr>
          <a:p>
            <a:pPr algn="l">
              <a:buClrTx/>
              <a:buSzTx/>
              <a:buNone/>
            </a:pPr>
            <a:r>
              <a:rPr lang="en-US" altLang="zh-CN">
                <a:latin typeface="Times New Roman" panose="02020603050405020304" charset="0"/>
                <a:ea typeface="黑体" panose="02010600030101010101" charset="-122"/>
              </a:rPr>
              <a:t>Python</a:t>
            </a:r>
            <a:r>
              <a:rPr lang="zh-CN" altLang="en-US">
                <a:latin typeface="Times New Roman" panose="02020603050405020304" charset="0"/>
                <a:ea typeface="黑体" panose="02010600030101010101" charset="-122"/>
              </a:rPr>
              <a:t>基础</a:t>
            </a:r>
            <a:r>
              <a:rPr lang="en-US" altLang="zh-CN">
                <a:latin typeface="Times New Roman" panose="02020603050405020304" charset="0"/>
                <a:ea typeface="黑体" panose="02010600030101010101" charset="-122"/>
              </a:rPr>
              <a:t>——</a:t>
            </a:r>
            <a:r>
              <a:rPr lang="zh-CN" altLang="en-US">
                <a:latin typeface="Times New Roman" panose="02020603050405020304" charset="0"/>
                <a:ea typeface="黑体" panose="02010600030101010101" charset="-122"/>
              </a:rPr>
              <a:t>基础语法</a:t>
            </a:r>
            <a:endParaRPr lang="zh-CN" altLang="en-US">
              <a:latin typeface="Times New Roman" panose="02020603050405020304" charset="0"/>
              <a:ea typeface="黑体" panose="02010600030101010101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11505" y="1494790"/>
            <a:ext cx="10968990" cy="323088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一、</a:t>
            </a:r>
            <a:r>
              <a:rPr lang="zh-CN" altLang="en-US" sz="24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标识符</a:t>
            </a:r>
            <a:endParaRPr lang="zh-CN" altLang="en-US" sz="240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第一个字符必须是字母表中字母或下划线 _ 。</a:t>
            </a:r>
            <a:endParaRPr lang="zh-CN" altLang="en-US" sz="24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标识符的其他的部分由字母、数字和下划线组成。</a:t>
            </a:r>
            <a:endParaRPr lang="zh-CN" altLang="en-US" sz="24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标识符对大小写敏感。</a:t>
            </a:r>
            <a:endParaRPr lang="zh-CN" altLang="en-US" sz="24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8530" y="257175"/>
            <a:ext cx="7389495" cy="785495"/>
          </a:xfrm>
        </p:spPr>
        <p:txBody>
          <a:bodyPr anchor="t" anchorCtr="0">
            <a:normAutofit/>
          </a:bodyPr>
          <a:p>
            <a:pPr algn="l">
              <a:buClrTx/>
              <a:buSzTx/>
              <a:buNone/>
            </a:pPr>
            <a:r>
              <a:rPr lang="en-US" altLang="zh-CN">
                <a:latin typeface="Times New Roman" panose="02020603050405020304" charset="0"/>
                <a:ea typeface="黑体" panose="02010600030101010101" charset="-122"/>
              </a:rPr>
              <a:t>Python</a:t>
            </a:r>
            <a:r>
              <a:rPr lang="zh-CN" altLang="en-US">
                <a:latin typeface="Times New Roman" panose="02020603050405020304" charset="0"/>
                <a:ea typeface="黑体" panose="02010600030101010101" charset="-122"/>
              </a:rPr>
              <a:t>基础</a:t>
            </a:r>
            <a:r>
              <a:rPr lang="en-US" altLang="zh-CN">
                <a:latin typeface="Times New Roman" panose="02020603050405020304" charset="0"/>
                <a:ea typeface="黑体" panose="02010600030101010101" charset="-122"/>
              </a:rPr>
              <a:t>——</a:t>
            </a:r>
            <a:r>
              <a:rPr lang="zh-CN" altLang="en-US">
                <a:latin typeface="Times New Roman" panose="02020603050405020304" charset="0"/>
                <a:ea typeface="黑体" panose="02010600030101010101" charset="-122"/>
              </a:rPr>
              <a:t>基础语法</a:t>
            </a:r>
            <a:endParaRPr lang="zh-CN" altLang="en-US">
              <a:latin typeface="Times New Roman" panose="02020603050405020304" charset="0"/>
              <a:ea typeface="黑体" panose="02010600030101010101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11505" y="1494790"/>
            <a:ext cx="10968990" cy="4885055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二：python保留字</a:t>
            </a:r>
            <a:endParaRPr lang="zh-CN" altLang="en-US" sz="240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即关键字，我们不能把它们用作任何标识符名称。</a:t>
            </a:r>
            <a:endParaRPr lang="zh-CN" altLang="en-US" sz="24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Python 的标准库提供了一个 keyword 模块，可以输出当前版本的所有关键字：</a:t>
            </a:r>
            <a:endParaRPr lang="zh-CN" altLang="en-US" sz="24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&gt;&gt;&gt; import keyword</a:t>
            </a:r>
            <a:endParaRPr lang="zh-CN" altLang="en-US" sz="24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&gt;&gt;&gt; keyword.kwlist</a:t>
            </a:r>
            <a:endParaRPr lang="zh-CN" altLang="en-US" sz="24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['False', 'None', 'True', 'and', 'as', 'assert', 'break', 'class', 'continue', 'def', 'del', 'elif', 'else', 'except', 'finally', 'for', 'from', 'global', 'if', 'import', 'in', 'is', 'lambda', 'nonlocal', 'not', 'or', 'pass', 'raise', 'return', 'try', 'while', 'with', 'yield']</a:t>
            </a:r>
            <a:endParaRPr lang="zh-CN" altLang="en-US" sz="24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8530" y="257175"/>
            <a:ext cx="7389495" cy="785495"/>
          </a:xfrm>
        </p:spPr>
        <p:txBody>
          <a:bodyPr anchor="t" anchorCtr="0">
            <a:normAutofit/>
          </a:bodyPr>
          <a:p>
            <a:pPr algn="l">
              <a:buClrTx/>
              <a:buSzTx/>
              <a:buNone/>
            </a:pPr>
            <a:r>
              <a:rPr lang="en-US" altLang="zh-CN">
                <a:latin typeface="Times New Roman" panose="02020603050405020304" charset="0"/>
                <a:ea typeface="黑体" panose="02010600030101010101" charset="-122"/>
              </a:rPr>
              <a:t>Python</a:t>
            </a:r>
            <a:r>
              <a:rPr lang="zh-CN" altLang="en-US">
                <a:latin typeface="Times New Roman" panose="02020603050405020304" charset="0"/>
                <a:ea typeface="黑体" panose="02010600030101010101" charset="-122"/>
              </a:rPr>
              <a:t>基础</a:t>
            </a:r>
            <a:r>
              <a:rPr lang="en-US" altLang="zh-CN">
                <a:latin typeface="Times New Roman" panose="02020603050405020304" charset="0"/>
                <a:ea typeface="黑体" panose="02010600030101010101" charset="-122"/>
              </a:rPr>
              <a:t>——</a:t>
            </a:r>
            <a:r>
              <a:rPr lang="zh-CN" altLang="en-US">
                <a:latin typeface="Times New Roman" panose="02020603050405020304" charset="0"/>
                <a:ea typeface="黑体" panose="02010600030101010101" charset="-122"/>
              </a:rPr>
              <a:t>基础语法</a:t>
            </a:r>
            <a:endParaRPr lang="zh-CN" altLang="en-US">
              <a:latin typeface="Times New Roman" panose="02020603050405020304" charset="0"/>
              <a:ea typeface="黑体" panose="02010600030101010101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11505" y="1494790"/>
            <a:ext cx="10968990" cy="4940935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 fontScale="8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三、</a:t>
            </a:r>
            <a:r>
              <a:rPr lang="zh-CN" altLang="en-US" sz="24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注释</a:t>
            </a:r>
            <a:endParaRPr lang="zh-CN" altLang="en-US" sz="240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Python中单行注释以 # 开头，实例如下：</a:t>
            </a:r>
            <a:endParaRPr lang="zh-CN" altLang="en-US" sz="24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20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# 第一个注释</a:t>
            </a:r>
            <a:endParaRPr lang="zh-CN" altLang="en-US" sz="20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20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print ("Hello, Python!") # 第二个注释</a:t>
            </a:r>
            <a:endParaRPr lang="zh-CN" altLang="en-US" sz="20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endParaRPr lang="zh-CN" altLang="en-US" sz="24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多行注释可以用多个 # 号，还有 ''' 和 """：</a:t>
            </a:r>
            <a:endParaRPr lang="zh-CN" altLang="en-US" sz="24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20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# 第一个注释</a:t>
            </a:r>
            <a:endParaRPr lang="zh-CN" altLang="en-US" sz="20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20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# 第二个注释</a:t>
            </a:r>
            <a:endParaRPr lang="zh-CN" altLang="en-US" sz="20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20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'''</a:t>
            </a:r>
            <a:endParaRPr lang="zh-CN" altLang="en-US" sz="20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20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第三注释</a:t>
            </a:r>
            <a:endParaRPr lang="zh-CN" altLang="en-US" sz="20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20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第四注释</a:t>
            </a:r>
            <a:endParaRPr lang="zh-CN" altLang="en-US" sz="20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20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'''</a:t>
            </a:r>
            <a:endParaRPr lang="zh-CN" altLang="en-US" sz="20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20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"""</a:t>
            </a:r>
            <a:endParaRPr lang="zh-CN" altLang="en-US" sz="20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20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第五注释</a:t>
            </a:r>
            <a:endParaRPr lang="zh-CN" altLang="en-US" sz="20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20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第六注释</a:t>
            </a:r>
            <a:endParaRPr lang="zh-CN" altLang="en-US" sz="20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20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"""</a:t>
            </a:r>
            <a:endParaRPr lang="zh-CN" altLang="en-US" sz="20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20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print ("Hello, Python!")</a:t>
            </a:r>
            <a:endParaRPr lang="zh-CN" altLang="en-US" sz="20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8530" y="257175"/>
            <a:ext cx="7389495" cy="785495"/>
          </a:xfrm>
        </p:spPr>
        <p:txBody>
          <a:bodyPr anchor="t" anchorCtr="0">
            <a:normAutofit/>
          </a:bodyPr>
          <a:p>
            <a:pPr algn="l">
              <a:buClrTx/>
              <a:buSzTx/>
              <a:buNone/>
            </a:pPr>
            <a:r>
              <a:rPr lang="en-US" altLang="zh-CN">
                <a:latin typeface="Times New Roman" panose="02020603050405020304" charset="0"/>
                <a:ea typeface="黑体" panose="02010600030101010101" charset="-122"/>
              </a:rPr>
              <a:t>Python</a:t>
            </a:r>
            <a:r>
              <a:rPr lang="zh-CN" altLang="en-US">
                <a:latin typeface="Times New Roman" panose="02020603050405020304" charset="0"/>
                <a:ea typeface="黑体" panose="02010600030101010101" charset="-122"/>
              </a:rPr>
              <a:t>基础</a:t>
            </a:r>
            <a:r>
              <a:rPr lang="en-US" altLang="zh-CN">
                <a:latin typeface="Times New Roman" panose="02020603050405020304" charset="0"/>
                <a:ea typeface="黑体" panose="02010600030101010101" charset="-122"/>
              </a:rPr>
              <a:t>——</a:t>
            </a:r>
            <a:r>
              <a:rPr lang="zh-CN" altLang="en-US">
                <a:latin typeface="Times New Roman" panose="02020603050405020304" charset="0"/>
                <a:ea typeface="黑体" panose="02010600030101010101" charset="-122"/>
              </a:rPr>
              <a:t>基础语法</a:t>
            </a:r>
            <a:endParaRPr lang="zh-CN" altLang="en-US">
              <a:latin typeface="Times New Roman" panose="02020603050405020304" charset="0"/>
              <a:ea typeface="黑体" panose="02010600030101010101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11505" y="1494790"/>
            <a:ext cx="10968990" cy="323088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 lnSpcReduction="1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四、缩进</a:t>
            </a:r>
            <a:endParaRPr lang="zh-CN" altLang="en-US" sz="240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python最具特色的就是使用缩进来表示代码块，不需要使用大括号 {} 。</a:t>
            </a:r>
            <a:endParaRPr lang="zh-CN" altLang="en-US" sz="24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缩进的空格数是可变的，但是同一个代码块的语句必须包含相同的缩进空格数。实例如下：</a:t>
            </a:r>
            <a:endParaRPr lang="zh-CN" altLang="en-US" sz="24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if True:</a:t>
            </a:r>
            <a:endParaRPr lang="zh-CN" altLang="en-US" sz="24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    print ("True")</a:t>
            </a:r>
            <a:endParaRPr lang="zh-CN" altLang="en-US" sz="24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else:</a:t>
            </a:r>
            <a:endParaRPr lang="zh-CN" altLang="en-US" sz="24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    print ("False")</a:t>
            </a:r>
            <a:endParaRPr lang="zh-CN" altLang="en-US" sz="24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8530" y="257175"/>
            <a:ext cx="7389495" cy="785495"/>
          </a:xfrm>
        </p:spPr>
        <p:txBody>
          <a:bodyPr anchor="t" anchorCtr="0">
            <a:normAutofit/>
          </a:bodyPr>
          <a:p>
            <a:pPr algn="l">
              <a:buClrTx/>
              <a:buSzTx/>
              <a:buNone/>
            </a:pPr>
            <a:r>
              <a:rPr lang="en-US" altLang="zh-CN">
                <a:latin typeface="Times New Roman" panose="02020603050405020304" charset="0"/>
                <a:ea typeface="黑体" panose="02010600030101010101" charset="-122"/>
              </a:rPr>
              <a:t>Python</a:t>
            </a:r>
            <a:r>
              <a:rPr lang="zh-CN" altLang="en-US">
                <a:latin typeface="Times New Roman" panose="02020603050405020304" charset="0"/>
                <a:ea typeface="黑体" panose="02010600030101010101" charset="-122"/>
              </a:rPr>
              <a:t>基础</a:t>
            </a:r>
            <a:r>
              <a:rPr lang="en-US" altLang="zh-CN">
                <a:latin typeface="Times New Roman" panose="02020603050405020304" charset="0"/>
                <a:ea typeface="黑体" panose="02010600030101010101" charset="-122"/>
              </a:rPr>
              <a:t>——</a:t>
            </a:r>
            <a:r>
              <a:rPr lang="zh-CN" altLang="en-US">
                <a:latin typeface="Times New Roman" panose="02020603050405020304" charset="0"/>
                <a:ea typeface="黑体" panose="02010600030101010101" charset="-122"/>
              </a:rPr>
              <a:t>基础语法</a:t>
            </a:r>
            <a:endParaRPr lang="zh-CN" altLang="en-US">
              <a:latin typeface="Times New Roman" panose="02020603050405020304" charset="0"/>
              <a:ea typeface="黑体" panose="02010600030101010101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11505" y="1494790"/>
            <a:ext cx="10968990" cy="4314825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五、导入</a:t>
            </a:r>
            <a:r>
              <a:rPr lang="zh-CN" altLang="en-US" sz="24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模块</a:t>
            </a:r>
            <a:endParaRPr lang="zh-CN" altLang="en-US" sz="240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在 python 用 import 或者 from...import 来导入相应的模块。</a:t>
            </a:r>
            <a:endParaRPr lang="zh-CN" altLang="en-US" sz="24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将整个模块(somemodule)导入，格式为： import somemodule</a:t>
            </a:r>
            <a:endParaRPr lang="zh-CN" altLang="en-US" sz="24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从某个模块中导入某个函数,格式为： from somemodule import somefunction</a:t>
            </a:r>
            <a:endParaRPr lang="zh-CN" altLang="en-US" sz="24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从某个模块中导入多个函数,格式为： from somemodule import firstfunc, secondfunc, thirdfunc</a:t>
            </a:r>
            <a:endParaRPr lang="zh-CN" altLang="en-US" sz="24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将某个模块中的全部函数导入，格式为： from somemodule import *</a:t>
            </a:r>
            <a:endParaRPr lang="zh-CN" altLang="en-US" sz="24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8530" y="257175"/>
            <a:ext cx="7389495" cy="785495"/>
          </a:xfrm>
        </p:spPr>
        <p:txBody>
          <a:bodyPr anchor="t" anchorCtr="0">
            <a:normAutofit/>
          </a:bodyPr>
          <a:p>
            <a:pPr algn="l">
              <a:buClrTx/>
              <a:buSzTx/>
              <a:buNone/>
            </a:pPr>
            <a:r>
              <a:rPr lang="en-US" altLang="zh-CN">
                <a:latin typeface="Times New Roman" panose="02020603050405020304" charset="0"/>
                <a:ea typeface="黑体" panose="02010600030101010101" charset="-122"/>
              </a:rPr>
              <a:t>Python</a:t>
            </a:r>
            <a:r>
              <a:rPr lang="zh-CN" altLang="en-US">
                <a:latin typeface="Times New Roman" panose="02020603050405020304" charset="0"/>
                <a:ea typeface="黑体" panose="02010600030101010101" charset="-122"/>
              </a:rPr>
              <a:t>基础</a:t>
            </a:r>
            <a:r>
              <a:rPr lang="en-US" altLang="zh-CN">
                <a:latin typeface="Times New Roman" panose="02020603050405020304" charset="0"/>
                <a:ea typeface="黑体" panose="02010600030101010101" charset="-122"/>
              </a:rPr>
              <a:t>——</a:t>
            </a:r>
            <a:r>
              <a:rPr lang="zh-CN" altLang="en-US">
                <a:latin typeface="Times New Roman" panose="02020603050405020304" charset="0"/>
                <a:ea typeface="黑体" panose="02010600030101010101" charset="-122"/>
              </a:rPr>
              <a:t>基本</a:t>
            </a:r>
            <a:r>
              <a:rPr lang="zh-CN" altLang="en-US">
                <a:latin typeface="Times New Roman" panose="02020603050405020304" charset="0"/>
                <a:ea typeface="黑体" panose="02010600030101010101" charset="-122"/>
              </a:rPr>
              <a:t>数据类型</a:t>
            </a:r>
            <a:endParaRPr lang="zh-CN" altLang="en-US">
              <a:latin typeface="Times New Roman" panose="02020603050405020304" charset="0"/>
              <a:ea typeface="黑体" panose="02010600030101010101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11505" y="1494790"/>
            <a:ext cx="10968990" cy="469138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Python 中的变量不需要声明。每个变量在使用前都必须赋值，变量赋值以后该变量才会被创建。</a:t>
            </a:r>
            <a:endParaRPr lang="zh-CN" altLang="en-US" sz="24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endParaRPr lang="zh-CN" altLang="en-US" sz="24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Python允许同时为多个变量赋值。例如：</a:t>
            </a:r>
            <a:endParaRPr lang="zh-CN" altLang="en-US" sz="24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a = b = c = 1</a:t>
            </a:r>
            <a:endParaRPr lang="zh-CN" altLang="en-US" sz="24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以上实例，创建一个整型对象，值为 1，从后向前赋值，三个变量被赋予相同的数值。</a:t>
            </a:r>
            <a:endParaRPr lang="zh-CN" altLang="en-US" sz="24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endParaRPr lang="zh-CN" altLang="en-US" sz="24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也可以为多个对象指定多个变量。例如：</a:t>
            </a:r>
            <a:endParaRPr lang="zh-CN" altLang="en-US" sz="24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a, b, c = 1, 2, "</a:t>
            </a:r>
            <a:r>
              <a:rPr lang="en-US" altLang="zh-CN"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machinlearning</a:t>
            </a:r>
            <a:r>
              <a:rPr lang="zh-CN" altLang="en-US"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"</a:t>
            </a:r>
            <a:endParaRPr lang="zh-CN" altLang="en-US" sz="24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8530" y="257175"/>
            <a:ext cx="7389495" cy="785495"/>
          </a:xfrm>
        </p:spPr>
        <p:txBody>
          <a:bodyPr anchor="t" anchorCtr="0">
            <a:normAutofit/>
          </a:bodyPr>
          <a:p>
            <a:pPr algn="l">
              <a:buClrTx/>
              <a:buSzTx/>
              <a:buNone/>
            </a:pPr>
            <a:r>
              <a:rPr lang="en-US" altLang="zh-CN">
                <a:latin typeface="Times New Roman" panose="02020603050405020304" charset="0"/>
                <a:ea typeface="黑体" panose="02010600030101010101" charset="-122"/>
              </a:rPr>
              <a:t>Python</a:t>
            </a:r>
            <a:r>
              <a:rPr lang="zh-CN" altLang="en-US">
                <a:latin typeface="Times New Roman" panose="02020603050405020304" charset="0"/>
                <a:ea typeface="黑体" panose="02010600030101010101" charset="-122"/>
              </a:rPr>
              <a:t>基础</a:t>
            </a:r>
            <a:r>
              <a:rPr lang="en-US" altLang="zh-CN">
                <a:latin typeface="Times New Roman" panose="02020603050405020304" charset="0"/>
                <a:ea typeface="黑体" panose="02010600030101010101" charset="-122"/>
              </a:rPr>
              <a:t>——</a:t>
            </a:r>
            <a:r>
              <a:rPr lang="zh-CN" altLang="en-US">
                <a:latin typeface="Times New Roman" panose="02020603050405020304" charset="0"/>
                <a:ea typeface="黑体" panose="02010600030101010101" charset="-122"/>
              </a:rPr>
              <a:t>基本</a:t>
            </a:r>
            <a:r>
              <a:rPr lang="zh-CN" altLang="en-US">
                <a:latin typeface="Times New Roman" panose="02020603050405020304" charset="0"/>
                <a:ea typeface="黑体" panose="02010600030101010101" charset="-122"/>
              </a:rPr>
              <a:t>数据类型</a:t>
            </a:r>
            <a:endParaRPr lang="zh-CN" altLang="en-US">
              <a:latin typeface="Times New Roman" panose="02020603050405020304" charset="0"/>
              <a:ea typeface="黑体" panose="02010600030101010101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11505" y="1494790"/>
            <a:ext cx="10968990" cy="323088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Python3 的六个标准数据类型：</a:t>
            </a:r>
            <a:endParaRPr lang="zh-CN" altLang="en-US" sz="240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endParaRPr lang="zh-CN" altLang="en-US" sz="240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不可变数据（3 个）：Number（数字）、String（字符串）、Tuple（元组）；</a:t>
            </a:r>
            <a:endParaRPr lang="zh-CN" altLang="en-US" sz="24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可变数据（3 个）：List（列表）、Dictionary（字典）、Set（集合）。</a:t>
            </a:r>
            <a:endParaRPr lang="zh-CN" altLang="en-US" sz="24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endParaRPr lang="zh-CN" altLang="en-US" sz="24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https://www.runoob.com/python3/python3-list.html</a:t>
            </a:r>
            <a:endParaRPr lang="zh-CN" altLang="en-US" sz="24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8530" y="257175"/>
            <a:ext cx="2353945" cy="785495"/>
          </a:xfrm>
        </p:spPr>
        <p:txBody>
          <a:bodyPr anchor="t" anchorCtr="0">
            <a:normAutofit/>
          </a:bodyPr>
          <a:p>
            <a:pPr algn="l">
              <a:buClrTx/>
              <a:buSzTx/>
              <a:buNone/>
            </a:pPr>
            <a:r>
              <a:rPr lang="zh-CN" altLang="en-US">
                <a:latin typeface="Times New Roman" panose="02020603050405020304" charset="0"/>
                <a:ea typeface="黑体" panose="02010600030101010101" charset="-122"/>
              </a:rPr>
              <a:t>实验目标</a:t>
            </a:r>
            <a:endParaRPr lang="zh-CN" altLang="en-US">
              <a:latin typeface="Times New Roman" panose="02020603050405020304" charset="0"/>
              <a:ea typeface="黑体" panose="02010600030101010101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11505" y="1494790"/>
            <a:ext cx="10968990" cy="323088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 lnSpcReduction="1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一、环境配置</a:t>
            </a:r>
            <a:endParaRPr lang="zh-CN" altLang="en-US" sz="240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24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 </a:t>
            </a:r>
            <a:r>
              <a:rPr lang="en-US" altLang="zh-CN" sz="24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     </a:t>
            </a:r>
            <a:r>
              <a:rPr lang="en-US" altLang="zh-CN"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Anacoda, Jupyter, VScode</a:t>
            </a:r>
            <a:endParaRPr lang="en-US" altLang="zh-CN" sz="24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indent="457200"/>
            <a:endParaRPr lang="zh-CN" altLang="en-US" sz="240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24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二、</a:t>
            </a:r>
            <a:r>
              <a:rPr lang="en-US" altLang="zh-CN" sz="24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Python</a:t>
            </a:r>
            <a:r>
              <a:rPr lang="zh-CN" altLang="en-US" sz="24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基础</a:t>
            </a:r>
            <a:endParaRPr lang="zh-CN" altLang="en-US" sz="240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24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 </a:t>
            </a:r>
            <a:r>
              <a:rPr lang="en-US" altLang="zh-CN" sz="24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     </a:t>
            </a:r>
            <a:r>
              <a:rPr lang="zh-CN" altLang="en-US"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介绍、基础语法、基本数据类型、条件控制、循环语句、函数</a:t>
            </a:r>
            <a:r>
              <a:rPr lang="zh-CN" altLang="en-US"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基础</a:t>
            </a:r>
            <a:endParaRPr lang="zh-CN" altLang="en-US" sz="24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indent="457200"/>
            <a:endParaRPr lang="zh-CN" altLang="en-US" sz="240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24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三、</a:t>
            </a:r>
            <a:r>
              <a:rPr lang="en-US" altLang="zh-CN" sz="24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Numpy</a:t>
            </a:r>
            <a:r>
              <a:rPr lang="zh-CN" altLang="en-US" sz="24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基础</a:t>
            </a:r>
            <a:endParaRPr lang="zh-CN" altLang="en-US" sz="240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24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 </a:t>
            </a:r>
            <a:r>
              <a:rPr lang="en-US" altLang="zh-CN" sz="24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     </a:t>
            </a:r>
            <a:r>
              <a:rPr lang="zh-CN" altLang="en-US"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介绍、</a:t>
            </a:r>
            <a:r>
              <a:rPr lang="zh-CN" altLang="en-US"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数组、常用操作</a:t>
            </a:r>
            <a:endParaRPr lang="zh-CN" altLang="en-US" sz="24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endParaRPr lang="zh-CN" altLang="en-US" sz="240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8530" y="257175"/>
            <a:ext cx="7389495" cy="785495"/>
          </a:xfrm>
        </p:spPr>
        <p:txBody>
          <a:bodyPr anchor="t" anchorCtr="0">
            <a:normAutofit/>
          </a:bodyPr>
          <a:p>
            <a:pPr algn="l">
              <a:buClrTx/>
              <a:buSzTx/>
              <a:buNone/>
            </a:pPr>
            <a:r>
              <a:rPr lang="en-US" altLang="zh-CN">
                <a:latin typeface="Times New Roman" panose="02020603050405020304" charset="0"/>
                <a:ea typeface="黑体" panose="02010600030101010101" charset="-122"/>
              </a:rPr>
              <a:t>Python</a:t>
            </a:r>
            <a:r>
              <a:rPr lang="zh-CN" altLang="en-US">
                <a:latin typeface="Times New Roman" panose="02020603050405020304" charset="0"/>
                <a:ea typeface="黑体" panose="02010600030101010101" charset="-122"/>
              </a:rPr>
              <a:t>基础</a:t>
            </a:r>
            <a:r>
              <a:rPr lang="en-US" altLang="zh-CN">
                <a:latin typeface="Times New Roman" panose="02020603050405020304" charset="0"/>
                <a:ea typeface="黑体" panose="02010600030101010101" charset="-122"/>
              </a:rPr>
              <a:t>——</a:t>
            </a:r>
            <a:r>
              <a:rPr lang="zh-CN" altLang="en-US">
                <a:latin typeface="Times New Roman" panose="02020603050405020304" charset="0"/>
                <a:ea typeface="黑体" panose="02010600030101010101" charset="-122"/>
              </a:rPr>
              <a:t>条件控制</a:t>
            </a:r>
            <a:endParaRPr lang="zh-CN" altLang="en-US">
              <a:latin typeface="Times New Roman" panose="02020603050405020304" charset="0"/>
              <a:ea typeface="黑体" panose="02010600030101010101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11505" y="1494790"/>
            <a:ext cx="10968990" cy="323088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 lnSpcReduction="1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if 语句</a:t>
            </a:r>
            <a:endParaRPr lang="zh-CN" altLang="en-US" sz="24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Python中if语句的一般形式如下所示：</a:t>
            </a:r>
            <a:endParaRPr lang="zh-CN" altLang="en-US" sz="24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if condition_1:</a:t>
            </a:r>
            <a:endParaRPr lang="zh-CN" altLang="en-US" sz="24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    statement_block_1</a:t>
            </a:r>
            <a:endParaRPr lang="zh-CN" altLang="en-US" sz="24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elif condition_2:</a:t>
            </a:r>
            <a:endParaRPr lang="zh-CN" altLang="en-US" sz="24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    statement_block_2</a:t>
            </a:r>
            <a:endParaRPr lang="zh-CN" altLang="en-US" sz="24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else:</a:t>
            </a:r>
            <a:endParaRPr lang="zh-CN" altLang="en-US" sz="24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    statement_block_3</a:t>
            </a:r>
            <a:endParaRPr lang="zh-CN" altLang="en-US" sz="24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8530" y="257175"/>
            <a:ext cx="7389495" cy="785495"/>
          </a:xfrm>
        </p:spPr>
        <p:txBody>
          <a:bodyPr anchor="t" anchorCtr="0">
            <a:normAutofit/>
          </a:bodyPr>
          <a:p>
            <a:pPr algn="l">
              <a:buClrTx/>
              <a:buSzTx/>
              <a:buNone/>
            </a:pPr>
            <a:r>
              <a:rPr lang="en-US" altLang="zh-CN">
                <a:latin typeface="Times New Roman" panose="02020603050405020304" charset="0"/>
                <a:ea typeface="黑体" panose="02010600030101010101" charset="-122"/>
              </a:rPr>
              <a:t>Python</a:t>
            </a:r>
            <a:r>
              <a:rPr lang="zh-CN" altLang="en-US">
                <a:latin typeface="Times New Roman" panose="02020603050405020304" charset="0"/>
                <a:ea typeface="黑体" panose="02010600030101010101" charset="-122"/>
              </a:rPr>
              <a:t>基础</a:t>
            </a:r>
            <a:r>
              <a:rPr lang="en-US" altLang="zh-CN">
                <a:latin typeface="Times New Roman" panose="02020603050405020304" charset="0"/>
                <a:ea typeface="黑体" panose="02010600030101010101" charset="-122"/>
              </a:rPr>
              <a:t>——</a:t>
            </a:r>
            <a:r>
              <a:rPr lang="zh-CN" altLang="en-US">
                <a:latin typeface="Times New Roman" panose="02020603050405020304" charset="0"/>
                <a:ea typeface="黑体" panose="02010600030101010101" charset="-122"/>
              </a:rPr>
              <a:t>条件控制</a:t>
            </a:r>
            <a:endParaRPr lang="zh-CN" altLang="en-US">
              <a:latin typeface="Times New Roman" panose="02020603050405020304" charset="0"/>
              <a:ea typeface="黑体" panose="02010600030101010101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11505" y="1494790"/>
            <a:ext cx="10968990" cy="485394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猜字</a:t>
            </a:r>
            <a:r>
              <a:rPr lang="zh-CN" altLang="en-US" sz="24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游戏</a:t>
            </a:r>
            <a:endParaRPr lang="zh-CN" altLang="en-US" sz="240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12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number = 7</a:t>
            </a:r>
            <a:endParaRPr lang="zh-CN" altLang="en-US" sz="12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12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guess = -1</a:t>
            </a:r>
            <a:endParaRPr lang="zh-CN" altLang="en-US" sz="12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12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print("数字猜谜游戏!")</a:t>
            </a:r>
            <a:endParaRPr lang="zh-CN" altLang="en-US" sz="12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12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while guess != number:</a:t>
            </a:r>
            <a:endParaRPr lang="zh-CN" altLang="en-US" sz="12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12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    guess = int(input("请输入你猜的数字："))</a:t>
            </a:r>
            <a:endParaRPr lang="zh-CN" altLang="en-US" sz="12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12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   </a:t>
            </a:r>
            <a:r>
              <a:rPr lang="en-US" altLang="zh-CN" sz="12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 ...</a:t>
            </a:r>
            <a:endParaRPr lang="en-US" altLang="zh-CN" sz="12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8530" y="257175"/>
            <a:ext cx="7389495" cy="785495"/>
          </a:xfrm>
        </p:spPr>
        <p:txBody>
          <a:bodyPr anchor="t" anchorCtr="0">
            <a:normAutofit/>
          </a:bodyPr>
          <a:p>
            <a:pPr algn="l">
              <a:buClrTx/>
              <a:buSzTx/>
              <a:buNone/>
            </a:pPr>
            <a:r>
              <a:rPr lang="en-US" altLang="zh-CN">
                <a:latin typeface="Times New Roman" panose="02020603050405020304" charset="0"/>
                <a:ea typeface="黑体" panose="02010600030101010101" charset="-122"/>
              </a:rPr>
              <a:t>Python</a:t>
            </a:r>
            <a:r>
              <a:rPr lang="zh-CN" altLang="en-US">
                <a:latin typeface="Times New Roman" panose="02020603050405020304" charset="0"/>
                <a:ea typeface="黑体" panose="02010600030101010101" charset="-122"/>
              </a:rPr>
              <a:t>基础</a:t>
            </a:r>
            <a:r>
              <a:rPr lang="en-US" altLang="zh-CN">
                <a:latin typeface="Times New Roman" panose="02020603050405020304" charset="0"/>
                <a:ea typeface="黑体" panose="02010600030101010101" charset="-122"/>
              </a:rPr>
              <a:t>——</a:t>
            </a:r>
            <a:r>
              <a:rPr lang="zh-CN" altLang="en-US">
                <a:latin typeface="Times New Roman" panose="02020603050405020304" charset="0"/>
                <a:ea typeface="黑体" panose="02010600030101010101" charset="-122"/>
              </a:rPr>
              <a:t>条件控制</a:t>
            </a:r>
            <a:endParaRPr lang="zh-CN" altLang="en-US">
              <a:latin typeface="Times New Roman" panose="02020603050405020304" charset="0"/>
              <a:ea typeface="黑体" panose="02010600030101010101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11505" y="1494790"/>
            <a:ext cx="10968990" cy="485394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猜字</a:t>
            </a:r>
            <a:r>
              <a:rPr lang="zh-CN" altLang="en-US" sz="24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游戏</a:t>
            </a:r>
            <a:endParaRPr lang="zh-CN" altLang="en-US" sz="240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12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number = 7</a:t>
            </a:r>
            <a:endParaRPr lang="zh-CN" altLang="en-US" sz="12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12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guess = -1</a:t>
            </a:r>
            <a:endParaRPr lang="zh-CN" altLang="en-US" sz="12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12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print("数字猜谜游戏!")</a:t>
            </a:r>
            <a:endParaRPr lang="zh-CN" altLang="en-US" sz="12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12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while guess != number:</a:t>
            </a:r>
            <a:endParaRPr lang="zh-CN" altLang="en-US" sz="12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12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    guess = int(input("请输入你猜的数字："))</a:t>
            </a:r>
            <a:endParaRPr lang="zh-CN" altLang="en-US" sz="12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12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    if guess == number:</a:t>
            </a:r>
            <a:endParaRPr lang="zh-CN" altLang="en-US" sz="12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12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        print("恭喜，你猜对了！")</a:t>
            </a:r>
            <a:endParaRPr lang="zh-CN" altLang="en-US" sz="12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12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    elif guess &lt; number:</a:t>
            </a:r>
            <a:endParaRPr lang="zh-CN" altLang="en-US" sz="12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12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        print("猜的数字小了...")</a:t>
            </a:r>
            <a:endParaRPr lang="zh-CN" altLang="en-US" sz="12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12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    elif guess &gt; number:</a:t>
            </a:r>
            <a:endParaRPr lang="zh-CN" altLang="en-US" sz="12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12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        print("猜的数字大了...")</a:t>
            </a:r>
            <a:endParaRPr lang="zh-CN" altLang="en-US" sz="12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8530" y="257175"/>
            <a:ext cx="7389495" cy="785495"/>
          </a:xfrm>
        </p:spPr>
        <p:txBody>
          <a:bodyPr anchor="t" anchorCtr="0">
            <a:normAutofit/>
          </a:bodyPr>
          <a:p>
            <a:pPr algn="l">
              <a:buClrTx/>
              <a:buSzTx/>
              <a:buNone/>
            </a:pPr>
            <a:r>
              <a:rPr lang="en-US" altLang="zh-CN">
                <a:latin typeface="Times New Roman" panose="02020603050405020304" charset="0"/>
                <a:ea typeface="黑体" panose="02010600030101010101" charset="-122"/>
              </a:rPr>
              <a:t>Python</a:t>
            </a:r>
            <a:r>
              <a:rPr lang="zh-CN" altLang="en-US">
                <a:latin typeface="Times New Roman" panose="02020603050405020304" charset="0"/>
                <a:ea typeface="黑体" panose="02010600030101010101" charset="-122"/>
              </a:rPr>
              <a:t>基础</a:t>
            </a:r>
            <a:r>
              <a:rPr lang="en-US" altLang="zh-CN">
                <a:latin typeface="Times New Roman" panose="02020603050405020304" charset="0"/>
                <a:ea typeface="黑体" panose="02010600030101010101" charset="-122"/>
              </a:rPr>
              <a:t>——</a:t>
            </a:r>
            <a:r>
              <a:rPr lang="zh-CN" altLang="en-US">
                <a:latin typeface="Times New Roman" panose="02020603050405020304" charset="0"/>
                <a:ea typeface="黑体" panose="02010600030101010101" charset="-122"/>
              </a:rPr>
              <a:t>循环语句</a:t>
            </a:r>
            <a:endParaRPr lang="zh-CN" altLang="en-US">
              <a:latin typeface="Times New Roman" panose="02020603050405020304" charset="0"/>
              <a:ea typeface="黑体" panose="02010600030101010101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11505" y="1494790"/>
            <a:ext cx="10968990" cy="323088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while 循环</a:t>
            </a:r>
            <a:endParaRPr lang="zh-CN" altLang="en-US" sz="240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Python 中 while 语句的一般形式：</a:t>
            </a:r>
            <a:endParaRPr lang="zh-CN" altLang="en-US" sz="24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while 判断条件(condition)：</a:t>
            </a:r>
            <a:endParaRPr lang="zh-CN" altLang="en-US" sz="24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    执行语句(statements)……</a:t>
            </a:r>
            <a:endParaRPr lang="zh-CN" altLang="en-US" sz="24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endParaRPr lang="zh-CN" altLang="en-US" sz="24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8530" y="257175"/>
            <a:ext cx="7389495" cy="785495"/>
          </a:xfrm>
        </p:spPr>
        <p:txBody>
          <a:bodyPr anchor="t" anchorCtr="0">
            <a:normAutofit/>
          </a:bodyPr>
          <a:p>
            <a:pPr algn="l">
              <a:buClrTx/>
              <a:buSzTx/>
              <a:buNone/>
            </a:pPr>
            <a:r>
              <a:rPr lang="en-US" altLang="zh-CN">
                <a:latin typeface="Times New Roman" panose="02020603050405020304" charset="0"/>
                <a:ea typeface="黑体" panose="02010600030101010101" charset="-122"/>
              </a:rPr>
              <a:t>Python</a:t>
            </a:r>
            <a:r>
              <a:rPr lang="zh-CN" altLang="en-US">
                <a:latin typeface="Times New Roman" panose="02020603050405020304" charset="0"/>
                <a:ea typeface="黑体" panose="02010600030101010101" charset="-122"/>
              </a:rPr>
              <a:t>基础</a:t>
            </a:r>
            <a:r>
              <a:rPr lang="en-US" altLang="zh-CN">
                <a:latin typeface="Times New Roman" panose="02020603050405020304" charset="0"/>
                <a:ea typeface="黑体" panose="02010600030101010101" charset="-122"/>
              </a:rPr>
              <a:t>——</a:t>
            </a:r>
            <a:r>
              <a:rPr lang="zh-CN" altLang="en-US">
                <a:latin typeface="Times New Roman" panose="02020603050405020304" charset="0"/>
                <a:ea typeface="黑体" panose="02010600030101010101" charset="-122"/>
              </a:rPr>
              <a:t>循环语句</a:t>
            </a:r>
            <a:endParaRPr lang="zh-CN" altLang="en-US">
              <a:latin typeface="Times New Roman" panose="02020603050405020304" charset="0"/>
              <a:ea typeface="黑体" panose="02010600030101010101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11505" y="1494790"/>
            <a:ext cx="10968990" cy="497332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同样需要注意冒号和缩进。另外，在 Python 中没有 do..while 循环。</a:t>
            </a:r>
            <a:endParaRPr lang="zh-CN" altLang="en-US" sz="240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24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以下实例使用了 while 来计算 1 到 100 的总和：</a:t>
            </a:r>
            <a:endParaRPr lang="zh-CN" altLang="en-US" sz="240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endParaRPr lang="zh-CN" altLang="en-US" sz="240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15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实例</a:t>
            </a:r>
            <a:endParaRPr lang="zh-CN" altLang="en-US" sz="15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15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n = 100</a:t>
            </a:r>
            <a:endParaRPr lang="zh-CN" altLang="en-US" sz="15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15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sum = 0</a:t>
            </a:r>
            <a:endParaRPr lang="zh-CN" altLang="en-US" sz="15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15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counter = 1</a:t>
            </a:r>
            <a:endParaRPr lang="zh-CN" altLang="en-US" sz="15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endParaRPr lang="zh-CN" altLang="en-US" sz="15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15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while</a:t>
            </a:r>
            <a:r>
              <a:rPr lang="en-US" altLang="zh-CN" sz="15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...</a:t>
            </a:r>
            <a:endParaRPr lang="en-US" altLang="zh-CN" sz="15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endParaRPr lang="en-US" altLang="zh-CN" sz="15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15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print("1 到 %d 之和为: %d" % (n,sum))</a:t>
            </a:r>
            <a:endParaRPr lang="zh-CN" altLang="en-US" sz="15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8530" y="257175"/>
            <a:ext cx="7389495" cy="785495"/>
          </a:xfrm>
        </p:spPr>
        <p:txBody>
          <a:bodyPr anchor="t" anchorCtr="0">
            <a:normAutofit/>
          </a:bodyPr>
          <a:p>
            <a:pPr algn="l">
              <a:buClrTx/>
              <a:buSzTx/>
              <a:buNone/>
            </a:pPr>
            <a:r>
              <a:rPr lang="en-US" altLang="zh-CN">
                <a:latin typeface="Times New Roman" panose="02020603050405020304" charset="0"/>
                <a:ea typeface="黑体" panose="02010600030101010101" charset="-122"/>
              </a:rPr>
              <a:t>Python</a:t>
            </a:r>
            <a:r>
              <a:rPr lang="zh-CN" altLang="en-US">
                <a:latin typeface="Times New Roman" panose="02020603050405020304" charset="0"/>
                <a:ea typeface="黑体" panose="02010600030101010101" charset="-122"/>
              </a:rPr>
              <a:t>基础</a:t>
            </a:r>
            <a:r>
              <a:rPr lang="en-US" altLang="zh-CN">
                <a:latin typeface="Times New Roman" panose="02020603050405020304" charset="0"/>
                <a:ea typeface="黑体" panose="02010600030101010101" charset="-122"/>
              </a:rPr>
              <a:t>——</a:t>
            </a:r>
            <a:r>
              <a:rPr lang="zh-CN" altLang="en-US">
                <a:latin typeface="Times New Roman" panose="02020603050405020304" charset="0"/>
                <a:ea typeface="黑体" panose="02010600030101010101" charset="-122"/>
              </a:rPr>
              <a:t>循环语句</a:t>
            </a:r>
            <a:endParaRPr lang="zh-CN" altLang="en-US">
              <a:latin typeface="Times New Roman" panose="02020603050405020304" charset="0"/>
              <a:ea typeface="黑体" panose="02010600030101010101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11505" y="1494790"/>
            <a:ext cx="10968990" cy="497332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同样需要注意冒号和缩进。另外，在 Python 中没有 do..while 循环。</a:t>
            </a:r>
            <a:endParaRPr lang="zh-CN" altLang="en-US" sz="240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24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以下实例使用了 while 来计算 1 到 100 的总和：</a:t>
            </a:r>
            <a:endParaRPr lang="zh-CN" altLang="en-US" sz="240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endParaRPr lang="zh-CN" altLang="en-US" sz="240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15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实例</a:t>
            </a:r>
            <a:endParaRPr lang="zh-CN" altLang="en-US" sz="15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15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 n = 100</a:t>
            </a:r>
            <a:endParaRPr lang="zh-CN" altLang="en-US" sz="15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15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 sum = 0</a:t>
            </a:r>
            <a:endParaRPr lang="zh-CN" altLang="en-US" sz="15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15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counter = 1</a:t>
            </a:r>
            <a:endParaRPr lang="zh-CN" altLang="en-US" sz="15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15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while counter &lt;= n:</a:t>
            </a:r>
            <a:endParaRPr lang="zh-CN" altLang="en-US" sz="15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15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    sum = sum + counter</a:t>
            </a:r>
            <a:endParaRPr lang="zh-CN" altLang="en-US" sz="15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15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    counter += 1</a:t>
            </a:r>
            <a:endParaRPr lang="zh-CN" altLang="en-US" sz="15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15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print("1 到 %d 之和为: %d" % (n,sum))</a:t>
            </a:r>
            <a:endParaRPr lang="zh-CN" altLang="en-US" sz="15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8530" y="257175"/>
            <a:ext cx="7389495" cy="785495"/>
          </a:xfrm>
        </p:spPr>
        <p:txBody>
          <a:bodyPr anchor="t" anchorCtr="0">
            <a:normAutofit/>
          </a:bodyPr>
          <a:p>
            <a:pPr algn="l">
              <a:buClrTx/>
              <a:buSzTx/>
              <a:buNone/>
            </a:pPr>
            <a:r>
              <a:rPr lang="en-US" altLang="zh-CN">
                <a:latin typeface="Times New Roman" panose="02020603050405020304" charset="0"/>
                <a:ea typeface="黑体" panose="02010600030101010101" charset="-122"/>
              </a:rPr>
              <a:t>Python</a:t>
            </a:r>
            <a:r>
              <a:rPr lang="zh-CN" altLang="en-US">
                <a:latin typeface="Times New Roman" panose="02020603050405020304" charset="0"/>
                <a:ea typeface="黑体" panose="02010600030101010101" charset="-122"/>
              </a:rPr>
              <a:t>基础</a:t>
            </a:r>
            <a:r>
              <a:rPr lang="en-US" altLang="zh-CN">
                <a:latin typeface="Times New Roman" panose="02020603050405020304" charset="0"/>
                <a:ea typeface="黑体" panose="02010600030101010101" charset="-122"/>
              </a:rPr>
              <a:t>——</a:t>
            </a:r>
            <a:r>
              <a:rPr lang="zh-CN" altLang="en-US">
                <a:latin typeface="Times New Roman" panose="02020603050405020304" charset="0"/>
                <a:ea typeface="黑体" panose="02010600030101010101" charset="-122"/>
              </a:rPr>
              <a:t>循环语句</a:t>
            </a:r>
            <a:endParaRPr lang="zh-CN" altLang="en-US">
              <a:latin typeface="Times New Roman" panose="02020603050405020304" charset="0"/>
              <a:ea typeface="黑体" panose="02010600030101010101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11505" y="1494790"/>
            <a:ext cx="10968990" cy="4648835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无限循环</a:t>
            </a:r>
            <a:endParaRPr lang="zh-CN" altLang="en-US" sz="240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可以通过设置条件表达式永远不为 false 来实现无限循环，实例如下：</a:t>
            </a:r>
            <a:endParaRPr lang="zh-CN" altLang="en-US" sz="24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1715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var = 1</a:t>
            </a:r>
            <a:endParaRPr lang="zh-CN" altLang="en-US" sz="1715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1715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while var == 1 :  # 表达式永远为 true</a:t>
            </a:r>
            <a:endParaRPr lang="zh-CN" altLang="en-US" sz="1715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1715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   num = int(input("输入一个数字  :"))</a:t>
            </a:r>
            <a:endParaRPr lang="zh-CN" altLang="en-US" sz="1715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1715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   print ("你输入的数字是: ", num)</a:t>
            </a:r>
            <a:endParaRPr lang="zh-CN" altLang="en-US" sz="1715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1715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 </a:t>
            </a:r>
            <a:endParaRPr lang="zh-CN" altLang="en-US" sz="1715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1715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print ("Good bye!")</a:t>
            </a:r>
            <a:endParaRPr lang="zh-CN" altLang="en-US" sz="1715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1715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执行以上脚本，输出结果如下：</a:t>
            </a:r>
            <a:endParaRPr lang="zh-CN" altLang="en-US" sz="1715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1715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输入一个数字  :5</a:t>
            </a:r>
            <a:endParaRPr lang="zh-CN" altLang="en-US" sz="1715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1715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你输入的数字是:  5</a:t>
            </a:r>
            <a:endParaRPr lang="zh-CN" altLang="en-US" sz="1715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1715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输入一个数字  :</a:t>
            </a:r>
            <a:endParaRPr lang="zh-CN" altLang="en-US" sz="1715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可以使用 CTRL+C 来退出当前的无限循环。</a:t>
            </a:r>
            <a:endParaRPr lang="zh-CN" altLang="en-US" sz="24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8530" y="257175"/>
            <a:ext cx="7389495" cy="785495"/>
          </a:xfrm>
        </p:spPr>
        <p:txBody>
          <a:bodyPr anchor="t" anchorCtr="0">
            <a:normAutofit/>
          </a:bodyPr>
          <a:p>
            <a:pPr algn="l">
              <a:buClrTx/>
              <a:buSzTx/>
              <a:buNone/>
            </a:pPr>
            <a:r>
              <a:rPr lang="en-US" altLang="zh-CN">
                <a:latin typeface="Times New Roman" panose="02020603050405020304" charset="0"/>
                <a:ea typeface="黑体" panose="02010600030101010101" charset="-122"/>
              </a:rPr>
              <a:t>Python</a:t>
            </a:r>
            <a:r>
              <a:rPr lang="zh-CN" altLang="en-US">
                <a:latin typeface="Times New Roman" panose="02020603050405020304" charset="0"/>
                <a:ea typeface="黑体" panose="02010600030101010101" charset="-122"/>
              </a:rPr>
              <a:t>基础</a:t>
            </a:r>
            <a:r>
              <a:rPr lang="en-US" altLang="zh-CN">
                <a:latin typeface="Times New Roman" panose="02020603050405020304" charset="0"/>
                <a:ea typeface="黑体" panose="02010600030101010101" charset="-122"/>
              </a:rPr>
              <a:t>——</a:t>
            </a:r>
            <a:r>
              <a:rPr lang="zh-CN" altLang="en-US">
                <a:latin typeface="Times New Roman" panose="02020603050405020304" charset="0"/>
                <a:ea typeface="黑体" panose="02010600030101010101" charset="-122"/>
              </a:rPr>
              <a:t>循环语句</a:t>
            </a:r>
            <a:endParaRPr lang="zh-CN" altLang="en-US">
              <a:latin typeface="Times New Roman" panose="02020603050405020304" charset="0"/>
              <a:ea typeface="黑体" panose="02010600030101010101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11505" y="1494790"/>
            <a:ext cx="10968990" cy="4929505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range() 函数</a:t>
            </a:r>
            <a:endParaRPr lang="zh-CN" altLang="en-US" sz="240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如果你需要遍历数字序列，可以使用内置 range() 函数，它会生成数列。</a:t>
            </a:r>
            <a:endParaRPr lang="zh-CN" altLang="en-US" sz="24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15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  <a:sym typeface="+mn-ea"/>
              </a:rPr>
              <a:t>&gt;&gt;&gt;</a:t>
            </a:r>
            <a:r>
              <a:rPr lang="zh-CN" altLang="en-US" sz="15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for i in range(5,9) :</a:t>
            </a:r>
            <a:endParaRPr lang="zh-CN" altLang="en-US" sz="15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15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    print(i)</a:t>
            </a:r>
            <a:endParaRPr lang="zh-CN" altLang="en-US" sz="15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15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     </a:t>
            </a:r>
            <a:endParaRPr lang="zh-CN" altLang="en-US" sz="15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15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5</a:t>
            </a:r>
            <a:endParaRPr lang="zh-CN" altLang="en-US" sz="15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15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6</a:t>
            </a:r>
            <a:endParaRPr lang="zh-CN" altLang="en-US" sz="15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15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7</a:t>
            </a:r>
            <a:endParaRPr lang="zh-CN" altLang="en-US" sz="15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15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8</a:t>
            </a:r>
            <a:endParaRPr lang="zh-CN" altLang="en-US" sz="15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15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&gt;&gt;&gt;for i in range(0, 10, 3) :</a:t>
            </a:r>
            <a:endParaRPr lang="zh-CN" altLang="en-US" sz="15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15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    print(i)</a:t>
            </a:r>
            <a:endParaRPr lang="zh-CN" altLang="en-US" sz="15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15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     </a:t>
            </a:r>
            <a:endParaRPr lang="zh-CN" altLang="en-US" sz="15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15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0</a:t>
            </a:r>
            <a:endParaRPr lang="zh-CN" altLang="en-US" sz="15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15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3</a:t>
            </a:r>
            <a:endParaRPr lang="zh-CN" altLang="en-US" sz="15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15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6</a:t>
            </a:r>
            <a:endParaRPr lang="zh-CN" altLang="en-US" sz="15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15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9</a:t>
            </a:r>
            <a:endParaRPr lang="zh-CN" altLang="en-US" sz="15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8530" y="257175"/>
            <a:ext cx="7389495" cy="785495"/>
          </a:xfrm>
        </p:spPr>
        <p:txBody>
          <a:bodyPr anchor="t" anchorCtr="0">
            <a:normAutofit/>
          </a:bodyPr>
          <a:p>
            <a:pPr algn="l">
              <a:buClrTx/>
              <a:buSzTx/>
              <a:buNone/>
            </a:pPr>
            <a:r>
              <a:rPr lang="en-US" altLang="zh-CN">
                <a:latin typeface="Times New Roman" panose="02020603050405020304" charset="0"/>
                <a:ea typeface="黑体" panose="02010600030101010101" charset="-122"/>
              </a:rPr>
              <a:t>Python</a:t>
            </a:r>
            <a:r>
              <a:rPr lang="zh-CN" altLang="en-US">
                <a:latin typeface="Times New Roman" panose="02020603050405020304" charset="0"/>
                <a:ea typeface="黑体" panose="02010600030101010101" charset="-122"/>
              </a:rPr>
              <a:t>基础</a:t>
            </a:r>
            <a:r>
              <a:rPr lang="en-US" altLang="zh-CN">
                <a:latin typeface="Times New Roman" panose="02020603050405020304" charset="0"/>
                <a:ea typeface="黑体" panose="02010600030101010101" charset="-122"/>
              </a:rPr>
              <a:t>——</a:t>
            </a:r>
            <a:r>
              <a:rPr lang="zh-CN" altLang="en-US">
                <a:latin typeface="Times New Roman" panose="02020603050405020304" charset="0"/>
                <a:ea typeface="黑体" panose="02010600030101010101" charset="-122"/>
              </a:rPr>
              <a:t>循环语句</a:t>
            </a:r>
            <a:endParaRPr lang="zh-CN" altLang="en-US">
              <a:latin typeface="Times New Roman" panose="02020603050405020304" charset="0"/>
              <a:ea typeface="黑体" panose="02010600030101010101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11505" y="1494790"/>
            <a:ext cx="10968990" cy="323088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 lnSpcReduction="2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for 语句</a:t>
            </a:r>
            <a:endParaRPr lang="zh-CN" altLang="en-US" sz="240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Python for 循环可以遍历任何可迭代对象，如一个列表或者一个字符串。</a:t>
            </a:r>
            <a:endParaRPr lang="zh-CN" altLang="en-US" sz="24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for循环的一般格式如下：</a:t>
            </a:r>
            <a:endParaRPr lang="zh-CN" altLang="en-US" sz="24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endParaRPr lang="zh-CN" altLang="en-US" sz="24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for &lt;variable&gt; in &lt;sequence&gt;:</a:t>
            </a:r>
            <a:endParaRPr lang="zh-CN" altLang="en-US" sz="24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    &lt;statements&gt;</a:t>
            </a:r>
            <a:endParaRPr lang="zh-CN" altLang="en-US" sz="24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else:</a:t>
            </a:r>
            <a:endParaRPr lang="zh-CN" altLang="en-US" sz="24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    &lt;statements&gt;</a:t>
            </a:r>
            <a:endParaRPr lang="zh-CN" altLang="en-US" sz="24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8530" y="257175"/>
            <a:ext cx="7389495" cy="785495"/>
          </a:xfrm>
        </p:spPr>
        <p:txBody>
          <a:bodyPr anchor="t" anchorCtr="0">
            <a:normAutofit/>
          </a:bodyPr>
          <a:p>
            <a:pPr algn="l">
              <a:buClrTx/>
              <a:buSzTx/>
              <a:buNone/>
            </a:pPr>
            <a:r>
              <a:rPr lang="en-US" altLang="zh-CN">
                <a:latin typeface="Times New Roman" panose="02020603050405020304" charset="0"/>
                <a:ea typeface="黑体" panose="02010600030101010101" charset="-122"/>
              </a:rPr>
              <a:t>Python</a:t>
            </a:r>
            <a:r>
              <a:rPr lang="zh-CN" altLang="en-US">
                <a:latin typeface="Times New Roman" panose="02020603050405020304" charset="0"/>
                <a:ea typeface="黑体" panose="02010600030101010101" charset="-122"/>
              </a:rPr>
              <a:t>基础</a:t>
            </a:r>
            <a:r>
              <a:rPr lang="en-US" altLang="zh-CN">
                <a:latin typeface="Times New Roman" panose="02020603050405020304" charset="0"/>
                <a:ea typeface="黑体" panose="02010600030101010101" charset="-122"/>
              </a:rPr>
              <a:t>——</a:t>
            </a:r>
            <a:r>
              <a:rPr lang="zh-CN" altLang="en-US">
                <a:latin typeface="Times New Roman" panose="02020603050405020304" charset="0"/>
                <a:ea typeface="黑体" panose="02010600030101010101" charset="-122"/>
              </a:rPr>
              <a:t>循环语句</a:t>
            </a:r>
            <a:endParaRPr lang="zh-CN" altLang="en-US">
              <a:latin typeface="Times New Roman" panose="02020603050405020304" charset="0"/>
              <a:ea typeface="黑体" panose="02010600030101010101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11505" y="1494790"/>
            <a:ext cx="10968990" cy="323088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 lnSpcReduction="2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sites = ["Baidu", "Google","Runoob","Taobao"]</a:t>
            </a:r>
            <a:endParaRPr lang="zh-CN" altLang="en-US" sz="24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for site in sites:</a:t>
            </a:r>
            <a:endParaRPr lang="zh-CN" altLang="en-US" sz="24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    print(site)</a:t>
            </a:r>
            <a:endParaRPr lang="zh-CN" altLang="en-US" sz="24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endParaRPr lang="zh-CN" altLang="en-US" sz="24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以上代码执行输出结果为：</a:t>
            </a:r>
            <a:endParaRPr lang="zh-CN" altLang="en-US" sz="24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endParaRPr lang="zh-CN" altLang="en-US" sz="24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Baidu</a:t>
            </a:r>
            <a:endParaRPr lang="zh-CN" altLang="en-US" sz="24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Google</a:t>
            </a:r>
            <a:endParaRPr lang="zh-CN" altLang="en-US" sz="24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Runoob</a:t>
            </a:r>
            <a:endParaRPr lang="zh-CN" altLang="en-US" sz="24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Taobao</a:t>
            </a:r>
            <a:endParaRPr lang="zh-CN" altLang="en-US" sz="24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8530" y="257175"/>
            <a:ext cx="6932295" cy="785495"/>
          </a:xfrm>
        </p:spPr>
        <p:txBody>
          <a:bodyPr anchor="t" anchorCtr="0">
            <a:normAutofit/>
          </a:bodyPr>
          <a:p>
            <a:pPr algn="l">
              <a:buClrTx/>
              <a:buSzTx/>
              <a:buNone/>
            </a:pPr>
            <a:r>
              <a:rPr lang="zh-CN" altLang="en-US">
                <a:latin typeface="Times New Roman" panose="02020603050405020304" charset="0"/>
                <a:ea typeface="黑体" panose="02010600030101010101" charset="-122"/>
              </a:rPr>
              <a:t>环境配置</a:t>
            </a:r>
            <a:r>
              <a:rPr lang="en-US" altLang="zh-CN">
                <a:latin typeface="Times New Roman" panose="02020603050405020304" charset="0"/>
                <a:ea typeface="黑体" panose="02010600030101010101" charset="-122"/>
              </a:rPr>
              <a:t>——Anaconda</a:t>
            </a:r>
            <a:endParaRPr lang="en-US" altLang="zh-CN">
              <a:latin typeface="Times New Roman" panose="02020603050405020304" charset="0"/>
              <a:ea typeface="黑体" panose="02010600030101010101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11505" y="1494790"/>
            <a:ext cx="10968990" cy="449326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Anaconda 是一个整合了 Conda、 Python 及众多机器学习工具包平台，包括但不限于 numpy、scipy、pandas、matplotlib 等。其中，conda 是一个开源的包、环境管理器，可以用于在同一个机器上安装不同版本的软件包及其依赖，并能够在不同的环境之间切换</a:t>
            </a:r>
            <a:r>
              <a:rPr lang="zh-CN"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。</a:t>
            </a:r>
            <a:endParaRPr lang="zh-CN" sz="24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8530" y="257175"/>
            <a:ext cx="7389495" cy="785495"/>
          </a:xfrm>
        </p:spPr>
        <p:txBody>
          <a:bodyPr anchor="t" anchorCtr="0">
            <a:normAutofit/>
          </a:bodyPr>
          <a:p>
            <a:pPr algn="l">
              <a:buClrTx/>
              <a:buSzTx/>
              <a:buNone/>
            </a:pPr>
            <a:r>
              <a:rPr lang="en-US" altLang="zh-CN">
                <a:latin typeface="Times New Roman" panose="02020603050405020304" charset="0"/>
                <a:ea typeface="黑体" panose="02010600030101010101" charset="-122"/>
              </a:rPr>
              <a:t>Python</a:t>
            </a:r>
            <a:r>
              <a:rPr lang="zh-CN" altLang="en-US">
                <a:latin typeface="Times New Roman" panose="02020603050405020304" charset="0"/>
                <a:ea typeface="黑体" panose="02010600030101010101" charset="-122"/>
              </a:rPr>
              <a:t>基础</a:t>
            </a:r>
            <a:r>
              <a:rPr lang="en-US" altLang="zh-CN">
                <a:latin typeface="Times New Roman" panose="02020603050405020304" charset="0"/>
                <a:ea typeface="黑体" panose="02010600030101010101" charset="-122"/>
              </a:rPr>
              <a:t>——</a:t>
            </a:r>
            <a:r>
              <a:rPr lang="zh-CN" altLang="en-US">
                <a:latin typeface="Times New Roman" panose="02020603050405020304" charset="0"/>
                <a:ea typeface="黑体" panose="02010600030101010101" charset="-122"/>
              </a:rPr>
              <a:t>循环语句</a:t>
            </a:r>
            <a:endParaRPr lang="zh-CN" altLang="en-US">
              <a:latin typeface="Times New Roman" panose="02020603050405020304" charset="0"/>
              <a:ea typeface="黑体" panose="02010600030101010101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11505" y="1494790"/>
            <a:ext cx="10968990" cy="4985385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整数范围值可以配合 range() 函数使用：</a:t>
            </a:r>
            <a:endParaRPr lang="zh-CN" altLang="en-US" sz="240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endParaRPr lang="zh-CN" altLang="en-US" sz="240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12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#  1 到 5 的所有数字：</a:t>
            </a:r>
            <a:endParaRPr lang="zh-CN" altLang="en-US" sz="12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12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for number in range(1, 6):</a:t>
            </a:r>
            <a:endParaRPr lang="zh-CN" altLang="en-US" sz="12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12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    print(number)</a:t>
            </a:r>
            <a:endParaRPr lang="zh-CN" altLang="en-US" sz="12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endParaRPr lang="zh-CN" altLang="en-US" sz="12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12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以上代码执行输出结果为：</a:t>
            </a:r>
            <a:endParaRPr lang="zh-CN" altLang="en-US" sz="12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endParaRPr lang="zh-CN" altLang="en-US" sz="12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12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1</a:t>
            </a:r>
            <a:endParaRPr lang="zh-CN" altLang="en-US" sz="12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12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2</a:t>
            </a:r>
            <a:endParaRPr lang="zh-CN" altLang="en-US" sz="12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12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3</a:t>
            </a:r>
            <a:endParaRPr lang="zh-CN" altLang="en-US" sz="12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12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4</a:t>
            </a:r>
            <a:endParaRPr lang="zh-CN" altLang="en-US" sz="12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12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5</a:t>
            </a:r>
            <a:endParaRPr lang="zh-CN" altLang="en-US" sz="12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8530" y="257175"/>
            <a:ext cx="7389495" cy="785495"/>
          </a:xfrm>
        </p:spPr>
        <p:txBody>
          <a:bodyPr anchor="t" anchorCtr="0">
            <a:normAutofit/>
          </a:bodyPr>
          <a:p>
            <a:pPr algn="l">
              <a:buClrTx/>
              <a:buSzTx/>
              <a:buNone/>
            </a:pPr>
            <a:r>
              <a:rPr lang="en-US" altLang="zh-CN">
                <a:latin typeface="Times New Roman" panose="02020603050405020304" charset="0"/>
                <a:ea typeface="黑体" panose="02010600030101010101" charset="-122"/>
              </a:rPr>
              <a:t>Python</a:t>
            </a:r>
            <a:r>
              <a:rPr lang="zh-CN" altLang="en-US">
                <a:latin typeface="Times New Roman" panose="02020603050405020304" charset="0"/>
                <a:ea typeface="黑体" panose="02010600030101010101" charset="-122"/>
              </a:rPr>
              <a:t>基础</a:t>
            </a:r>
            <a:r>
              <a:rPr lang="en-US" altLang="zh-CN">
                <a:latin typeface="Times New Roman" panose="02020603050405020304" charset="0"/>
                <a:ea typeface="黑体" panose="02010600030101010101" charset="-122"/>
              </a:rPr>
              <a:t>——</a:t>
            </a:r>
            <a:r>
              <a:rPr lang="zh-CN" altLang="en-US">
                <a:latin typeface="Times New Roman" panose="02020603050405020304" charset="0"/>
                <a:ea typeface="黑体" panose="02010600030101010101" charset="-122"/>
              </a:rPr>
              <a:t>循环语句</a:t>
            </a:r>
            <a:endParaRPr lang="zh-CN" altLang="en-US">
              <a:latin typeface="Times New Roman" panose="02020603050405020304" charset="0"/>
              <a:ea typeface="黑体" panose="02010600030101010101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11505" y="1494790"/>
            <a:ext cx="10968990" cy="323088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pass 语句</a:t>
            </a:r>
            <a:endParaRPr lang="zh-CN" altLang="en-US" sz="240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Python pass是空语句，是为了保持程序结构的完整性。</a:t>
            </a:r>
            <a:endParaRPr lang="zh-CN" altLang="en-US" sz="24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pass 不做任何事情，一般用做占位语句，如下实例：</a:t>
            </a:r>
            <a:endParaRPr lang="zh-CN" altLang="en-US" sz="24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12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&gt;&gt;&gt;while True:</a:t>
            </a:r>
            <a:endParaRPr lang="zh-CN" altLang="en-US" sz="12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12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...     pass  # 等待键盘中断 (Ctrl+C)</a:t>
            </a:r>
            <a:endParaRPr lang="zh-CN" altLang="en-US" sz="12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8530" y="257175"/>
            <a:ext cx="7389495" cy="785495"/>
          </a:xfrm>
        </p:spPr>
        <p:txBody>
          <a:bodyPr anchor="t" anchorCtr="0">
            <a:normAutofit/>
          </a:bodyPr>
          <a:p>
            <a:pPr algn="l">
              <a:buClrTx/>
              <a:buSzTx/>
              <a:buNone/>
            </a:pPr>
            <a:r>
              <a:rPr lang="en-US" altLang="zh-CN">
                <a:latin typeface="Times New Roman" panose="02020603050405020304" charset="0"/>
                <a:ea typeface="黑体" panose="02010600030101010101" charset="-122"/>
              </a:rPr>
              <a:t>Python</a:t>
            </a:r>
            <a:r>
              <a:rPr lang="zh-CN" altLang="en-US">
                <a:latin typeface="Times New Roman" panose="02020603050405020304" charset="0"/>
                <a:ea typeface="黑体" panose="02010600030101010101" charset="-122"/>
              </a:rPr>
              <a:t>基础</a:t>
            </a:r>
            <a:r>
              <a:rPr lang="en-US" altLang="zh-CN">
                <a:latin typeface="Times New Roman" panose="02020603050405020304" charset="0"/>
                <a:ea typeface="黑体" panose="02010600030101010101" charset="-122"/>
              </a:rPr>
              <a:t>——</a:t>
            </a:r>
            <a:r>
              <a:rPr lang="zh-CN" altLang="en-US">
                <a:latin typeface="Times New Roman" panose="02020603050405020304" charset="0"/>
                <a:ea typeface="黑体" panose="02010600030101010101" charset="-122"/>
              </a:rPr>
              <a:t>函数</a:t>
            </a:r>
            <a:r>
              <a:rPr lang="zh-CN" altLang="en-US">
                <a:latin typeface="Times New Roman" panose="02020603050405020304" charset="0"/>
                <a:ea typeface="黑体" panose="02010600030101010101" charset="-122"/>
              </a:rPr>
              <a:t>基础</a:t>
            </a:r>
            <a:endParaRPr lang="zh-CN" altLang="en-US">
              <a:latin typeface="Times New Roman" panose="02020603050405020304" charset="0"/>
              <a:ea typeface="黑体" panose="02010600030101010101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11505" y="1494790"/>
            <a:ext cx="10968990" cy="323088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 lnSpcReduction="1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函数代码块以 def 关键词开头，后接函数标识符名称和圆括号 ()。</a:t>
            </a:r>
            <a:endParaRPr lang="zh-CN" altLang="en-US" sz="240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任何传入参数和自变量必须放在圆括号中间，圆括号之间可以用于定义参数。</a:t>
            </a:r>
            <a:endParaRPr lang="zh-CN" altLang="en-US" sz="240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函数内容以冒号 : 起始，并且缩进。</a:t>
            </a:r>
            <a:endParaRPr lang="zh-CN" altLang="en-US" sz="240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return [表达式] 结束函数，选择性地返回一个值给调用方，不带表达式的 return 相当于返回 None</a:t>
            </a:r>
            <a:endParaRPr lang="zh-CN" altLang="en-US" sz="240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435090" y="3525520"/>
            <a:ext cx="4196715" cy="241871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8530" y="257175"/>
            <a:ext cx="7389495" cy="785495"/>
          </a:xfrm>
        </p:spPr>
        <p:txBody>
          <a:bodyPr anchor="t" anchorCtr="0">
            <a:normAutofit/>
          </a:bodyPr>
          <a:p>
            <a:pPr algn="l">
              <a:buClrTx/>
              <a:buSzTx/>
              <a:buNone/>
            </a:pPr>
            <a:r>
              <a:rPr lang="en-US" altLang="zh-CN">
                <a:latin typeface="Times New Roman" panose="02020603050405020304" charset="0"/>
                <a:ea typeface="黑体" panose="02010600030101010101" charset="-122"/>
              </a:rPr>
              <a:t>Python</a:t>
            </a:r>
            <a:r>
              <a:rPr lang="zh-CN" altLang="en-US">
                <a:latin typeface="Times New Roman" panose="02020603050405020304" charset="0"/>
                <a:ea typeface="黑体" panose="02010600030101010101" charset="-122"/>
              </a:rPr>
              <a:t>基础</a:t>
            </a:r>
            <a:r>
              <a:rPr lang="en-US" altLang="zh-CN">
                <a:latin typeface="Times New Roman" panose="02020603050405020304" charset="0"/>
                <a:ea typeface="黑体" panose="02010600030101010101" charset="-122"/>
              </a:rPr>
              <a:t>——</a:t>
            </a:r>
            <a:r>
              <a:rPr lang="zh-CN" altLang="en-US">
                <a:latin typeface="Times New Roman" panose="02020603050405020304" charset="0"/>
                <a:ea typeface="黑体" panose="02010600030101010101" charset="-122"/>
              </a:rPr>
              <a:t>函数</a:t>
            </a:r>
            <a:r>
              <a:rPr lang="zh-CN" altLang="en-US">
                <a:latin typeface="Times New Roman" panose="02020603050405020304" charset="0"/>
                <a:ea typeface="黑体" panose="02010600030101010101" charset="-122"/>
              </a:rPr>
              <a:t>基础</a:t>
            </a:r>
            <a:endParaRPr lang="zh-CN" altLang="en-US">
              <a:latin typeface="Times New Roman" panose="02020603050405020304" charset="0"/>
              <a:ea typeface="黑体" panose="02010600030101010101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11505" y="1494790"/>
            <a:ext cx="10968990" cy="323088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indent="0"/>
            <a:r>
              <a:rPr lang="zh-CN" altLang="en-US" sz="24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计算</a:t>
            </a:r>
            <a:r>
              <a:rPr lang="zh-CN" altLang="en-US" sz="24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长方形面积函数:</a:t>
            </a:r>
            <a:endParaRPr lang="zh-CN" altLang="en-US" sz="240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indent="0"/>
            <a:r>
              <a:rPr lang="zh-CN" altLang="en-US" sz="24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def area</a:t>
            </a:r>
            <a:r>
              <a:rPr lang="en-US" altLang="zh-CN" sz="24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(...):</a:t>
            </a:r>
            <a:endParaRPr lang="en-US" altLang="zh-CN" sz="240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indent="457200"/>
            <a:r>
              <a:rPr lang="en-US" altLang="zh-CN" sz="24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...</a:t>
            </a:r>
            <a:endParaRPr lang="en-US" altLang="zh-CN" sz="240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indent="0"/>
            <a:endParaRPr lang="zh-CN" altLang="en-US" sz="240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indent="0"/>
            <a:r>
              <a:rPr lang="zh-CN" altLang="en-US" sz="24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 </a:t>
            </a:r>
            <a:endParaRPr lang="zh-CN" altLang="en-US" sz="240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indent="0"/>
            <a:r>
              <a:rPr lang="zh-CN" altLang="en-US" sz="24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w = 4</a:t>
            </a:r>
            <a:endParaRPr lang="zh-CN" altLang="en-US" sz="240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indent="0"/>
            <a:r>
              <a:rPr lang="zh-CN" altLang="en-US" sz="24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h = 5</a:t>
            </a:r>
            <a:endParaRPr lang="zh-CN" altLang="en-US" sz="240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indent="0"/>
            <a:r>
              <a:rPr lang="zh-CN" altLang="en-US" sz="24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print("width =", w, " height =", h, " area =", area(w, h))</a:t>
            </a:r>
            <a:endParaRPr lang="zh-CN" altLang="en-US" sz="240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048500" y="1431290"/>
            <a:ext cx="3876040" cy="223393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8530" y="257175"/>
            <a:ext cx="7389495" cy="785495"/>
          </a:xfrm>
        </p:spPr>
        <p:txBody>
          <a:bodyPr anchor="t" anchorCtr="0">
            <a:normAutofit/>
          </a:bodyPr>
          <a:p>
            <a:pPr algn="l">
              <a:buClrTx/>
              <a:buSzTx/>
              <a:buNone/>
            </a:pPr>
            <a:r>
              <a:rPr lang="en-US" altLang="zh-CN">
                <a:latin typeface="Times New Roman" panose="02020603050405020304" charset="0"/>
                <a:ea typeface="黑体" panose="02010600030101010101" charset="-122"/>
              </a:rPr>
              <a:t>Python</a:t>
            </a:r>
            <a:r>
              <a:rPr lang="zh-CN" altLang="en-US">
                <a:latin typeface="Times New Roman" panose="02020603050405020304" charset="0"/>
                <a:ea typeface="黑体" panose="02010600030101010101" charset="-122"/>
              </a:rPr>
              <a:t>基础</a:t>
            </a:r>
            <a:r>
              <a:rPr lang="en-US" altLang="zh-CN">
                <a:latin typeface="Times New Roman" panose="02020603050405020304" charset="0"/>
                <a:ea typeface="黑体" panose="02010600030101010101" charset="-122"/>
              </a:rPr>
              <a:t>——</a:t>
            </a:r>
            <a:r>
              <a:rPr lang="zh-CN" altLang="en-US">
                <a:latin typeface="Times New Roman" panose="02020603050405020304" charset="0"/>
                <a:ea typeface="黑体" panose="02010600030101010101" charset="-122"/>
              </a:rPr>
              <a:t>函数</a:t>
            </a:r>
            <a:r>
              <a:rPr lang="zh-CN" altLang="en-US">
                <a:latin typeface="Times New Roman" panose="02020603050405020304" charset="0"/>
                <a:ea typeface="黑体" panose="02010600030101010101" charset="-122"/>
              </a:rPr>
              <a:t>基础</a:t>
            </a:r>
            <a:endParaRPr lang="zh-CN" altLang="en-US">
              <a:latin typeface="Times New Roman" panose="02020603050405020304" charset="0"/>
              <a:ea typeface="黑体" panose="02010600030101010101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11505" y="1494790"/>
            <a:ext cx="10968990" cy="323088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indent="0"/>
            <a:r>
              <a:rPr lang="zh-CN" altLang="en-US" sz="24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计算</a:t>
            </a:r>
            <a:r>
              <a:rPr lang="zh-CN" altLang="en-US" sz="24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长方形面积函数:</a:t>
            </a:r>
            <a:endParaRPr lang="zh-CN" altLang="en-US" sz="240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indent="0"/>
            <a:r>
              <a:rPr lang="zh-CN" altLang="en-US" sz="24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def area(width, height):</a:t>
            </a:r>
            <a:endParaRPr lang="zh-CN" altLang="en-US" sz="240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indent="0"/>
            <a:r>
              <a:rPr lang="zh-CN" altLang="en-US" sz="24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    return width * height</a:t>
            </a:r>
            <a:endParaRPr lang="zh-CN" altLang="en-US" sz="240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indent="0"/>
            <a:r>
              <a:rPr lang="zh-CN" altLang="en-US" sz="24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 </a:t>
            </a:r>
            <a:endParaRPr lang="zh-CN" altLang="en-US" sz="240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indent="0"/>
            <a:r>
              <a:rPr lang="zh-CN" altLang="en-US" sz="24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w = 4</a:t>
            </a:r>
            <a:endParaRPr lang="zh-CN" altLang="en-US" sz="240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indent="0"/>
            <a:r>
              <a:rPr lang="zh-CN" altLang="en-US" sz="24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h = 5</a:t>
            </a:r>
            <a:endParaRPr lang="zh-CN" altLang="en-US" sz="240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indent="0"/>
            <a:r>
              <a:rPr lang="zh-CN" altLang="en-US" sz="24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print("width =", w, " height =", h, " area =", area(w, h))</a:t>
            </a:r>
            <a:endParaRPr lang="zh-CN" altLang="en-US" sz="240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048500" y="1431290"/>
            <a:ext cx="3876040" cy="223393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8530" y="257175"/>
            <a:ext cx="7389495" cy="785495"/>
          </a:xfrm>
        </p:spPr>
        <p:txBody>
          <a:bodyPr anchor="t" anchorCtr="0">
            <a:normAutofit/>
          </a:bodyPr>
          <a:p>
            <a:pPr algn="l">
              <a:buClrTx/>
              <a:buSzTx/>
              <a:buNone/>
            </a:pPr>
            <a:r>
              <a:rPr lang="en-US" altLang="zh-CN">
                <a:latin typeface="Times New Roman" panose="02020603050405020304" charset="0"/>
                <a:ea typeface="黑体" panose="02010600030101010101" charset="-122"/>
              </a:rPr>
              <a:t>Python</a:t>
            </a:r>
            <a:r>
              <a:rPr lang="zh-CN" altLang="en-US">
                <a:latin typeface="Times New Roman" panose="02020603050405020304" charset="0"/>
                <a:ea typeface="黑体" panose="02010600030101010101" charset="-122"/>
              </a:rPr>
              <a:t>基础</a:t>
            </a:r>
            <a:r>
              <a:rPr lang="en-US" altLang="zh-CN">
                <a:latin typeface="Times New Roman" panose="02020603050405020304" charset="0"/>
                <a:ea typeface="黑体" panose="02010600030101010101" charset="-122"/>
              </a:rPr>
              <a:t>——</a:t>
            </a:r>
            <a:r>
              <a:rPr lang="zh-CN" altLang="en-US">
                <a:latin typeface="Times New Roman" panose="02020603050405020304" charset="0"/>
                <a:ea typeface="黑体" panose="02010600030101010101" charset="-122"/>
              </a:rPr>
              <a:t>函数</a:t>
            </a:r>
            <a:r>
              <a:rPr lang="zh-CN" altLang="en-US">
                <a:latin typeface="Times New Roman" panose="02020603050405020304" charset="0"/>
                <a:ea typeface="黑体" panose="02010600030101010101" charset="-122"/>
              </a:rPr>
              <a:t>基础</a:t>
            </a:r>
            <a:endParaRPr lang="zh-CN" altLang="en-US">
              <a:latin typeface="Times New Roman" panose="02020603050405020304" charset="0"/>
              <a:ea typeface="黑体" panose="02010600030101010101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11505" y="1494790"/>
            <a:ext cx="10968990" cy="5075555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indent="0"/>
            <a:r>
              <a:rPr lang="zh-CN" altLang="en-US" sz="24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参数传递</a:t>
            </a:r>
            <a:endParaRPr lang="zh-CN" altLang="en-US" sz="240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indent="0"/>
            <a:r>
              <a:rPr lang="zh-CN" altLang="en-US"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python 函数的参数传递：</a:t>
            </a:r>
            <a:endParaRPr lang="zh-CN" altLang="en-US" sz="24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不可变类型：类似 C++ 的值传递，如整数、字符串、元组。如 fun(a)，传递的只是 a 的值，没有影响 a 对象本身。如果在 fun(a) 内部修改 a 的值，则是新生成一个 a 的对象。</a:t>
            </a:r>
            <a:endParaRPr lang="zh-CN" altLang="en-US" sz="24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可变类型：类似 C++ 的引用传递，如 列表，字典。如 fun(la)，则是将 la 真正的传过去，修改后 fun 外部的 la 也会受影响</a:t>
            </a:r>
            <a:endParaRPr lang="zh-CN" altLang="en-US" sz="24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indent="0"/>
            <a:endParaRPr lang="zh-CN" altLang="en-US" sz="24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8530" y="257175"/>
            <a:ext cx="7389495" cy="785495"/>
          </a:xfrm>
        </p:spPr>
        <p:txBody>
          <a:bodyPr anchor="t" anchorCtr="0">
            <a:normAutofit/>
          </a:bodyPr>
          <a:p>
            <a:pPr algn="l">
              <a:buClrTx/>
              <a:buSzTx/>
              <a:buNone/>
            </a:pPr>
            <a:r>
              <a:rPr lang="en-US" altLang="zh-CN">
                <a:latin typeface="Times New Roman" panose="02020603050405020304" charset="0"/>
                <a:ea typeface="黑体" panose="02010600030101010101" charset="-122"/>
              </a:rPr>
              <a:t>Python</a:t>
            </a:r>
            <a:r>
              <a:rPr lang="zh-CN" altLang="en-US">
                <a:latin typeface="Times New Roman" panose="02020603050405020304" charset="0"/>
                <a:ea typeface="黑体" panose="02010600030101010101" charset="-122"/>
              </a:rPr>
              <a:t>基础</a:t>
            </a:r>
            <a:r>
              <a:rPr lang="en-US" altLang="zh-CN">
                <a:latin typeface="Times New Roman" panose="02020603050405020304" charset="0"/>
                <a:ea typeface="黑体" panose="02010600030101010101" charset="-122"/>
              </a:rPr>
              <a:t>——</a:t>
            </a:r>
            <a:r>
              <a:rPr lang="zh-CN" altLang="en-US">
                <a:latin typeface="Times New Roman" panose="02020603050405020304" charset="0"/>
                <a:ea typeface="黑体" panose="02010600030101010101" charset="-122"/>
              </a:rPr>
              <a:t>函数</a:t>
            </a:r>
            <a:r>
              <a:rPr lang="zh-CN" altLang="en-US">
                <a:latin typeface="Times New Roman" panose="02020603050405020304" charset="0"/>
                <a:ea typeface="黑体" panose="02010600030101010101" charset="-122"/>
              </a:rPr>
              <a:t>基础</a:t>
            </a:r>
            <a:endParaRPr lang="zh-CN" altLang="en-US">
              <a:latin typeface="Times New Roman" panose="02020603050405020304" charset="0"/>
              <a:ea typeface="黑体" panose="02010600030101010101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11505" y="1494790"/>
            <a:ext cx="10968990" cy="5075555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indent="0"/>
            <a:r>
              <a:rPr lang="zh-CN" altLang="en-US" sz="24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参数传递</a:t>
            </a:r>
            <a:endParaRPr lang="zh-CN" altLang="en-US" sz="240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indent="0"/>
            <a:r>
              <a:rPr lang="zh-CN" altLang="en-US"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通过 id() 函数来查看内存地址变化：</a:t>
            </a:r>
            <a:endParaRPr lang="zh-CN" altLang="en-US" sz="24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indent="0"/>
            <a:endParaRPr lang="zh-CN" altLang="en-US" sz="24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indent="0"/>
            <a:r>
              <a:rPr lang="zh-CN" altLang="en-US" sz="12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def change(a):</a:t>
            </a:r>
            <a:endParaRPr lang="zh-CN" altLang="en-US" sz="12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indent="0"/>
            <a:r>
              <a:rPr lang="zh-CN" altLang="en-US" sz="12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    print(id(a))   # 指向的是同一个对象</a:t>
            </a:r>
            <a:endParaRPr lang="zh-CN" altLang="en-US" sz="12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indent="0"/>
            <a:r>
              <a:rPr lang="zh-CN" altLang="en-US" sz="12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    a=10</a:t>
            </a:r>
            <a:endParaRPr lang="zh-CN" altLang="en-US" sz="12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indent="0"/>
            <a:r>
              <a:rPr lang="zh-CN" altLang="en-US" sz="12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    print(id(a))   # 一个新对象</a:t>
            </a:r>
            <a:endParaRPr lang="zh-CN" altLang="en-US" sz="12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indent="0"/>
            <a:r>
              <a:rPr lang="zh-CN" altLang="en-US" sz="12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a=1</a:t>
            </a:r>
            <a:endParaRPr lang="zh-CN" altLang="en-US" sz="12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indent="0"/>
            <a:r>
              <a:rPr lang="zh-CN" altLang="en-US" sz="12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print(id(a))</a:t>
            </a:r>
            <a:endParaRPr lang="zh-CN" altLang="en-US" sz="12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indent="0"/>
            <a:r>
              <a:rPr lang="zh-CN" altLang="en-US" sz="12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change(a)</a:t>
            </a:r>
            <a:endParaRPr lang="zh-CN" altLang="en-US" sz="12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indent="0"/>
            <a:endParaRPr lang="zh-CN" altLang="en-US" sz="12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indent="0"/>
            <a:r>
              <a:rPr lang="zh-CN" altLang="en-US" sz="12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以上实例输出结果为：</a:t>
            </a:r>
            <a:endParaRPr lang="zh-CN" altLang="en-US" sz="12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indent="0"/>
            <a:endParaRPr lang="zh-CN" altLang="en-US" sz="12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indent="0"/>
            <a:r>
              <a:rPr lang="zh-CN" altLang="en-US" sz="12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4379369136</a:t>
            </a:r>
            <a:endParaRPr lang="zh-CN" altLang="en-US" sz="12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indent="0"/>
            <a:r>
              <a:rPr lang="zh-CN" altLang="en-US" sz="12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4379369136</a:t>
            </a:r>
            <a:endParaRPr lang="zh-CN" altLang="en-US" sz="12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indent="0"/>
            <a:r>
              <a:rPr lang="zh-CN" altLang="en-US" sz="12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4379369424</a:t>
            </a:r>
            <a:endParaRPr lang="zh-CN" altLang="en-US" sz="12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8530" y="257175"/>
            <a:ext cx="7389495" cy="785495"/>
          </a:xfrm>
        </p:spPr>
        <p:txBody>
          <a:bodyPr anchor="t" anchorCtr="0">
            <a:normAutofit/>
          </a:bodyPr>
          <a:p>
            <a:pPr algn="l">
              <a:buClrTx/>
              <a:buSzTx/>
              <a:buNone/>
            </a:pPr>
            <a:r>
              <a:rPr lang="en-US" altLang="zh-CN">
                <a:latin typeface="Times New Roman" panose="02020603050405020304" charset="0"/>
                <a:ea typeface="黑体" panose="02010600030101010101" charset="-122"/>
              </a:rPr>
              <a:t>Python</a:t>
            </a:r>
            <a:r>
              <a:rPr lang="zh-CN" altLang="en-US">
                <a:latin typeface="Times New Roman" panose="02020603050405020304" charset="0"/>
                <a:ea typeface="黑体" panose="02010600030101010101" charset="-122"/>
              </a:rPr>
              <a:t>基础</a:t>
            </a:r>
            <a:r>
              <a:rPr lang="en-US" altLang="zh-CN">
                <a:latin typeface="Times New Roman" panose="02020603050405020304" charset="0"/>
                <a:ea typeface="黑体" panose="02010600030101010101" charset="-122"/>
              </a:rPr>
              <a:t>——</a:t>
            </a:r>
            <a:r>
              <a:rPr lang="zh-CN" altLang="en-US">
                <a:latin typeface="Times New Roman" panose="02020603050405020304" charset="0"/>
                <a:ea typeface="黑体" panose="02010600030101010101" charset="-122"/>
              </a:rPr>
              <a:t>函数</a:t>
            </a:r>
            <a:r>
              <a:rPr lang="zh-CN" altLang="en-US">
                <a:latin typeface="Times New Roman" panose="02020603050405020304" charset="0"/>
                <a:ea typeface="黑体" panose="02010600030101010101" charset="-122"/>
              </a:rPr>
              <a:t>基础</a:t>
            </a:r>
            <a:endParaRPr lang="zh-CN" altLang="en-US">
              <a:latin typeface="Times New Roman" panose="02020603050405020304" charset="0"/>
              <a:ea typeface="黑体" panose="02010600030101010101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11505" y="1494790"/>
            <a:ext cx="10968990" cy="5075555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indent="0"/>
            <a:r>
              <a:rPr lang="zh-CN" altLang="en-US" sz="24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参数传递</a:t>
            </a:r>
            <a:endParaRPr lang="zh-CN" altLang="en-US" sz="240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indent="0"/>
            <a:r>
              <a:rPr lang="zh-CN" altLang="en-US"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可变对象在函数里修改了参数，那么在调用这个函数的函数里，原始的参数也被改变了。例如：</a:t>
            </a:r>
            <a:endParaRPr lang="zh-CN" altLang="en-US" sz="24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indent="0"/>
            <a:r>
              <a:rPr lang="zh-CN" altLang="en-US" sz="12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def changeme( mylist ):</a:t>
            </a:r>
            <a:endParaRPr lang="zh-CN" altLang="en-US" sz="12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indent="0"/>
            <a:r>
              <a:rPr lang="zh-CN" altLang="en-US" sz="12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   "修改传入的列表"</a:t>
            </a:r>
            <a:endParaRPr lang="zh-CN" altLang="en-US" sz="12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indent="0"/>
            <a:r>
              <a:rPr lang="zh-CN" altLang="en-US" sz="12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   mylist.append([1,2,3,4])</a:t>
            </a:r>
            <a:endParaRPr lang="zh-CN" altLang="en-US" sz="12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indent="0"/>
            <a:r>
              <a:rPr lang="zh-CN" altLang="en-US" sz="12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   print ("函数内取值: ", mylist)</a:t>
            </a:r>
            <a:endParaRPr lang="zh-CN" altLang="en-US" sz="12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indent="0"/>
            <a:r>
              <a:rPr lang="zh-CN" altLang="en-US" sz="12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   return</a:t>
            </a:r>
            <a:endParaRPr lang="zh-CN" altLang="en-US" sz="12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indent="0"/>
            <a:r>
              <a:rPr lang="zh-CN" altLang="en-US" sz="12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 </a:t>
            </a:r>
            <a:endParaRPr lang="zh-CN" altLang="en-US" sz="12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indent="0"/>
            <a:r>
              <a:rPr lang="zh-CN" altLang="en-US" sz="12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# 调用changeme函数</a:t>
            </a:r>
            <a:endParaRPr lang="zh-CN" altLang="en-US" sz="12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indent="0"/>
            <a:r>
              <a:rPr lang="zh-CN" altLang="en-US" sz="12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mylist = [10,20,30]</a:t>
            </a:r>
            <a:endParaRPr lang="zh-CN" altLang="en-US" sz="12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indent="0"/>
            <a:r>
              <a:rPr lang="zh-CN" altLang="en-US" sz="12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changeme( mylist )</a:t>
            </a:r>
            <a:endParaRPr lang="zh-CN" altLang="en-US" sz="12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indent="0"/>
            <a:r>
              <a:rPr lang="zh-CN" altLang="en-US" sz="12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print ("函数外取值: ", mylist)</a:t>
            </a:r>
            <a:endParaRPr lang="zh-CN" altLang="en-US" sz="12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indent="0"/>
            <a:endParaRPr lang="zh-CN" altLang="en-US" sz="12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indent="0"/>
            <a:r>
              <a:rPr lang="zh-CN" altLang="en-US" sz="12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输出结果如下：</a:t>
            </a:r>
            <a:endParaRPr lang="zh-CN" altLang="en-US" sz="12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indent="0"/>
            <a:endParaRPr lang="zh-CN" altLang="en-US" sz="12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indent="0"/>
            <a:r>
              <a:rPr lang="zh-CN" altLang="en-US" sz="12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函数内取值:  [10, 20, 30, [1, 2, 3, 4]]</a:t>
            </a:r>
            <a:endParaRPr lang="zh-CN" altLang="en-US" sz="12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indent="0"/>
            <a:r>
              <a:rPr lang="zh-CN" altLang="en-US" sz="12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函数外取值:  [10, 20, 30, [1, 2, 3, 4]]</a:t>
            </a:r>
            <a:endParaRPr lang="zh-CN" altLang="en-US" sz="12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8530" y="257175"/>
            <a:ext cx="7452360" cy="785495"/>
          </a:xfrm>
        </p:spPr>
        <p:txBody>
          <a:bodyPr anchor="t" anchorCtr="0">
            <a:normAutofit/>
          </a:bodyPr>
          <a:p>
            <a:pPr algn="l">
              <a:buClrTx/>
              <a:buSzTx/>
              <a:buNone/>
            </a:pPr>
            <a:r>
              <a:rPr lang="en-US" altLang="zh-CN">
                <a:latin typeface="Times New Roman" panose="02020603050405020304" charset="0"/>
                <a:ea typeface="黑体" panose="02010600030101010101" charset="-122"/>
              </a:rPr>
              <a:t>Numpy</a:t>
            </a:r>
            <a:r>
              <a:rPr lang="zh-CN" altLang="en-US">
                <a:latin typeface="Times New Roman" panose="02020603050405020304" charset="0"/>
                <a:ea typeface="黑体" panose="02010600030101010101" charset="-122"/>
              </a:rPr>
              <a:t>基础</a:t>
            </a:r>
            <a:r>
              <a:rPr lang="en-US" altLang="zh-CN">
                <a:latin typeface="Times New Roman" panose="02020603050405020304" charset="0"/>
                <a:ea typeface="黑体" panose="02010600030101010101" charset="-122"/>
              </a:rPr>
              <a:t>——</a:t>
            </a:r>
            <a:r>
              <a:rPr lang="zh-CN" altLang="en-US">
                <a:latin typeface="Times New Roman" panose="02020603050405020304" charset="0"/>
                <a:ea typeface="黑体" panose="02010600030101010101" charset="-122"/>
              </a:rPr>
              <a:t>介绍</a:t>
            </a:r>
            <a:endParaRPr lang="zh-CN" altLang="en-US">
              <a:latin typeface="Times New Roman" panose="02020603050405020304" charset="0"/>
              <a:ea typeface="黑体" panose="02010600030101010101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11505" y="1494790"/>
            <a:ext cx="10968990" cy="4996815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NumPy(Numerical Python) 是 Python 语言的一个扩展程序库，支持大量的维度数组与矩阵运算，此外也针对数组运算提供大量的数学函数库。</a:t>
            </a:r>
            <a:endParaRPr lang="zh-CN" altLang="en-US" sz="240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NumPy 通常与 SciPy（Scientific Python）和 Matplotlib（绘图库）一起使用， 这种组合广泛用于替代 MatLab，是一个强大的科学计算环境，有助于我们通过 Python 学习数据科学或者机器学习。</a:t>
            </a:r>
            <a:endParaRPr lang="zh-CN" altLang="en-US" sz="240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Matplotlib 是 Python 编程语言及其数值数学扩展包 NumPy 的可视化操作界面。它为利用通用的图形用户界面工具包，如 Tkinter, wxPython, Qt 或 GTK+ 向应用程序嵌入式绘图提供了应用程序接口（API）。</a:t>
            </a:r>
            <a:endParaRPr lang="zh-CN" altLang="en-US" sz="240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220200" y="110490"/>
            <a:ext cx="1250950" cy="11811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8530" y="257175"/>
            <a:ext cx="7452360" cy="785495"/>
          </a:xfrm>
        </p:spPr>
        <p:txBody>
          <a:bodyPr anchor="t" anchorCtr="0">
            <a:normAutofit/>
          </a:bodyPr>
          <a:p>
            <a:pPr algn="l">
              <a:buClrTx/>
              <a:buSzTx/>
              <a:buNone/>
            </a:pPr>
            <a:r>
              <a:rPr lang="en-US" altLang="zh-CN">
                <a:latin typeface="Times New Roman" panose="02020603050405020304" charset="0"/>
                <a:ea typeface="黑体" panose="02010600030101010101" charset="-122"/>
              </a:rPr>
              <a:t>Numpy</a:t>
            </a:r>
            <a:r>
              <a:rPr lang="zh-CN" altLang="en-US">
                <a:latin typeface="Times New Roman" panose="02020603050405020304" charset="0"/>
                <a:ea typeface="黑体" panose="02010600030101010101" charset="-122"/>
              </a:rPr>
              <a:t>基础</a:t>
            </a:r>
            <a:r>
              <a:rPr lang="en-US" altLang="zh-CN">
                <a:latin typeface="Times New Roman" panose="02020603050405020304" charset="0"/>
                <a:ea typeface="黑体" panose="02010600030101010101" charset="-122"/>
              </a:rPr>
              <a:t>——N</a:t>
            </a:r>
            <a:r>
              <a:rPr lang="en-US" altLang="zh-CN">
                <a:latin typeface="Times New Roman" panose="02020603050405020304" charset="0"/>
                <a:ea typeface="黑体" panose="02010600030101010101" charset="-122"/>
              </a:rPr>
              <a:t>darray</a:t>
            </a:r>
            <a:endParaRPr lang="en-US" altLang="zh-CN">
              <a:latin typeface="Times New Roman" panose="02020603050405020304" charset="0"/>
              <a:ea typeface="黑体" panose="02010600030101010101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11505" y="1494790"/>
            <a:ext cx="10968990" cy="323088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NumPy 最重要的一个特点是其 N 维数组对象 ndarray，它是一系列同类型数据的集合，以 0 下标为开始进行集合中元素的索引。</a:t>
            </a:r>
            <a:endParaRPr lang="zh-CN" altLang="en-US" sz="240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ndarray 对象是用于存放同类型元素的多维数组。</a:t>
            </a:r>
            <a:endParaRPr lang="zh-CN" altLang="en-US" sz="240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ndarray 中的每个元素在内存中都有相同存储大小的区域。</a:t>
            </a:r>
            <a:endParaRPr lang="zh-CN" altLang="en-US" sz="240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128760" y="313690"/>
            <a:ext cx="1250950" cy="11811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8530" y="257175"/>
            <a:ext cx="6932295" cy="785495"/>
          </a:xfrm>
        </p:spPr>
        <p:txBody>
          <a:bodyPr anchor="t" anchorCtr="0">
            <a:normAutofit/>
          </a:bodyPr>
          <a:p>
            <a:pPr algn="l">
              <a:buClrTx/>
              <a:buSzTx/>
              <a:buNone/>
            </a:pPr>
            <a:r>
              <a:rPr lang="zh-CN" altLang="en-US">
                <a:latin typeface="Times New Roman" panose="02020603050405020304" charset="0"/>
                <a:ea typeface="黑体" panose="02010600030101010101" charset="-122"/>
              </a:rPr>
              <a:t>环境配置</a:t>
            </a:r>
            <a:r>
              <a:rPr lang="en-US" altLang="zh-CN">
                <a:latin typeface="Times New Roman" panose="02020603050405020304" charset="0"/>
                <a:ea typeface="黑体" panose="02010600030101010101" charset="-122"/>
              </a:rPr>
              <a:t>——Anaconda</a:t>
            </a:r>
            <a:endParaRPr lang="en-US" altLang="zh-CN">
              <a:latin typeface="Times New Roman" panose="02020603050405020304" charset="0"/>
              <a:ea typeface="黑体" panose="02010600030101010101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11505" y="1494790"/>
            <a:ext cx="10968990" cy="449326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4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一、下载</a:t>
            </a:r>
            <a:r>
              <a:rPr lang="en-US" altLang="zh-CN" sz="24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installer</a:t>
            </a:r>
            <a:endParaRPr lang="en-US" altLang="zh-CN" sz="240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endParaRPr lang="en-US" altLang="zh-CN" sz="24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12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windows 版本</a:t>
            </a:r>
            <a:endParaRPr lang="zh-CN" altLang="en-US" sz="12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indent="457200">
              <a:lnSpc>
                <a:spcPct val="100000"/>
              </a:lnSpc>
            </a:pPr>
            <a:r>
              <a:rPr lang="zh-CN" altLang="en-US" sz="12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https://mirrors.tuna.tsinghua.edu.cn/anaconda/archive/Anaconda3</a:t>
            </a:r>
            <a:endParaRPr lang="zh-CN" altLang="en-US" sz="12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indent="457200">
              <a:lnSpc>
                <a:spcPct val="100000"/>
              </a:lnSpc>
            </a:pPr>
            <a:r>
              <a:rPr lang="zh-CN" altLang="en-US" sz="12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-2022.10-Windows-x86_64.exe</a:t>
            </a:r>
            <a:endParaRPr lang="zh-CN" altLang="en-US" sz="12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12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Linux版本</a:t>
            </a:r>
            <a:endParaRPr lang="zh-CN" altLang="en-US" sz="12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indent="457200">
              <a:lnSpc>
                <a:spcPct val="100000"/>
              </a:lnSpc>
            </a:pPr>
            <a:r>
              <a:rPr lang="zh-CN" altLang="en-US" sz="12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https://mirrors.tuna.tsinghua.edu.cn/anaconda/archive/Anaconda3</a:t>
            </a:r>
            <a:endParaRPr lang="zh-CN" altLang="en-US" sz="12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indent="457200">
              <a:lnSpc>
                <a:spcPct val="100000"/>
              </a:lnSpc>
            </a:pPr>
            <a:r>
              <a:rPr lang="zh-CN" altLang="en-US" sz="12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-2022.10-Linux-x86_64.sh</a:t>
            </a:r>
            <a:endParaRPr lang="zh-CN" altLang="en-US" sz="12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12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Mac版本</a:t>
            </a:r>
            <a:endParaRPr lang="zh-CN" altLang="en-US" sz="12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indent="457200">
              <a:lnSpc>
                <a:spcPct val="100000"/>
              </a:lnSpc>
            </a:pPr>
            <a:r>
              <a:rPr lang="zh-CN" altLang="en-US" sz="12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https://mirrors.tuna.tsinghua.edu.cn/anaconda/archive/Anaconda3</a:t>
            </a:r>
            <a:endParaRPr lang="zh-CN" altLang="en-US" sz="12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indent="457200">
              <a:lnSpc>
                <a:spcPct val="100000"/>
              </a:lnSpc>
            </a:pPr>
            <a:r>
              <a:rPr lang="zh-CN" altLang="en-US" sz="12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-2022.10-MacOSX-x86_64.sh</a:t>
            </a:r>
            <a:endParaRPr lang="zh-CN" altLang="en-US" sz="12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endParaRPr lang="zh-CN" altLang="en-US" sz="12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8530" y="257175"/>
            <a:ext cx="7452360" cy="785495"/>
          </a:xfrm>
        </p:spPr>
        <p:txBody>
          <a:bodyPr anchor="t" anchorCtr="0">
            <a:normAutofit/>
          </a:bodyPr>
          <a:p>
            <a:pPr algn="l">
              <a:buClrTx/>
              <a:buSzTx/>
              <a:buNone/>
            </a:pPr>
            <a:r>
              <a:rPr lang="en-US" altLang="zh-CN">
                <a:latin typeface="Times New Roman" panose="02020603050405020304" charset="0"/>
                <a:ea typeface="黑体" panose="02010600030101010101" charset="-122"/>
              </a:rPr>
              <a:t>Numpy</a:t>
            </a:r>
            <a:r>
              <a:rPr lang="zh-CN" altLang="en-US">
                <a:latin typeface="Times New Roman" panose="02020603050405020304" charset="0"/>
                <a:ea typeface="黑体" panose="02010600030101010101" charset="-122"/>
              </a:rPr>
              <a:t>基础</a:t>
            </a:r>
            <a:r>
              <a:rPr lang="en-US" altLang="zh-CN">
                <a:latin typeface="Times New Roman" panose="02020603050405020304" charset="0"/>
                <a:ea typeface="黑体" panose="02010600030101010101" charset="-122"/>
              </a:rPr>
              <a:t>——N</a:t>
            </a:r>
            <a:r>
              <a:rPr lang="en-US" altLang="zh-CN">
                <a:latin typeface="Times New Roman" panose="02020603050405020304" charset="0"/>
                <a:ea typeface="黑体" panose="02010600030101010101" charset="-122"/>
              </a:rPr>
              <a:t>darray</a:t>
            </a:r>
            <a:endParaRPr lang="en-US" altLang="zh-CN">
              <a:latin typeface="Times New Roman" panose="02020603050405020304" charset="0"/>
              <a:ea typeface="黑体" panose="02010600030101010101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11505" y="1494790"/>
            <a:ext cx="10968990" cy="456946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indent="0"/>
            <a:r>
              <a:rPr lang="zh-CN" altLang="en-US"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实例 1</a:t>
            </a:r>
            <a:endParaRPr lang="zh-CN" altLang="en-US" sz="24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indent="0"/>
            <a:r>
              <a:rPr lang="zh-CN" altLang="en-US" sz="1335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import numpy as np </a:t>
            </a:r>
            <a:endParaRPr lang="zh-CN" altLang="en-US" sz="1335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indent="0"/>
            <a:r>
              <a:rPr lang="zh-CN" altLang="en-US" sz="1335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a = np.array([1,2,3])  </a:t>
            </a:r>
            <a:endParaRPr lang="zh-CN" altLang="en-US" sz="1335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indent="0"/>
            <a:r>
              <a:rPr lang="zh-CN" altLang="en-US" sz="1335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print (a)</a:t>
            </a:r>
            <a:endParaRPr lang="zh-CN" altLang="en-US" sz="1335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indent="0"/>
            <a:endParaRPr lang="zh-CN" altLang="en-US" sz="24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indent="0"/>
            <a:r>
              <a:rPr lang="zh-CN" altLang="en-US" sz="12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输出结果如下：</a:t>
            </a:r>
            <a:endParaRPr lang="zh-CN" altLang="en-US" sz="12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indent="0"/>
            <a:r>
              <a:rPr lang="zh-CN" altLang="en-US" sz="12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[1 2 3]</a:t>
            </a:r>
            <a:endParaRPr lang="zh-CN" altLang="en-US" sz="12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indent="0"/>
            <a:endParaRPr lang="zh-CN" altLang="en-US" sz="24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indent="0"/>
            <a:r>
              <a:rPr lang="zh-CN" altLang="en-US"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实例 2</a:t>
            </a:r>
            <a:endParaRPr lang="zh-CN" altLang="en-US" sz="24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indent="0"/>
            <a:r>
              <a:rPr lang="zh-CN" altLang="en-US" sz="12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# 多于一个维度  </a:t>
            </a:r>
            <a:endParaRPr lang="zh-CN" altLang="en-US" sz="12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indent="0"/>
            <a:r>
              <a:rPr lang="zh-CN" altLang="en-US" sz="12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import numpy as np </a:t>
            </a:r>
            <a:endParaRPr lang="zh-CN" altLang="en-US" sz="12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indent="0"/>
            <a:r>
              <a:rPr lang="zh-CN" altLang="en-US" sz="12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a = np.array([[1,  2],  [3,  4]])  </a:t>
            </a:r>
            <a:endParaRPr lang="zh-CN" altLang="en-US" sz="12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indent="0"/>
            <a:r>
              <a:rPr lang="zh-CN" altLang="en-US" sz="12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print (a)</a:t>
            </a:r>
            <a:endParaRPr lang="zh-CN" altLang="en-US" sz="12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indent="0"/>
            <a:endParaRPr lang="zh-CN" altLang="en-US" sz="12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indent="0"/>
            <a:endParaRPr lang="zh-CN" altLang="en-US" sz="12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indent="0"/>
            <a:r>
              <a:rPr lang="zh-CN" altLang="en-US" sz="12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输出结果如下：</a:t>
            </a:r>
            <a:endParaRPr lang="zh-CN" altLang="en-US" sz="12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indent="0"/>
            <a:endParaRPr lang="zh-CN" altLang="en-US" sz="12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indent="0"/>
            <a:r>
              <a:rPr lang="zh-CN" altLang="en-US" sz="12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[[1  2] </a:t>
            </a:r>
            <a:endParaRPr lang="zh-CN" altLang="en-US" sz="12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indent="0"/>
            <a:r>
              <a:rPr lang="zh-CN" altLang="en-US" sz="12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 [3  4]]</a:t>
            </a:r>
            <a:endParaRPr lang="zh-CN" altLang="en-US" sz="12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128760" y="313690"/>
            <a:ext cx="1250950" cy="11811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8530" y="257175"/>
            <a:ext cx="7452360" cy="785495"/>
          </a:xfrm>
        </p:spPr>
        <p:txBody>
          <a:bodyPr anchor="t" anchorCtr="0">
            <a:normAutofit/>
          </a:bodyPr>
          <a:p>
            <a:pPr algn="l">
              <a:buClrTx/>
              <a:buSzTx/>
              <a:buNone/>
            </a:pPr>
            <a:r>
              <a:rPr lang="en-US" altLang="zh-CN">
                <a:latin typeface="Times New Roman" panose="02020603050405020304" charset="0"/>
                <a:ea typeface="黑体" panose="02010600030101010101" charset="-122"/>
              </a:rPr>
              <a:t>Numpy</a:t>
            </a:r>
            <a:r>
              <a:rPr lang="zh-CN" altLang="en-US">
                <a:latin typeface="Times New Roman" panose="02020603050405020304" charset="0"/>
                <a:ea typeface="黑体" panose="02010600030101010101" charset="-122"/>
              </a:rPr>
              <a:t>基础</a:t>
            </a:r>
            <a:endParaRPr lang="zh-CN" altLang="en-US">
              <a:latin typeface="Times New Roman" panose="02020603050405020304" charset="0"/>
              <a:ea typeface="黑体" panose="02010600030101010101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11505" y="1494790"/>
            <a:ext cx="10968990" cy="323088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NumPy 的数组中比较重要 ndarray 对象属性有：</a:t>
            </a:r>
            <a:endParaRPr lang="zh-CN" altLang="en-US" sz="240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24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ndarray.ndim	秩，即轴的数量或维度的数量</a:t>
            </a:r>
            <a:endParaRPr lang="zh-CN" altLang="en-US" sz="240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24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ndarray.shape	数组的维度，对于矩阵，n 行 m 列</a:t>
            </a:r>
            <a:endParaRPr lang="zh-CN" altLang="en-US" sz="240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24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ndarray.size	数组元素的总个数，相当于 .shape 中 n*m 的值</a:t>
            </a:r>
            <a:endParaRPr lang="zh-CN" altLang="en-US" sz="240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24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ndarray.dtype	ndarray 对象的元素类型</a:t>
            </a:r>
            <a:endParaRPr lang="zh-CN" altLang="en-US" sz="240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24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ndarray.itemsize	ndarray 对象中每个元素的大小，以字节为单位</a:t>
            </a:r>
            <a:endParaRPr lang="zh-CN" altLang="en-US" sz="240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659650" y="2594483"/>
            <a:ext cx="8041283" cy="720776"/>
          </a:xfrm>
          <a:prstGeom prst="rect">
            <a:avLst/>
          </a:prstGeom>
        </p:spPr>
        <p:txBody>
          <a:bodyPr>
            <a:noAutofit/>
          </a:bodyPr>
          <a:lstStyle>
            <a:lvl1pPr lvl="0" algn="ctr" defTabSz="914400">
              <a:lnSpc>
                <a:spcPct val="90000"/>
              </a:lnSpc>
              <a:spcBef>
                <a:spcPct val="0"/>
              </a:spcBef>
              <a:buNone/>
              <a:defRPr sz="4400" b="1" kern="1200">
                <a:ln>
                  <a:solidFill>
                    <a:srgbClr val="366E9C"/>
                  </a:solidFill>
                </a:ln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algn="ctr">
              <a:buClrTx/>
              <a:buSzTx/>
              <a:buFontTx/>
            </a:pPr>
            <a:r>
              <a:rPr lang="en-US" altLang="zh-CN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  <a:sym typeface="+mn-ea"/>
              </a:rPr>
              <a:t>谢谢观看</a:t>
            </a:r>
            <a:endParaRPr lang="en-US" altLang="zh-CN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8530" y="257175"/>
            <a:ext cx="6932295" cy="785495"/>
          </a:xfrm>
        </p:spPr>
        <p:txBody>
          <a:bodyPr anchor="t" anchorCtr="0">
            <a:normAutofit/>
          </a:bodyPr>
          <a:p>
            <a:pPr algn="l">
              <a:buClrTx/>
              <a:buSzTx/>
              <a:buNone/>
            </a:pPr>
            <a:r>
              <a:rPr lang="zh-CN" altLang="en-US">
                <a:latin typeface="Times New Roman" panose="02020603050405020304" charset="0"/>
                <a:ea typeface="黑体" panose="02010600030101010101" charset="-122"/>
              </a:rPr>
              <a:t>环境配置</a:t>
            </a:r>
            <a:r>
              <a:rPr lang="en-US" altLang="zh-CN">
                <a:latin typeface="Times New Roman" panose="02020603050405020304" charset="0"/>
                <a:ea typeface="黑体" panose="02010600030101010101" charset="-122"/>
              </a:rPr>
              <a:t>——Anaconda</a:t>
            </a:r>
            <a:endParaRPr lang="en-US" altLang="zh-CN">
              <a:latin typeface="Times New Roman" panose="02020603050405020304" charset="0"/>
              <a:ea typeface="黑体" panose="02010600030101010101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11505" y="1494790"/>
            <a:ext cx="10968990" cy="502793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二、换源</a:t>
            </a:r>
            <a:endParaRPr lang="zh-CN" altLang="en-US" sz="240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endParaRPr lang="zh-CN" altLang="en-US" sz="24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生成</a:t>
            </a:r>
            <a:r>
              <a:rPr lang="zh-CN" altLang="en-US"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  <a:sym typeface="+mn-ea"/>
              </a:rPr>
              <a:t>配置文件</a:t>
            </a:r>
            <a:r>
              <a:rPr lang="en-US" altLang="zh-CN"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  <a:sym typeface="+mn-ea"/>
              </a:rPr>
              <a:t>.condarc(</a:t>
            </a:r>
            <a:r>
              <a:rPr lang="zh-CN" altLang="en-US"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  <a:sym typeface="+mn-ea"/>
              </a:rPr>
              <a:t>存放在用户主目录</a:t>
            </a:r>
            <a:r>
              <a:rPr lang="en-US" altLang="zh-CN"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  <a:sym typeface="+mn-ea"/>
              </a:rPr>
              <a:t>C:\Users\Administrator)</a:t>
            </a:r>
            <a:endParaRPr lang="zh-CN" altLang="en-US" sz="24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在</a:t>
            </a:r>
            <a:r>
              <a:rPr lang="en-US" altLang="zh-CN"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Anaconda Prompt</a:t>
            </a:r>
            <a:r>
              <a:rPr lang="zh-CN" altLang="en-US"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中</a:t>
            </a:r>
            <a:r>
              <a:rPr lang="zh-CN" altLang="en-US"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输入：</a:t>
            </a:r>
            <a:endParaRPr lang="zh-CN" altLang="en-US" sz="24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marL="1371600" lvl="3" indent="457200"/>
            <a:r>
              <a:rPr lang="en-US" altLang="zh-CN"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conda config --set show_channel_urls yes</a:t>
            </a:r>
            <a:endParaRPr lang="en-US" altLang="zh-CN" sz="24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marL="914400" lvl="2" indent="457200"/>
            <a:endParaRPr lang="en-US" altLang="zh-CN" sz="24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endParaRPr lang="zh-CN" altLang="en-US" sz="200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8530" y="257175"/>
            <a:ext cx="6932295" cy="785495"/>
          </a:xfrm>
        </p:spPr>
        <p:txBody>
          <a:bodyPr anchor="t" anchorCtr="0">
            <a:normAutofit/>
          </a:bodyPr>
          <a:p>
            <a:pPr algn="l">
              <a:buClrTx/>
              <a:buSzTx/>
              <a:buNone/>
            </a:pPr>
            <a:r>
              <a:rPr lang="zh-CN" altLang="en-US">
                <a:latin typeface="Times New Roman" panose="02020603050405020304" charset="0"/>
                <a:ea typeface="黑体" panose="02010600030101010101" charset="-122"/>
              </a:rPr>
              <a:t>环境配置</a:t>
            </a:r>
            <a:r>
              <a:rPr lang="en-US" altLang="zh-CN">
                <a:latin typeface="Times New Roman" panose="02020603050405020304" charset="0"/>
                <a:ea typeface="黑体" panose="02010600030101010101" charset="-122"/>
              </a:rPr>
              <a:t>——Anaconda</a:t>
            </a:r>
            <a:endParaRPr lang="en-US" altLang="zh-CN">
              <a:latin typeface="Times New Roman" panose="02020603050405020304" charset="0"/>
              <a:ea typeface="黑体" panose="02010600030101010101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11505" y="1494790"/>
            <a:ext cx="10968990" cy="563753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二、换源</a:t>
            </a:r>
            <a:endParaRPr lang="zh-CN" altLang="en-US" sz="240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endParaRPr lang="zh-CN" altLang="en-US" sz="24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将</a:t>
            </a:r>
            <a:r>
              <a:rPr lang="en-US" altLang="zh-CN"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.condarc</a:t>
            </a:r>
            <a:r>
              <a:rPr lang="zh-CN" altLang="en-US"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文件修改为</a:t>
            </a:r>
            <a:r>
              <a:rPr lang="zh-CN" altLang="en-US"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以下内容：</a:t>
            </a:r>
            <a:endParaRPr lang="zh-CN" altLang="en-US" sz="24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indent="457200"/>
            <a:r>
              <a:rPr lang="zh-CN" altLang="en-US" sz="12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channels:</a:t>
            </a:r>
            <a:endParaRPr lang="zh-CN" altLang="en-US" sz="120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indent="457200"/>
            <a:r>
              <a:rPr lang="zh-CN" altLang="en-US" sz="12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    - defaults</a:t>
            </a:r>
            <a:endParaRPr lang="zh-CN" altLang="en-US" sz="120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indent="457200"/>
            <a:r>
              <a:rPr lang="zh-CN" altLang="en-US" sz="12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show_channel_urls: true</a:t>
            </a:r>
            <a:endParaRPr lang="zh-CN" altLang="en-US" sz="120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indent="457200"/>
            <a:r>
              <a:rPr lang="zh-CN" altLang="en-US" sz="12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channel_alias: https://mirrors.tuna.tsinghua.edu.cn/anaconda</a:t>
            </a:r>
            <a:endParaRPr lang="zh-CN" altLang="en-US" sz="120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indent="457200"/>
            <a:r>
              <a:rPr lang="zh-CN" altLang="en-US" sz="12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default_channels:</a:t>
            </a:r>
            <a:endParaRPr lang="zh-CN" altLang="en-US" sz="120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indent="457200"/>
            <a:r>
              <a:rPr lang="zh-CN" altLang="en-US" sz="12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    - https://mirrors.tuna.tsinghua.edu.cn/anaconda/pkgs/main</a:t>
            </a:r>
            <a:endParaRPr lang="zh-CN" altLang="en-US" sz="120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indent="457200"/>
            <a:r>
              <a:rPr lang="zh-CN" altLang="en-US" sz="12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    - https://mirrors.tuna.tsinghua.edu.cn/anaconda/pkgs/free</a:t>
            </a:r>
            <a:endParaRPr lang="zh-CN" altLang="en-US" sz="120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indent="457200"/>
            <a:r>
              <a:rPr lang="zh-CN" altLang="en-US" sz="12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    - https://mirrors.tuna.tsinghua.edu.cn/anaconda/pkgs/r</a:t>
            </a:r>
            <a:endParaRPr lang="zh-CN" altLang="en-US" sz="120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indent="457200"/>
            <a:r>
              <a:rPr lang="zh-CN" altLang="en-US" sz="12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    - https://mirrors.tuna.tsinghua.edu.cn/anaconda/pkgs/pro</a:t>
            </a:r>
            <a:endParaRPr lang="zh-CN" altLang="en-US" sz="120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indent="457200"/>
            <a:r>
              <a:rPr lang="zh-CN" altLang="en-US" sz="12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    - https://mirrors.tuna.tsinghua.edu.cn/anaconda/pkgs/msys2</a:t>
            </a:r>
            <a:endParaRPr lang="zh-CN" altLang="en-US" sz="120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indent="457200"/>
            <a:r>
              <a:rPr lang="zh-CN" altLang="en-US" sz="12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custom_channels:</a:t>
            </a:r>
            <a:endParaRPr lang="zh-CN" altLang="en-US" sz="120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indent="457200"/>
            <a:r>
              <a:rPr lang="zh-CN" altLang="en-US" sz="12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    conda-forge: https://mirrors.tuna.tsinghua.edu.cn/anaconda/cloud</a:t>
            </a:r>
            <a:endParaRPr lang="zh-CN" altLang="en-US" sz="120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indent="457200"/>
            <a:r>
              <a:rPr lang="zh-CN" altLang="en-US" sz="12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    msys2: https://mirrors.tuna.tsinghua.edu.cn/anaconda/cloud</a:t>
            </a:r>
            <a:endParaRPr lang="zh-CN" altLang="en-US" sz="120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indent="457200"/>
            <a:r>
              <a:rPr lang="zh-CN" altLang="en-US" sz="12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    bioconda: https://mirrors.tuna.tsinghua.edu.cn/anaconda/cloud</a:t>
            </a:r>
            <a:endParaRPr lang="zh-CN" altLang="en-US" sz="120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indent="457200"/>
            <a:r>
              <a:rPr lang="zh-CN" altLang="en-US" sz="12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    menpo: https://mirrors.tuna.tsinghua.edu.cn/anaconda/cloud</a:t>
            </a:r>
            <a:endParaRPr lang="zh-CN" altLang="en-US" sz="120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indent="457200"/>
            <a:r>
              <a:rPr lang="zh-CN" altLang="en-US" sz="12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    pytorch: https://mirrors.tuna.tsinghua.edu.cn/anaconda/cloud</a:t>
            </a:r>
            <a:endParaRPr lang="zh-CN" altLang="en-US" sz="120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indent="457200"/>
            <a:r>
              <a:rPr lang="zh-CN" altLang="en-US" sz="12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    simpleitk: https://mirrors.tuna.tsinghua.edu.cn/anaconda/cloud</a:t>
            </a:r>
            <a:endParaRPr lang="zh-CN" altLang="en-US" sz="120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endParaRPr lang="zh-CN" altLang="en-US" sz="120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8530" y="257175"/>
            <a:ext cx="6932295" cy="785495"/>
          </a:xfrm>
        </p:spPr>
        <p:txBody>
          <a:bodyPr anchor="t" anchorCtr="0">
            <a:normAutofit/>
          </a:bodyPr>
          <a:p>
            <a:pPr algn="l">
              <a:buClrTx/>
              <a:buSzTx/>
              <a:buNone/>
            </a:pPr>
            <a:r>
              <a:rPr lang="zh-CN" altLang="en-US">
                <a:latin typeface="Times New Roman" panose="02020603050405020304" charset="0"/>
                <a:ea typeface="黑体" panose="02010600030101010101" charset="-122"/>
              </a:rPr>
              <a:t>环境配置</a:t>
            </a:r>
            <a:r>
              <a:rPr lang="en-US" altLang="zh-CN">
                <a:latin typeface="Times New Roman" panose="02020603050405020304" charset="0"/>
                <a:ea typeface="黑体" panose="02010600030101010101" charset="-122"/>
              </a:rPr>
              <a:t>——Anaconda</a:t>
            </a:r>
            <a:endParaRPr lang="en-US" altLang="zh-CN">
              <a:latin typeface="Times New Roman" panose="02020603050405020304" charset="0"/>
              <a:ea typeface="黑体" panose="02010600030101010101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11505" y="1494790"/>
            <a:ext cx="10968990" cy="323088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 lnSpcReduction="2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indent="457200"/>
            <a:r>
              <a:rPr lang="zh-CN" altLang="en-US" sz="24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三、关于虚拟环境</a:t>
            </a:r>
            <a:endParaRPr lang="zh-CN" altLang="en-US" sz="240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indent="457200"/>
            <a:endParaRPr lang="zh-CN" altLang="en-US" sz="240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indent="457200"/>
            <a:r>
              <a:rPr lang="zh-CN" altLang="en-US"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Python 应用经常需要使用一些包第三方包或者模块，有时需要依赖特定的包或者库的版本，所以不能有一个能适应所有 Python 应用的软件环境，很多时候不同的 Python 应用所依赖的版本是冲突的，满足了其中一个，另一个则无法运行，解决这一问题的方法是 虚拟环境。</a:t>
            </a:r>
            <a:endParaRPr lang="zh-CN" altLang="en-US" sz="24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indent="457200"/>
            <a:r>
              <a:rPr lang="zh-CN" altLang="en-US"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虚拟环境是一个包含了特定 Python 解析器以及一些软件包的自包含目录，不同的应用程序可以使用不同的虚拟环境，从而解决了依赖冲突问题，而且虚拟环境中只需要安装应用相关的包或者模块，可以给部署提供便利。</a:t>
            </a:r>
            <a:endParaRPr lang="zh-CN" altLang="en-US" sz="24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8530" y="257175"/>
            <a:ext cx="8475980" cy="785495"/>
          </a:xfrm>
        </p:spPr>
        <p:txBody>
          <a:bodyPr anchor="t" anchorCtr="0">
            <a:normAutofit/>
          </a:bodyPr>
          <a:p>
            <a:pPr algn="l">
              <a:buClrTx/>
              <a:buSzTx/>
              <a:buNone/>
            </a:pPr>
            <a:r>
              <a:rPr lang="zh-CN" altLang="en-US">
                <a:latin typeface="Times New Roman" panose="02020603050405020304" charset="0"/>
                <a:ea typeface="黑体" panose="02010600030101010101" charset="-122"/>
              </a:rPr>
              <a:t>环境配置</a:t>
            </a:r>
            <a:r>
              <a:rPr lang="en-US" altLang="zh-CN">
                <a:latin typeface="Times New Roman" panose="02020603050405020304" charset="0"/>
                <a:ea typeface="黑体" panose="02010600030101010101" charset="-122"/>
              </a:rPr>
              <a:t>——Jupyter </a:t>
            </a:r>
            <a:r>
              <a:rPr lang="en-US" altLang="zh-CN">
                <a:latin typeface="Times New Roman" panose="02020603050405020304" charset="0"/>
                <a:ea typeface="黑体" panose="02010600030101010101" charset="-122"/>
              </a:rPr>
              <a:t>Notebook</a:t>
            </a:r>
            <a:endParaRPr lang="en-US" altLang="zh-CN">
              <a:latin typeface="Times New Roman" panose="02020603050405020304" charset="0"/>
              <a:ea typeface="黑体" panose="02010600030101010101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11505" y="1494790"/>
            <a:ext cx="10968990" cy="323088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基于网页的用于交互计算的应用程序。在网页页面中直接编写代码和运行代码，代码的运行结果也会直接在代码块下显示的程序。如在编程过程中需要编写说明文档，可在同一个页面中直接编写，便于作及时的</a:t>
            </a:r>
            <a:endParaRPr sz="24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说明和解释</a:t>
            </a:r>
            <a:r>
              <a:rPr lang="zh-CN"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。</a:t>
            </a:r>
            <a:endParaRPr lang="zh-CN" sz="2400" b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8530" y="257175"/>
            <a:ext cx="8475980" cy="785495"/>
          </a:xfrm>
        </p:spPr>
        <p:txBody>
          <a:bodyPr anchor="t" anchorCtr="0">
            <a:normAutofit/>
          </a:bodyPr>
          <a:p>
            <a:pPr algn="l">
              <a:buClrTx/>
              <a:buSzTx/>
              <a:buNone/>
            </a:pPr>
            <a:r>
              <a:rPr lang="zh-CN" altLang="en-US">
                <a:latin typeface="Times New Roman" panose="02020603050405020304" charset="0"/>
                <a:ea typeface="黑体" panose="02010600030101010101" charset="-122"/>
              </a:rPr>
              <a:t>环境配置</a:t>
            </a:r>
            <a:r>
              <a:rPr lang="en-US" altLang="zh-CN">
                <a:latin typeface="Times New Roman" panose="02020603050405020304" charset="0"/>
                <a:ea typeface="黑体" panose="02010600030101010101" charset="-122"/>
              </a:rPr>
              <a:t>——Jupyter </a:t>
            </a:r>
            <a:r>
              <a:rPr lang="en-US" altLang="zh-CN">
                <a:latin typeface="Times New Roman" panose="02020603050405020304" charset="0"/>
                <a:ea typeface="黑体" panose="02010600030101010101" charset="-122"/>
              </a:rPr>
              <a:t>Notebook</a:t>
            </a:r>
            <a:endParaRPr lang="en-US" altLang="zh-CN">
              <a:latin typeface="Times New Roman" panose="02020603050405020304" charset="0"/>
              <a:ea typeface="黑体" panose="02010600030101010101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11505" y="1494790"/>
            <a:ext cx="10968990" cy="323088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在</a:t>
            </a:r>
            <a:r>
              <a:rPr lang="en-US" altLang="zh-CN" sz="24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anaconda</a:t>
            </a:r>
            <a:r>
              <a:rPr lang="zh-CN" altLang="en-US" sz="24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中启动</a:t>
            </a:r>
            <a:r>
              <a:rPr lang="en-US" altLang="zh-CN" sz="24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jupyter notebook</a:t>
            </a:r>
            <a:endParaRPr lang="en-US" altLang="zh-CN" sz="240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endParaRPr lang="en-US" altLang="zh-CN" sz="240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  <a:sym typeface="+mn-ea"/>
              </a:rPr>
              <a:t>在</a:t>
            </a:r>
            <a:r>
              <a:rPr lang="en-US" altLang="zh-CN"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  <a:sym typeface="+mn-ea"/>
              </a:rPr>
              <a:t>Anaconda Prompt</a:t>
            </a:r>
            <a:r>
              <a:rPr lang="zh-CN" altLang="en-US"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  <a:sym typeface="+mn-ea"/>
              </a:rPr>
              <a:t>中输入：</a:t>
            </a:r>
            <a:r>
              <a:rPr lang="en-US" altLang="zh-CN" sz="2400" b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  <a:sym typeface="+mn-ea"/>
              </a:rPr>
              <a:t>Jupyter notebook</a:t>
            </a:r>
            <a:endParaRPr lang="zh-CN" altLang="en-US" sz="240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endParaRPr lang="zh-CN" altLang="en-US" sz="240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53.xml><?xml version="1.0" encoding="utf-8"?>
<p:tagLst xmlns:p="http://schemas.openxmlformats.org/presentationml/2006/main">
  <p:tag name="COMMONDATA" val="eyJoZGlkIjoiZWNkN2ZiY2FlMzY3OWZmN2RjZjQ4NmE3YmM4NTBmYzEifQ==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8080</Words>
  <Application>WPS 演示</Application>
  <PresentationFormat>宽屏</PresentationFormat>
  <Paragraphs>467</Paragraphs>
  <Slides>42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Times New Roman</vt:lpstr>
      <vt:lpstr>黑体</vt:lpstr>
      <vt:lpstr>WPS</vt:lpstr>
      <vt:lpstr>Lab0.环境安装与Python基础</vt:lpstr>
      <vt:lpstr>实验目标</vt:lpstr>
      <vt:lpstr>实验目标</vt:lpstr>
      <vt:lpstr>环境配置——Anaconda</vt:lpstr>
      <vt:lpstr>环境配置——Anaconda</vt:lpstr>
      <vt:lpstr>环境配置——Anaconda</vt:lpstr>
      <vt:lpstr>环境配置——Anaconda</vt:lpstr>
      <vt:lpstr>环境配置——Anaconda</vt:lpstr>
      <vt:lpstr>环境配置——Jupyter Notebook</vt:lpstr>
      <vt:lpstr>环境配置——Anaconda</vt:lpstr>
      <vt:lpstr>环境配置——VScode</vt:lpstr>
      <vt:lpstr>实验目标</vt:lpstr>
      <vt:lpstr>Python基础</vt:lpstr>
      <vt:lpstr>Python基础——基础语法</vt:lpstr>
      <vt:lpstr>Python基础——基础语法</vt:lpstr>
      <vt:lpstr>Python基础——基础语法</vt:lpstr>
      <vt:lpstr>Python基础——基础语法</vt:lpstr>
      <vt:lpstr>Python基础</vt:lpstr>
      <vt:lpstr>Python基础——基本数据类型</vt:lpstr>
      <vt:lpstr>Python基础——基本数据类型</vt:lpstr>
      <vt:lpstr>Python基础——条件控制</vt:lpstr>
      <vt:lpstr>Python基础——条件控制</vt:lpstr>
      <vt:lpstr>Python基础——基本数据类型</vt:lpstr>
      <vt:lpstr>Python基础——循环语句</vt:lpstr>
      <vt:lpstr>Python基础——循环语句</vt:lpstr>
      <vt:lpstr>Python基础——循环语句</vt:lpstr>
      <vt:lpstr>Python基础——循环语句</vt:lpstr>
      <vt:lpstr>Python基础——循环语句</vt:lpstr>
      <vt:lpstr>Python基础——循环语句</vt:lpstr>
      <vt:lpstr>Python基础——循环语句</vt:lpstr>
      <vt:lpstr>Python基础——循环语句</vt:lpstr>
      <vt:lpstr>Python基础——基本数据类型</vt:lpstr>
      <vt:lpstr>Python基础——函数基础</vt:lpstr>
      <vt:lpstr>Python基础——函数基础</vt:lpstr>
      <vt:lpstr>Python基础——函数基础</vt:lpstr>
      <vt:lpstr>Python基础——函数基础</vt:lpstr>
      <vt:lpstr>Python基础——函数基础</vt:lpstr>
      <vt:lpstr>实验目标</vt:lpstr>
      <vt:lpstr>Numpy基础</vt:lpstr>
      <vt:lpstr>Numpy基础——Ndarray</vt:lpstr>
      <vt:lpstr>Numpy基础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玄不乎</cp:lastModifiedBy>
  <cp:revision>161</cp:revision>
  <dcterms:created xsi:type="dcterms:W3CDTF">2019-06-19T02:08:00Z</dcterms:created>
  <dcterms:modified xsi:type="dcterms:W3CDTF">2023-09-11T05:19:27Z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ICV">
    <vt:lpwstr>A67BFAABF9F4451083465617426C50B4_13</vt:lpwstr>
  </property>
</Properties>
</file>