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28">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28"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3" name="Google Shape;73;p1:notes"/>
          <p:cNvSpPr txBox="1"/>
          <p:nvPr>
            <p:ph idx="1" type="body"/>
          </p:nvPr>
        </p:nvSpPr>
        <p:spPr>
          <a:xfrm>
            <a:off x="915987" y="4343400"/>
            <a:ext cx="5026025" cy="41148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62a3d142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ge62a3d142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2a3d1422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e62a3d1422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2a3d142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e62a3d1422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62a3d1422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ge62a3d1422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62a3d142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ge62a3d1422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2967d7cd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ge62967d7cd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25" y="0"/>
            <a:ext cx="9144250"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311700" y="719633"/>
            <a:ext cx="8520600" cy="1710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6" name="Google Shape;16;p2"/>
          <p:cNvSpPr txBox="1"/>
          <p:nvPr>
            <p:ph idx="1" type="subTitle"/>
          </p:nvPr>
        </p:nvSpPr>
        <p:spPr>
          <a:xfrm>
            <a:off x="311700" y="2504747"/>
            <a:ext cx="4242600" cy="984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7" name="Google Shape;17;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50" y="1108233"/>
            <a:ext cx="5334900" cy="1659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p:nvPr>
            <p:ph idx="1" type="body"/>
          </p:nvPr>
        </p:nvSpPr>
        <p:spPr>
          <a:xfrm>
            <a:off x="311700" y="2828567"/>
            <a:ext cx="5334900" cy="1256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61" name="Google Shape;6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457200" y="152400"/>
            <a:ext cx="8229600" cy="944700"/>
          </a:xfrm>
          <a:prstGeom prst="rect">
            <a:avLst/>
          </a:prstGeom>
          <a:noFill/>
          <a:ln>
            <a:noFill/>
          </a:ln>
        </p:spPr>
        <p:txBody>
          <a:bodyPr anchorCtr="0" anchor="b" bIns="45700" lIns="91425" spcFirstLastPara="1" rIns="91425" wrap="square" tIns="45700">
            <a:noAutofit/>
          </a:bodyPr>
          <a:lstStyle>
            <a:lvl1pPr lvl="0" rtl="0" algn="l">
              <a:lnSpc>
                <a:spcPct val="211111"/>
              </a:lnSpc>
              <a:spcBef>
                <a:spcPts val="0"/>
              </a:spcBef>
              <a:spcAft>
                <a:spcPts val="0"/>
              </a:spcAft>
              <a:buSzPts val="2800"/>
              <a:buNone/>
              <a:defRPr/>
            </a:lvl1pPr>
            <a:lvl2pPr lvl="1" rtl="0" algn="l">
              <a:lnSpc>
                <a:spcPct val="211111"/>
              </a:lnSpc>
              <a:spcBef>
                <a:spcPts val="0"/>
              </a:spcBef>
              <a:spcAft>
                <a:spcPts val="0"/>
              </a:spcAft>
              <a:buSzPts val="2800"/>
              <a:buNone/>
              <a:defRPr/>
            </a:lvl2pPr>
            <a:lvl3pPr lvl="2" rtl="0" algn="l">
              <a:lnSpc>
                <a:spcPct val="211111"/>
              </a:lnSpc>
              <a:spcBef>
                <a:spcPts val="0"/>
              </a:spcBef>
              <a:spcAft>
                <a:spcPts val="0"/>
              </a:spcAft>
              <a:buSzPts val="2800"/>
              <a:buNone/>
              <a:defRPr/>
            </a:lvl3pPr>
            <a:lvl4pPr lvl="3" rtl="0" algn="l">
              <a:lnSpc>
                <a:spcPct val="211111"/>
              </a:lnSpc>
              <a:spcBef>
                <a:spcPts val="0"/>
              </a:spcBef>
              <a:spcAft>
                <a:spcPts val="0"/>
              </a:spcAft>
              <a:buSzPts val="2800"/>
              <a:buNone/>
              <a:defRPr/>
            </a:lvl4pPr>
            <a:lvl5pPr lvl="4" rtl="0" algn="l">
              <a:lnSpc>
                <a:spcPct val="211111"/>
              </a:lnSpc>
              <a:spcBef>
                <a:spcPts val="0"/>
              </a:spcBef>
              <a:spcAft>
                <a:spcPts val="0"/>
              </a:spcAft>
              <a:buSzPts val="2800"/>
              <a:buNone/>
              <a:defRPr/>
            </a:lvl5pPr>
            <a:lvl6pPr lvl="5" rtl="0" algn="l">
              <a:lnSpc>
                <a:spcPct val="211111"/>
              </a:lnSpc>
              <a:spcBef>
                <a:spcPts val="0"/>
              </a:spcBef>
              <a:spcAft>
                <a:spcPts val="0"/>
              </a:spcAft>
              <a:buSzPts val="2800"/>
              <a:buNone/>
              <a:defRPr/>
            </a:lvl6pPr>
            <a:lvl7pPr lvl="6" rtl="0" algn="l">
              <a:lnSpc>
                <a:spcPct val="211111"/>
              </a:lnSpc>
              <a:spcBef>
                <a:spcPts val="0"/>
              </a:spcBef>
              <a:spcAft>
                <a:spcPts val="0"/>
              </a:spcAft>
              <a:buSzPts val="2800"/>
              <a:buNone/>
              <a:defRPr/>
            </a:lvl7pPr>
            <a:lvl8pPr lvl="7" rtl="0" algn="l">
              <a:lnSpc>
                <a:spcPct val="211111"/>
              </a:lnSpc>
              <a:spcBef>
                <a:spcPts val="0"/>
              </a:spcBef>
              <a:spcAft>
                <a:spcPts val="0"/>
              </a:spcAft>
              <a:buSzPts val="2800"/>
              <a:buNone/>
              <a:defRPr/>
            </a:lvl8pPr>
            <a:lvl9pPr lvl="8" rtl="0" algn="l">
              <a:lnSpc>
                <a:spcPct val="211111"/>
              </a:lnSpc>
              <a:spcBef>
                <a:spcPts val="0"/>
              </a:spcBef>
              <a:spcAft>
                <a:spcPts val="0"/>
              </a:spcAft>
              <a:buSzPts val="2800"/>
              <a:buNone/>
              <a:defRPr/>
            </a:lvl9pPr>
          </a:lstStyle>
          <a:p/>
        </p:txBody>
      </p:sp>
      <p:sp>
        <p:nvSpPr>
          <p:cNvPr id="66" name="Google Shape;6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67" name="Shape 67"/>
        <p:cNvGrpSpPr/>
        <p:nvPr/>
      </p:nvGrpSpPr>
      <p:grpSpPr>
        <a:xfrm>
          <a:off x="0" y="0"/>
          <a:ext cx="0" cy="0"/>
          <a:chOff x="0" y="0"/>
          <a:chExt cx="0" cy="0"/>
        </a:xfrm>
      </p:grpSpPr>
      <p:sp>
        <p:nvSpPr>
          <p:cNvPr id="68" name="Google Shape;68;p1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rm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9144250"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9144250"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311700" y="719633"/>
            <a:ext cx="8520600" cy="1710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2" name="Google Shape;22;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4314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0" y="58833"/>
            <a:ext cx="4313625"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25" y="0"/>
            <a:ext cx="4316900"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311725" y="667900"/>
            <a:ext cx="3706500" cy="3345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 name="Google Shape;28;p4"/>
          <p:cNvSpPr txBox="1"/>
          <p:nvPr>
            <p:ph idx="1" type="body"/>
          </p:nvPr>
        </p:nvSpPr>
        <p:spPr>
          <a:xfrm>
            <a:off x="4644675" y="667900"/>
            <a:ext cx="4166400" cy="5464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9144000" cy="170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25" y="667900"/>
            <a:ext cx="8520600" cy="831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3" name="Google Shape;33;p5"/>
          <p:cNvSpPr txBox="1"/>
          <p:nvPr>
            <p:ph idx="1" type="body"/>
          </p:nvPr>
        </p:nvSpPr>
        <p:spPr>
          <a:xfrm>
            <a:off x="311700" y="2007600"/>
            <a:ext cx="3999900" cy="410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 name="Google Shape;34;p5"/>
          <p:cNvSpPr txBox="1"/>
          <p:nvPr>
            <p:ph idx="2" type="body"/>
          </p:nvPr>
        </p:nvSpPr>
        <p:spPr>
          <a:xfrm>
            <a:off x="4832400" y="2007600"/>
            <a:ext cx="3999900" cy="410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 name="Google Shape;35;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9144000" cy="170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311725" y="667900"/>
            <a:ext cx="8520600" cy="831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37644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311725" y="667900"/>
            <a:ext cx="3127500" cy="2438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3" name="Google Shape;43;p7"/>
          <p:cNvSpPr txBox="1"/>
          <p:nvPr>
            <p:ph idx="1" type="body"/>
          </p:nvPr>
        </p:nvSpPr>
        <p:spPr>
          <a:xfrm>
            <a:off x="311700" y="3187533"/>
            <a:ext cx="3127500" cy="306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4" name="Google Shape;44;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11675" y="1064800"/>
            <a:ext cx="6247800" cy="4728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7" name="Google Shape;47;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311300" y="667900"/>
            <a:ext cx="3704400" cy="273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1" name="Google Shape;51;p9"/>
          <p:cNvSpPr txBox="1"/>
          <p:nvPr>
            <p:ph idx="1" type="subTitle"/>
          </p:nvPr>
        </p:nvSpPr>
        <p:spPr>
          <a:xfrm>
            <a:off x="304800" y="3502300"/>
            <a:ext cx="3704400" cy="1235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9"/>
          <p:cNvSpPr txBox="1"/>
          <p:nvPr>
            <p:ph idx="2" type="body"/>
          </p:nvPr>
        </p:nvSpPr>
        <p:spPr>
          <a:xfrm>
            <a:off x="4879025" y="667900"/>
            <a:ext cx="3954000" cy="5481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3" name="Google Shape;53;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9144000" cy="1032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311700" y="6028533"/>
            <a:ext cx="7979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0" y="1410950"/>
            <a:ext cx="9144000" cy="41340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5"/>
          <p:cNvSpPr txBox="1"/>
          <p:nvPr/>
        </p:nvSpPr>
        <p:spPr>
          <a:xfrm>
            <a:off x="225425" y="3379787"/>
            <a:ext cx="8724900" cy="1046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Arial"/>
              <a:buNone/>
            </a:pPr>
            <a:r>
              <a:t/>
            </a:r>
            <a:endParaRPr/>
          </a:p>
          <a:p>
            <a:pPr indent="0" lvl="0" marL="0" marR="0" rtl="0" algn="l">
              <a:lnSpc>
                <a:spcPct val="100000"/>
              </a:lnSpc>
              <a:spcBef>
                <a:spcPts val="0"/>
              </a:spcBef>
              <a:spcAft>
                <a:spcPts val="0"/>
              </a:spcAft>
              <a:buNone/>
            </a:pPr>
            <a:r>
              <a:t/>
            </a:r>
            <a:endParaRPr b="0" i="0" sz="4800" u="none">
              <a:solidFill>
                <a:schemeClr val="dk1"/>
              </a:solidFill>
              <a:latin typeface="Arial"/>
              <a:ea typeface="Arial"/>
              <a:cs typeface="Arial"/>
              <a:sym typeface="Arial"/>
            </a:endParaRPr>
          </a:p>
        </p:txBody>
      </p:sp>
      <p:sp>
        <p:nvSpPr>
          <p:cNvPr id="77" name="Google Shape;77;p15"/>
          <p:cNvSpPr txBox="1"/>
          <p:nvPr/>
        </p:nvSpPr>
        <p:spPr>
          <a:xfrm>
            <a:off x="1924350" y="1720500"/>
            <a:ext cx="5295300" cy="341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t>Ski Data Modleing Report</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rPr b="1" lang="en-US" sz="2300"/>
              <a:t> Big Mountain Resort </a:t>
            </a:r>
            <a:endParaRPr b="1" sz="2300"/>
          </a:p>
          <a:p>
            <a:pPr indent="0" lvl="0" marL="0" rtl="0" algn="ctr">
              <a:spcBef>
                <a:spcPts val="0"/>
              </a:spcBef>
              <a:spcAft>
                <a:spcPts val="0"/>
              </a:spcAft>
              <a:buClr>
                <a:schemeClr val="dk1"/>
              </a:buClr>
              <a:buSzPts val="1000"/>
              <a:buFont typeface="Arial"/>
              <a:buNone/>
            </a:pPr>
            <a:r>
              <a:rPr b="1" lang="en-US" sz="1300">
                <a:solidFill>
                  <a:schemeClr val="dk1"/>
                </a:solidFill>
              </a:rPr>
              <a:t>Director of Operations, Jimmy Blackburn </a:t>
            </a:r>
            <a:endParaRPr sz="1700">
              <a:solidFill>
                <a:schemeClr val="dk1"/>
              </a:solidFill>
            </a:endParaRPr>
          </a:p>
          <a:p>
            <a:pPr indent="0" lvl="0" marL="0" rtl="0" algn="ctr">
              <a:spcBef>
                <a:spcPts val="0"/>
              </a:spcBef>
              <a:spcAft>
                <a:spcPts val="0"/>
              </a:spcAft>
              <a:buClr>
                <a:schemeClr val="dk1"/>
              </a:buClr>
              <a:buSzPts val="1000"/>
              <a:buFont typeface="Arial"/>
              <a:buNone/>
            </a:pPr>
            <a:r>
              <a:rPr b="1" lang="en-US" sz="1300">
                <a:solidFill>
                  <a:schemeClr val="dk1"/>
                </a:solidFill>
              </a:rPr>
              <a:t>Database Manager, Alesha Eisen</a:t>
            </a:r>
            <a:endParaRPr b="1" sz="2600"/>
          </a:p>
          <a:p>
            <a:pPr indent="0" lvl="0" marL="0" rtl="0" algn="ctr">
              <a:spcBef>
                <a:spcPts val="0"/>
              </a:spcBef>
              <a:spcAft>
                <a:spcPts val="0"/>
              </a:spcAft>
              <a:buNone/>
            </a:pPr>
            <a:r>
              <a:t/>
            </a:r>
            <a:endParaRPr b="1" sz="2300"/>
          </a:p>
          <a:p>
            <a:pPr indent="0" lvl="0" marL="0" rtl="0" algn="ctr">
              <a:spcBef>
                <a:spcPts val="0"/>
              </a:spcBef>
              <a:spcAft>
                <a:spcPts val="0"/>
              </a:spcAft>
              <a:buNone/>
            </a:pPr>
            <a:r>
              <a:t/>
            </a:r>
            <a:endParaRPr b="1" sz="2300"/>
          </a:p>
          <a:p>
            <a:pPr indent="0" lvl="0" marL="0" rtl="0" algn="ctr">
              <a:spcBef>
                <a:spcPts val="0"/>
              </a:spcBef>
              <a:spcAft>
                <a:spcPts val="0"/>
              </a:spcAft>
              <a:buNone/>
            </a:pPr>
            <a:r>
              <a:rPr b="1" lang="en-US" sz="2300"/>
              <a:t>Guided Capstone Project 1</a:t>
            </a:r>
            <a:endParaRPr b="1" sz="2300"/>
          </a:p>
          <a:p>
            <a:pPr indent="0" lvl="0" marL="0" rtl="0" algn="ctr">
              <a:spcBef>
                <a:spcPts val="0"/>
              </a:spcBef>
              <a:spcAft>
                <a:spcPts val="0"/>
              </a:spcAft>
              <a:buNone/>
            </a:pPr>
            <a:r>
              <a:rPr b="1" lang="en-US"/>
              <a:t>Shawn Fang</a:t>
            </a:r>
            <a:endParaRPr b="1"/>
          </a:p>
          <a:p>
            <a:pPr indent="0" lvl="0" marL="0" rtl="0" algn="ctr">
              <a:spcBef>
                <a:spcPts val="0"/>
              </a:spcBef>
              <a:spcAft>
                <a:spcPts val="0"/>
              </a:spcAft>
              <a:buNone/>
            </a:pPr>
            <a:r>
              <a:rPr b="1" lang="en-US"/>
              <a:t>07/24/2021</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457200" y="152400"/>
            <a:ext cx="8229600" cy="944562"/>
          </a:xfrm>
          <a:prstGeom prst="rect">
            <a:avLst/>
          </a:prstGeom>
          <a:noFill/>
          <a:ln>
            <a:noFill/>
          </a:ln>
        </p:spPr>
        <p:txBody>
          <a:bodyPr anchorCtr="0" anchor="ctr" bIns="45700" lIns="91425" spcFirstLastPara="1" rIns="91425" wrap="square" tIns="45700">
            <a:noAutofit/>
          </a:bodyPr>
          <a:lstStyle/>
          <a:p>
            <a:pPr indent="0" lvl="0" marL="0" marR="0" rtl="0" algn="l">
              <a:lnSpc>
                <a:spcPct val="69444"/>
              </a:lnSpc>
              <a:spcBef>
                <a:spcPts val="0"/>
              </a:spcBef>
              <a:spcAft>
                <a:spcPts val="0"/>
              </a:spcAft>
              <a:buClr>
                <a:schemeClr val="dk1"/>
              </a:buClr>
              <a:buSzPts val="3600"/>
              <a:buFont typeface="Arial"/>
              <a:buNone/>
            </a:pPr>
            <a:r>
              <a:rPr lang="en-US"/>
              <a:t>Problem Identification</a:t>
            </a:r>
            <a:endParaRPr/>
          </a:p>
        </p:txBody>
      </p:sp>
      <p:sp>
        <p:nvSpPr>
          <p:cNvPr id="83" name="Google Shape;83;p16"/>
          <p:cNvSpPr txBox="1"/>
          <p:nvPr>
            <p:ph idx="4294967295" type="body"/>
          </p:nvPr>
        </p:nvSpPr>
        <p:spPr>
          <a:xfrm>
            <a:off x="351950" y="2765475"/>
            <a:ext cx="48705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Introduction </a:t>
            </a:r>
            <a:endParaRPr b="1" sz="1800"/>
          </a:p>
          <a:p>
            <a:pPr indent="0" lvl="0" marL="0" rtl="0" algn="l">
              <a:spcBef>
                <a:spcPts val="1200"/>
              </a:spcBef>
              <a:spcAft>
                <a:spcPts val="1200"/>
              </a:spcAft>
              <a:buNone/>
            </a:pPr>
            <a:r>
              <a:rPr lang="en-US" sz="1600"/>
              <a:t>Big Mountain Resort is visited by 350,000 skiing/snowboarding customers annually. This year, having recently installed a new lift to improve visitor distribution, Big Mountain saw increases in their operating cost by $1,540,000 this season. Already pricing higher than average, management is seeking to optimize the pricing in order to draw the most visitors, but not having to lower their price point to the market average. </a:t>
            </a:r>
            <a:endParaRPr sz="1600"/>
          </a:p>
        </p:txBody>
      </p:sp>
      <p:sp>
        <p:nvSpPr>
          <p:cNvPr id="84" name="Google Shape;84;p16"/>
          <p:cNvSpPr txBox="1"/>
          <p:nvPr/>
        </p:nvSpPr>
        <p:spPr>
          <a:xfrm>
            <a:off x="547199" y="1487042"/>
            <a:ext cx="8049600" cy="92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400"/>
              <a:buFont typeface="Arial"/>
              <a:buNone/>
            </a:pPr>
            <a:r>
              <a:rPr b="1" lang="en-US" sz="1800">
                <a:solidFill>
                  <a:schemeClr val="dk1"/>
                </a:solidFill>
              </a:rPr>
              <a:t>In what ways would Big Mountain Resort be able to capitalize on their current facilities through price adjustments or cost cutting to reflect the resorts best ticket value?</a:t>
            </a:r>
            <a:endParaRPr b="1" sz="2200">
              <a:solidFill>
                <a:schemeClr val="dk1"/>
              </a:solidFill>
            </a:endParaRPr>
          </a:p>
        </p:txBody>
      </p:sp>
      <p:pic>
        <p:nvPicPr>
          <p:cNvPr id="85" name="Google Shape;85;p16"/>
          <p:cNvPicPr preferRelativeResize="0"/>
          <p:nvPr/>
        </p:nvPicPr>
        <p:blipFill>
          <a:blip r:embed="rId3">
            <a:alphaModFix/>
          </a:blip>
          <a:stretch>
            <a:fillRect/>
          </a:stretch>
        </p:blipFill>
        <p:spPr>
          <a:xfrm>
            <a:off x="5342025" y="3275576"/>
            <a:ext cx="3443474" cy="2141200"/>
          </a:xfrm>
          <a:prstGeom prst="rect">
            <a:avLst/>
          </a:prstGeom>
          <a:noFill/>
          <a:ln>
            <a:noFill/>
          </a:ln>
        </p:spPr>
      </p:pic>
      <p:cxnSp>
        <p:nvCxnSpPr>
          <p:cNvPr id="86" name="Google Shape;86;p16"/>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title"/>
          </p:nvPr>
        </p:nvSpPr>
        <p:spPr>
          <a:xfrm>
            <a:off x="457200" y="152400"/>
            <a:ext cx="8229600" cy="944700"/>
          </a:xfrm>
          <a:prstGeom prst="rect">
            <a:avLst/>
          </a:prstGeom>
          <a:noFill/>
          <a:ln>
            <a:noFill/>
          </a:ln>
        </p:spPr>
        <p:txBody>
          <a:bodyPr anchorCtr="0" anchor="ctr" bIns="45700" lIns="91425" spcFirstLastPara="1" rIns="91425" wrap="square" tIns="45700">
            <a:noAutofit/>
          </a:bodyPr>
          <a:lstStyle/>
          <a:p>
            <a:pPr indent="0" lvl="0" marL="0" marR="0" rtl="0" algn="l">
              <a:lnSpc>
                <a:spcPct val="69444"/>
              </a:lnSpc>
              <a:spcBef>
                <a:spcPts val="0"/>
              </a:spcBef>
              <a:spcAft>
                <a:spcPts val="0"/>
              </a:spcAft>
              <a:buClr>
                <a:schemeClr val="dk1"/>
              </a:buClr>
              <a:buSzPts val="3600"/>
              <a:buFont typeface="Arial"/>
              <a:buNone/>
            </a:pPr>
            <a:r>
              <a:rPr lang="en-US"/>
              <a:t>Problem Identification Cont.</a:t>
            </a:r>
            <a:endParaRPr/>
          </a:p>
        </p:txBody>
      </p:sp>
      <p:sp>
        <p:nvSpPr>
          <p:cNvPr id="92" name="Google Shape;92;p17"/>
          <p:cNvSpPr txBox="1"/>
          <p:nvPr>
            <p:ph idx="4294967295" type="body"/>
          </p:nvPr>
        </p:nvSpPr>
        <p:spPr>
          <a:xfrm>
            <a:off x="457200" y="1600200"/>
            <a:ext cx="71631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2C46"/>
              </a:buClr>
              <a:buSzPts val="1400"/>
              <a:buFont typeface="Arial"/>
              <a:buNone/>
            </a:pPr>
            <a:r>
              <a:rPr b="1" lang="en-US" sz="1900">
                <a:solidFill>
                  <a:srgbClr val="002C46"/>
                </a:solidFill>
              </a:rPr>
              <a:t>Criteria for success</a:t>
            </a:r>
            <a:endParaRPr sz="2100"/>
          </a:p>
          <a:p>
            <a:pPr indent="0" lvl="0" marL="0" rtl="0" algn="l">
              <a:spcBef>
                <a:spcPts val="1200"/>
              </a:spcBef>
              <a:spcAft>
                <a:spcPts val="1200"/>
              </a:spcAft>
              <a:buNone/>
            </a:pPr>
            <a:r>
              <a:rPr lang="en-US" sz="1700"/>
              <a:t>Complete evaluation of ski data provided by Big Mountain through modeling and predict scenario that would capitalize on Big Mountain’s ticket valuable.</a:t>
            </a:r>
            <a:endParaRPr sz="1700"/>
          </a:p>
        </p:txBody>
      </p:sp>
      <p:sp>
        <p:nvSpPr>
          <p:cNvPr id="93" name="Google Shape;93;p17"/>
          <p:cNvSpPr txBox="1"/>
          <p:nvPr/>
        </p:nvSpPr>
        <p:spPr>
          <a:xfrm>
            <a:off x="457200" y="3592475"/>
            <a:ext cx="7163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002C46"/>
                </a:solidFill>
              </a:rPr>
              <a:t>Scope of solution space</a:t>
            </a:r>
            <a:endParaRPr b="1" sz="1900">
              <a:solidFill>
                <a:schemeClr val="dk1"/>
              </a:solidFill>
            </a:endParaRPr>
          </a:p>
          <a:p>
            <a:pPr indent="0" lvl="0" marL="0" rtl="0" algn="l">
              <a:spcBef>
                <a:spcPts val="0"/>
              </a:spcBef>
              <a:spcAft>
                <a:spcPts val="0"/>
              </a:spcAft>
              <a:buNone/>
            </a:pPr>
            <a:r>
              <a:t/>
            </a:r>
            <a:endParaRPr sz="2100">
              <a:solidFill>
                <a:schemeClr val="dk1"/>
              </a:solidFill>
            </a:endParaRPr>
          </a:p>
          <a:p>
            <a:pPr indent="0" lvl="0" marL="0" rtl="0" algn="l">
              <a:spcBef>
                <a:spcPts val="0"/>
              </a:spcBef>
              <a:spcAft>
                <a:spcPts val="0"/>
              </a:spcAft>
              <a:buNone/>
            </a:pPr>
            <a:r>
              <a:rPr lang="en-US" sz="1700">
                <a:solidFill>
                  <a:schemeClr val="dk1"/>
                </a:solidFill>
              </a:rPr>
              <a:t>Scope includes features that are realistically adjustable by management such as increasing or decreasing runs, trams, snow making and etc. </a:t>
            </a:r>
            <a:endParaRPr sz="1500"/>
          </a:p>
        </p:txBody>
      </p:sp>
      <p:cxnSp>
        <p:nvCxnSpPr>
          <p:cNvPr id="94" name="Google Shape;94;p17"/>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4294967295" type="title"/>
          </p:nvPr>
        </p:nvSpPr>
        <p:spPr>
          <a:xfrm>
            <a:off x="457200" y="152400"/>
            <a:ext cx="8229600" cy="944700"/>
          </a:xfrm>
          <a:prstGeom prst="rect">
            <a:avLst/>
          </a:prstGeom>
          <a:noFill/>
          <a:ln>
            <a:noFill/>
          </a:ln>
        </p:spPr>
        <p:txBody>
          <a:bodyPr anchorCtr="0" anchor="ctr" bIns="45700" lIns="91425" spcFirstLastPara="1" rIns="91425" wrap="square" tIns="45700">
            <a:noAutofit/>
          </a:bodyPr>
          <a:lstStyle/>
          <a:p>
            <a:pPr indent="0" lvl="0" marL="0" marR="0" rtl="0" algn="l">
              <a:lnSpc>
                <a:spcPct val="69444"/>
              </a:lnSpc>
              <a:spcBef>
                <a:spcPts val="0"/>
              </a:spcBef>
              <a:spcAft>
                <a:spcPts val="0"/>
              </a:spcAft>
              <a:buClr>
                <a:schemeClr val="dk1"/>
              </a:buClr>
              <a:buSzPts val="3600"/>
              <a:buFont typeface="Arial"/>
              <a:buNone/>
            </a:pPr>
            <a:r>
              <a:rPr lang="en-US"/>
              <a:t>Recommendations</a:t>
            </a:r>
            <a:r>
              <a:rPr lang="en-US"/>
              <a:t> and Key Findings</a:t>
            </a:r>
            <a:endParaRPr/>
          </a:p>
        </p:txBody>
      </p:sp>
      <p:sp>
        <p:nvSpPr>
          <p:cNvPr id="100" name="Google Shape;100;p18"/>
          <p:cNvSpPr txBox="1"/>
          <p:nvPr>
            <p:ph idx="4294967295" type="body"/>
          </p:nvPr>
        </p:nvSpPr>
        <p:spPr>
          <a:xfrm>
            <a:off x="457200" y="1475925"/>
            <a:ext cx="71394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rgbClr val="002C46"/>
                </a:solidFill>
              </a:rPr>
              <a:t>Key Findings </a:t>
            </a:r>
            <a:endParaRPr sz="1400">
              <a:solidFill>
                <a:srgbClr val="002C46"/>
              </a:solidFill>
            </a:endParaRPr>
          </a:p>
          <a:p>
            <a:pPr indent="0" lvl="0" marL="0" rtl="0" algn="l">
              <a:spcBef>
                <a:spcPts val="1200"/>
              </a:spcBef>
              <a:spcAft>
                <a:spcPts val="0"/>
              </a:spcAft>
              <a:buNone/>
            </a:pPr>
            <a:r>
              <a:rPr lang="en-US" sz="1400">
                <a:solidFill>
                  <a:srgbClr val="002C46"/>
                </a:solidFill>
              </a:rPr>
              <a:t>Modelled price for Big Mountain is  $95.87 while current tickets are priced at $81.00</a:t>
            </a:r>
            <a:endParaRPr sz="1400">
              <a:solidFill>
                <a:srgbClr val="002C46"/>
              </a:solidFill>
            </a:endParaRPr>
          </a:p>
          <a:p>
            <a:pPr indent="0" lvl="0" marL="0" rtl="0" algn="l">
              <a:spcBef>
                <a:spcPts val="1200"/>
              </a:spcBef>
              <a:spcAft>
                <a:spcPts val="0"/>
              </a:spcAft>
              <a:buNone/>
            </a:pPr>
            <a:r>
              <a:rPr lang="en-US" sz="1400">
                <a:solidFill>
                  <a:srgbClr val="002C46"/>
                </a:solidFill>
              </a:rPr>
              <a:t>State data</a:t>
            </a:r>
            <a:r>
              <a:rPr lang="en-US" sz="1400">
                <a:solidFill>
                  <a:srgbClr val="002C46"/>
                </a:solidFill>
              </a:rPr>
              <a:t> has no obvious correlations to ticket pricing</a:t>
            </a:r>
            <a:endParaRPr b="1" sz="1800">
              <a:solidFill>
                <a:srgbClr val="002C46"/>
              </a:solidFill>
            </a:endParaRPr>
          </a:p>
          <a:p>
            <a:pPr indent="0" lvl="0" marL="0" rtl="0" algn="l">
              <a:spcBef>
                <a:spcPts val="1200"/>
              </a:spcBef>
              <a:spcAft>
                <a:spcPts val="0"/>
              </a:spcAft>
              <a:buNone/>
            </a:pPr>
            <a:r>
              <a:rPr lang="en-US" sz="1500">
                <a:solidFill>
                  <a:srgbClr val="002C46"/>
                </a:solidFill>
              </a:rPr>
              <a:t>Most influential features affecting price variation</a:t>
            </a:r>
            <a:r>
              <a:rPr lang="en-US" sz="1700">
                <a:solidFill>
                  <a:srgbClr val="002C46"/>
                </a:solidFill>
              </a:rPr>
              <a:t> </a:t>
            </a:r>
            <a:endParaRPr sz="1400">
              <a:solidFill>
                <a:srgbClr val="002C46"/>
              </a:solidFill>
            </a:endParaRPr>
          </a:p>
          <a:p>
            <a:pPr indent="-317500" lvl="0" marL="457200" rtl="0" algn="l">
              <a:spcBef>
                <a:spcPts val="1200"/>
              </a:spcBef>
              <a:spcAft>
                <a:spcPts val="0"/>
              </a:spcAft>
              <a:buClr>
                <a:srgbClr val="002C46"/>
              </a:buClr>
              <a:buSzPts val="1400"/>
              <a:buChar char="●"/>
            </a:pPr>
            <a:r>
              <a:rPr lang="en-US" sz="1400">
                <a:solidFill>
                  <a:srgbClr val="002C46"/>
                </a:solidFill>
              </a:rPr>
              <a:t>From Linear Regression: fastQuads, Snow Making_ac, </a:t>
            </a:r>
            <a:r>
              <a:rPr lang="en-US" sz="1400">
                <a:solidFill>
                  <a:srgbClr val="002C46"/>
                </a:solidFill>
              </a:rPr>
              <a:t>vertical_</a:t>
            </a:r>
            <a:r>
              <a:rPr lang="en-US" sz="1400">
                <a:solidFill>
                  <a:srgbClr val="002C46"/>
                </a:solidFill>
              </a:rPr>
              <a:t>drop, total chairs</a:t>
            </a:r>
            <a:endParaRPr b="1" sz="1800">
              <a:solidFill>
                <a:srgbClr val="002C46"/>
              </a:solidFill>
            </a:endParaRPr>
          </a:p>
          <a:p>
            <a:pPr indent="-317500" lvl="0" marL="457200" rtl="0" algn="l">
              <a:spcBef>
                <a:spcPts val="0"/>
              </a:spcBef>
              <a:spcAft>
                <a:spcPts val="0"/>
              </a:spcAft>
              <a:buClr>
                <a:srgbClr val="002C46"/>
              </a:buClr>
              <a:buSzPts val="1400"/>
              <a:buChar char="●"/>
            </a:pPr>
            <a:r>
              <a:rPr lang="en-US" sz="1400">
                <a:solidFill>
                  <a:srgbClr val="002C46"/>
                </a:solidFill>
              </a:rPr>
              <a:t>From Random Forest: fastQuads, Runs, Snow Making_ac, vertical_drop</a:t>
            </a:r>
            <a:r>
              <a:rPr b="1" lang="en-US" sz="1800">
                <a:solidFill>
                  <a:srgbClr val="002C46"/>
                </a:solidFill>
              </a:rPr>
              <a:t> </a:t>
            </a:r>
            <a:endParaRPr b="1" sz="1800">
              <a:solidFill>
                <a:srgbClr val="002C46"/>
              </a:solidFill>
            </a:endParaRPr>
          </a:p>
          <a:p>
            <a:pPr indent="0" lvl="0" marL="0" rtl="0" algn="l">
              <a:spcBef>
                <a:spcPts val="1200"/>
              </a:spcBef>
              <a:spcAft>
                <a:spcPts val="0"/>
              </a:spcAft>
              <a:buNone/>
            </a:pPr>
            <a:r>
              <a:rPr lang="en-US" sz="1600">
                <a:solidFill>
                  <a:srgbClr val="002C46"/>
                </a:solidFill>
              </a:rPr>
              <a:t>Verticle drop had the biggest influence with ticket value.</a:t>
            </a:r>
            <a:endParaRPr sz="1600">
              <a:solidFill>
                <a:srgbClr val="002C46"/>
              </a:solidFill>
            </a:endParaRPr>
          </a:p>
          <a:p>
            <a:pPr indent="0" lvl="0" marL="0" rtl="0" algn="l">
              <a:spcBef>
                <a:spcPts val="1200"/>
              </a:spcBef>
              <a:spcAft>
                <a:spcPts val="0"/>
              </a:spcAft>
              <a:buNone/>
            </a:pPr>
            <a:r>
              <a:rPr lang="en-US" sz="1600">
                <a:solidFill>
                  <a:srgbClr val="002C46"/>
                </a:solidFill>
              </a:rPr>
              <a:t>Cutting runs results in some negative influence to ticket value.</a:t>
            </a:r>
            <a:endParaRPr sz="1600">
              <a:solidFill>
                <a:srgbClr val="002C46"/>
              </a:solidFill>
            </a:endParaRPr>
          </a:p>
          <a:p>
            <a:pPr indent="0" lvl="0" marL="0" rtl="0" algn="l">
              <a:spcBef>
                <a:spcPts val="1200"/>
              </a:spcBef>
              <a:spcAft>
                <a:spcPts val="1200"/>
              </a:spcAft>
              <a:buNone/>
            </a:pPr>
            <a:r>
              <a:t/>
            </a:r>
            <a:endParaRPr b="1" sz="1800">
              <a:solidFill>
                <a:srgbClr val="002C46"/>
              </a:solidFill>
            </a:endParaRPr>
          </a:p>
        </p:txBody>
      </p:sp>
      <p:sp>
        <p:nvSpPr>
          <p:cNvPr id="101" name="Google Shape;101;p18"/>
          <p:cNvSpPr txBox="1"/>
          <p:nvPr/>
        </p:nvSpPr>
        <p:spPr>
          <a:xfrm>
            <a:off x="457200" y="5009775"/>
            <a:ext cx="7983300" cy="131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rgbClr val="002C46"/>
                </a:solidFill>
              </a:rPr>
              <a:t>Recommendations</a:t>
            </a:r>
            <a:endParaRPr sz="2000">
              <a:solidFill>
                <a:schemeClr val="dk1"/>
              </a:solidFill>
            </a:endParaRPr>
          </a:p>
          <a:p>
            <a:pPr indent="0" lvl="0" marL="0" rtl="0" algn="l">
              <a:lnSpc>
                <a:spcPct val="115000"/>
              </a:lnSpc>
              <a:spcBef>
                <a:spcPts val="0"/>
              </a:spcBef>
              <a:spcAft>
                <a:spcPts val="0"/>
              </a:spcAft>
              <a:buNone/>
            </a:pPr>
            <a:r>
              <a:rPr lang="en-US" sz="1600">
                <a:solidFill>
                  <a:srgbClr val="002C46"/>
                </a:solidFill>
              </a:rPr>
              <a:t>Increasing price to at least $85.48. Potential considerations include a  combination of increasing vertical drop through adding lifts and decreasing a predetermined number of runs to further improve ticket value. </a:t>
            </a:r>
            <a:endParaRPr/>
          </a:p>
        </p:txBody>
      </p:sp>
      <p:cxnSp>
        <p:nvCxnSpPr>
          <p:cNvPr id="102" name="Google Shape;102;p18"/>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457200" y="152400"/>
            <a:ext cx="8229600" cy="944700"/>
          </a:xfrm>
          <a:prstGeom prst="rect">
            <a:avLst/>
          </a:prstGeom>
          <a:noFill/>
          <a:ln>
            <a:noFill/>
          </a:ln>
        </p:spPr>
        <p:txBody>
          <a:bodyPr anchorCtr="0" anchor="ctr" bIns="45700" lIns="91425" spcFirstLastPara="1" rIns="91425" wrap="square" tIns="45700">
            <a:noAutofit/>
          </a:bodyPr>
          <a:lstStyle/>
          <a:p>
            <a:pPr indent="0" lvl="0" marL="0" marR="0" rtl="0" algn="l">
              <a:lnSpc>
                <a:spcPct val="69444"/>
              </a:lnSpc>
              <a:spcBef>
                <a:spcPts val="0"/>
              </a:spcBef>
              <a:spcAft>
                <a:spcPts val="0"/>
              </a:spcAft>
              <a:buClr>
                <a:schemeClr val="dk1"/>
              </a:buClr>
              <a:buSzPts val="3600"/>
              <a:buFont typeface="Arial"/>
              <a:buNone/>
            </a:pPr>
            <a:r>
              <a:rPr lang="en-US"/>
              <a:t>Modeling Results and Analysis</a:t>
            </a:r>
            <a:endParaRPr/>
          </a:p>
        </p:txBody>
      </p:sp>
      <p:sp>
        <p:nvSpPr>
          <p:cNvPr id="108" name="Google Shape;108;p19"/>
          <p:cNvSpPr txBox="1"/>
          <p:nvPr>
            <p:ph idx="4294967295" type="body"/>
          </p:nvPr>
        </p:nvSpPr>
        <p:spPr>
          <a:xfrm>
            <a:off x="457200" y="1600200"/>
            <a:ext cx="77532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900">
                <a:solidFill>
                  <a:srgbClr val="002C46"/>
                </a:solidFill>
              </a:rPr>
              <a:t>Results</a:t>
            </a:r>
            <a:endParaRPr b="1" sz="1900">
              <a:solidFill>
                <a:srgbClr val="002C46"/>
              </a:solidFill>
            </a:endParaRPr>
          </a:p>
          <a:p>
            <a:pPr indent="0" lvl="0" marL="0" rtl="0" algn="l">
              <a:spcBef>
                <a:spcPts val="1200"/>
              </a:spcBef>
              <a:spcAft>
                <a:spcPts val="0"/>
              </a:spcAft>
              <a:buNone/>
            </a:pPr>
            <a:r>
              <a:rPr lang="en-US" sz="1500">
                <a:highlight>
                  <a:srgbClr val="FFFFFF"/>
                </a:highlight>
              </a:rPr>
              <a:t>Big Mountain Resort modelled price is </a:t>
            </a:r>
            <a:r>
              <a:rPr lang="en-US" sz="1500" u="sng">
                <a:highlight>
                  <a:srgbClr val="FFFFFF"/>
                </a:highlight>
              </a:rPr>
              <a:t>$95.87</a:t>
            </a:r>
            <a:r>
              <a:rPr lang="en-US" sz="1500">
                <a:highlight>
                  <a:srgbClr val="FFFFFF"/>
                </a:highlight>
              </a:rPr>
              <a:t>, compared to the actual price of </a:t>
            </a:r>
            <a:r>
              <a:rPr lang="en-US" sz="1500" u="sng">
                <a:highlight>
                  <a:srgbClr val="FFFFFF"/>
                </a:highlight>
              </a:rPr>
              <a:t>$81.00</a:t>
            </a:r>
            <a:r>
              <a:rPr lang="en-US" sz="1500">
                <a:highlight>
                  <a:srgbClr val="FFFFFF"/>
                </a:highlight>
              </a:rPr>
              <a:t>.</a:t>
            </a:r>
            <a:endParaRPr sz="1500">
              <a:highlight>
                <a:srgbClr val="FFFFFF"/>
              </a:highlight>
            </a:endParaRPr>
          </a:p>
          <a:p>
            <a:pPr indent="0" lvl="0" marL="0" rtl="0" algn="l">
              <a:lnSpc>
                <a:spcPct val="115000"/>
              </a:lnSpc>
              <a:spcBef>
                <a:spcPts val="1200"/>
              </a:spcBef>
              <a:spcAft>
                <a:spcPts val="0"/>
              </a:spcAft>
              <a:buNone/>
            </a:pPr>
            <a:r>
              <a:rPr lang="en-US" sz="1500">
                <a:highlight>
                  <a:srgbClr val="FFFFFF"/>
                </a:highlight>
              </a:rPr>
              <a:t>The expected mean absolute error is $10.39, which suggests there is room for an increase.</a:t>
            </a:r>
            <a:endParaRPr sz="1500">
              <a:highlight>
                <a:srgbClr val="FFFFFF"/>
              </a:highlight>
            </a:endParaRPr>
          </a:p>
          <a:p>
            <a:pPr indent="0" lvl="0" marL="0" rtl="0" algn="l">
              <a:spcBef>
                <a:spcPts val="1200"/>
              </a:spcBef>
              <a:spcAft>
                <a:spcPts val="0"/>
              </a:spcAft>
              <a:buNone/>
            </a:pPr>
            <a:r>
              <a:rPr lang="en-US" sz="1700">
                <a:solidFill>
                  <a:srgbClr val="002C46"/>
                </a:solidFill>
              </a:rPr>
              <a:t>Utilizing the modeling, we tested 4 scenarios. </a:t>
            </a:r>
            <a:endParaRPr sz="1700">
              <a:solidFill>
                <a:srgbClr val="002C46"/>
              </a:solidFill>
            </a:endParaRPr>
          </a:p>
          <a:p>
            <a:pPr indent="0" lvl="0" marL="0" rtl="0" algn="l">
              <a:spcBef>
                <a:spcPts val="1200"/>
              </a:spcBef>
              <a:spcAft>
                <a:spcPts val="0"/>
              </a:spcAft>
              <a:buNone/>
            </a:pPr>
            <a:r>
              <a:rPr b="1" lang="en-US" sz="1500">
                <a:solidFill>
                  <a:srgbClr val="002C46"/>
                </a:solidFill>
              </a:rPr>
              <a:t>Scenario 1 </a:t>
            </a:r>
            <a:r>
              <a:rPr lang="en-US" sz="1500">
                <a:highlight>
                  <a:srgbClr val="FFFFFF"/>
                </a:highlight>
              </a:rPr>
              <a:t>Permanently closing down up to 10 of the least used runs. </a:t>
            </a:r>
            <a:endParaRPr sz="1500">
              <a:highlight>
                <a:srgbClr val="FFFFFF"/>
              </a:highlight>
            </a:endParaRPr>
          </a:p>
          <a:p>
            <a:pPr indent="0" lvl="0" marL="0" rtl="0" algn="l">
              <a:spcBef>
                <a:spcPts val="1200"/>
              </a:spcBef>
              <a:spcAft>
                <a:spcPts val="0"/>
              </a:spcAft>
              <a:buNone/>
            </a:pPr>
            <a:r>
              <a:t/>
            </a:r>
            <a:endParaRPr sz="1000">
              <a:highlight>
                <a:srgbClr val="FFFFFF"/>
              </a:highlight>
            </a:endParaRPr>
          </a:p>
          <a:p>
            <a:pPr indent="0" lvl="0" marL="0" rtl="0" algn="l">
              <a:spcBef>
                <a:spcPts val="1200"/>
              </a:spcBef>
              <a:spcAft>
                <a:spcPts val="0"/>
              </a:spcAft>
              <a:buNone/>
            </a:pPr>
            <a:r>
              <a:t/>
            </a:r>
            <a:endParaRPr sz="1000">
              <a:highlight>
                <a:srgbClr val="FFFFFF"/>
              </a:highlight>
            </a:endParaRPr>
          </a:p>
          <a:p>
            <a:pPr indent="0" lvl="0" marL="0" rtl="0" algn="l">
              <a:spcBef>
                <a:spcPts val="1200"/>
              </a:spcBef>
              <a:spcAft>
                <a:spcPts val="0"/>
              </a:spcAft>
              <a:buNone/>
            </a:pPr>
            <a:r>
              <a:t/>
            </a:r>
            <a:endParaRPr sz="1000">
              <a:highlight>
                <a:srgbClr val="FFFFFF"/>
              </a:highlight>
            </a:endParaRPr>
          </a:p>
          <a:p>
            <a:pPr indent="0" lvl="0" marL="0" rtl="0" algn="l">
              <a:spcBef>
                <a:spcPts val="1200"/>
              </a:spcBef>
              <a:spcAft>
                <a:spcPts val="0"/>
              </a:spcAft>
              <a:buNone/>
            </a:pPr>
            <a:r>
              <a:t/>
            </a:r>
            <a:endParaRPr sz="1000">
              <a:highlight>
                <a:srgbClr val="FFFFFF"/>
              </a:highlight>
            </a:endParaRPr>
          </a:p>
          <a:p>
            <a:pPr indent="0" lvl="0" marL="0" rtl="0" algn="l">
              <a:spcBef>
                <a:spcPts val="1200"/>
              </a:spcBef>
              <a:spcAft>
                <a:spcPts val="0"/>
              </a:spcAft>
              <a:buClr>
                <a:schemeClr val="dk1"/>
              </a:buClr>
              <a:buSzPts val="1100"/>
              <a:buFont typeface="Arial"/>
              <a:buNone/>
            </a:pPr>
            <a:r>
              <a:t/>
            </a:r>
            <a:endParaRPr sz="1400">
              <a:highlight>
                <a:srgbClr val="FFFFFF"/>
              </a:highlight>
            </a:endParaRPr>
          </a:p>
          <a:p>
            <a:pPr indent="0" lvl="0" marL="0" rtl="0" algn="l">
              <a:spcBef>
                <a:spcPts val="1200"/>
              </a:spcBef>
              <a:spcAft>
                <a:spcPts val="1200"/>
              </a:spcAft>
              <a:buNone/>
            </a:pPr>
            <a:r>
              <a:t/>
            </a:r>
            <a:endParaRPr sz="1000">
              <a:solidFill>
                <a:srgbClr val="002C46"/>
              </a:solidFill>
            </a:endParaRPr>
          </a:p>
        </p:txBody>
      </p:sp>
      <p:sp>
        <p:nvSpPr>
          <p:cNvPr id="109" name="Google Shape;109;p19"/>
          <p:cNvSpPr txBox="1"/>
          <p:nvPr/>
        </p:nvSpPr>
        <p:spPr>
          <a:xfrm>
            <a:off x="5912125" y="4278450"/>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highlight>
                  <a:srgbClr val="FFFFFF"/>
                </a:highlight>
              </a:rPr>
              <a:t>Results show that closing 1 run makes no difference to ticket price nor revenue, however 2-3 will cause a drop. between 4 to 5 runs there is no effect. After 6 there will be significant drop.</a:t>
            </a:r>
            <a:endParaRPr sz="1500"/>
          </a:p>
        </p:txBody>
      </p:sp>
      <p:pic>
        <p:nvPicPr>
          <p:cNvPr id="110" name="Google Shape;110;p19"/>
          <p:cNvPicPr preferRelativeResize="0"/>
          <p:nvPr/>
        </p:nvPicPr>
        <p:blipFill>
          <a:blip r:embed="rId3">
            <a:alphaModFix/>
          </a:blip>
          <a:stretch>
            <a:fillRect/>
          </a:stretch>
        </p:blipFill>
        <p:spPr>
          <a:xfrm>
            <a:off x="797525" y="4006875"/>
            <a:ext cx="4771500" cy="2546325"/>
          </a:xfrm>
          <a:prstGeom prst="rect">
            <a:avLst/>
          </a:prstGeom>
          <a:noFill/>
          <a:ln>
            <a:noFill/>
          </a:ln>
        </p:spPr>
      </p:pic>
      <p:cxnSp>
        <p:nvCxnSpPr>
          <p:cNvPr id="111" name="Google Shape;111;p19"/>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body"/>
          </p:nvPr>
        </p:nvSpPr>
        <p:spPr>
          <a:xfrm>
            <a:off x="457200" y="1600200"/>
            <a:ext cx="71394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rgbClr val="002C46"/>
                </a:solidFill>
              </a:rPr>
              <a:t>Scenario 2</a:t>
            </a:r>
            <a:r>
              <a:rPr lang="en-US" sz="1500">
                <a:solidFill>
                  <a:srgbClr val="002C46"/>
                </a:solidFill>
              </a:rPr>
              <a:t> </a:t>
            </a:r>
            <a:r>
              <a:rPr lang="en-US" sz="1500">
                <a:highlight>
                  <a:srgbClr val="FFFFFF"/>
                </a:highlight>
              </a:rPr>
              <a:t>Increase the vertical drop by 150 ft.  </a:t>
            </a:r>
            <a:endParaRPr sz="1500">
              <a:highlight>
                <a:srgbClr val="FFFFFF"/>
              </a:highlight>
            </a:endParaRPr>
          </a:p>
          <a:p>
            <a:pPr indent="-323850" lvl="0" marL="457200" rtl="0" algn="l">
              <a:lnSpc>
                <a:spcPct val="115000"/>
              </a:lnSpc>
              <a:spcBef>
                <a:spcPts val="1200"/>
              </a:spcBef>
              <a:spcAft>
                <a:spcPts val="0"/>
              </a:spcAft>
              <a:buSzPts val="1500"/>
              <a:buChar char="●"/>
            </a:pPr>
            <a:r>
              <a:rPr lang="en-US" sz="1500">
                <a:highlight>
                  <a:srgbClr val="FFFFFF"/>
                </a:highlight>
              </a:rPr>
              <a:t>In this scenario, we added an additional run that is 150 ft long adding to the base of the lowest lift. In addition we will needed to add another lift to the model. </a:t>
            </a:r>
            <a:endParaRPr sz="1500">
              <a:highlight>
                <a:srgbClr val="FFFFFF"/>
              </a:highlight>
            </a:endParaRPr>
          </a:p>
          <a:p>
            <a:pPr indent="-323850" lvl="0" marL="457200" rtl="0" algn="l">
              <a:lnSpc>
                <a:spcPct val="115000"/>
              </a:lnSpc>
              <a:spcBef>
                <a:spcPts val="0"/>
              </a:spcBef>
              <a:spcAft>
                <a:spcPts val="0"/>
              </a:spcAft>
              <a:buSzPts val="1500"/>
              <a:buChar char="●"/>
            </a:pPr>
            <a:r>
              <a:rPr lang="en-US" sz="1500">
                <a:highlight>
                  <a:srgbClr val="FFFFFF"/>
                </a:highlight>
              </a:rPr>
              <a:t>Results show that by adding a run to increase the vertical drop, model supports an increase to ticket prices by</a:t>
            </a:r>
            <a:r>
              <a:rPr b="1" lang="en-US" sz="1500">
                <a:highlight>
                  <a:srgbClr val="FFFFFF"/>
                </a:highlight>
              </a:rPr>
              <a:t> $8.61</a:t>
            </a:r>
            <a:r>
              <a:rPr lang="en-US" sz="1500">
                <a:highlight>
                  <a:srgbClr val="FFFFFF"/>
                </a:highlight>
              </a:rPr>
              <a:t>.</a:t>
            </a:r>
            <a:endParaRPr sz="1500">
              <a:highlight>
                <a:srgbClr val="FFFFFF"/>
              </a:highlight>
            </a:endParaRPr>
          </a:p>
          <a:p>
            <a:pPr indent="0" lvl="0" marL="0" rtl="0" algn="l">
              <a:lnSpc>
                <a:spcPct val="115000"/>
              </a:lnSpc>
              <a:spcBef>
                <a:spcPts val="1200"/>
              </a:spcBef>
              <a:spcAft>
                <a:spcPts val="0"/>
              </a:spcAft>
              <a:buNone/>
            </a:pPr>
            <a:r>
              <a:t/>
            </a:r>
            <a:endParaRPr sz="1100">
              <a:highlight>
                <a:srgbClr val="FFFFFF"/>
              </a:highlight>
            </a:endParaRPr>
          </a:p>
          <a:p>
            <a:pPr indent="0" lvl="0" marL="0" rtl="0" algn="l">
              <a:spcBef>
                <a:spcPts val="1200"/>
              </a:spcBef>
              <a:spcAft>
                <a:spcPts val="0"/>
              </a:spcAft>
              <a:buNone/>
            </a:pPr>
            <a:r>
              <a:rPr b="1" lang="en-US" sz="1500">
                <a:solidFill>
                  <a:srgbClr val="002C46"/>
                </a:solidFill>
              </a:rPr>
              <a:t>Scenario 3</a:t>
            </a:r>
            <a:r>
              <a:rPr lang="en-US" sz="1500">
                <a:solidFill>
                  <a:srgbClr val="002C46"/>
                </a:solidFill>
              </a:rPr>
              <a:t> </a:t>
            </a:r>
            <a:r>
              <a:rPr lang="en-US" sz="1500">
                <a:highlight>
                  <a:srgbClr val="FFFFFF"/>
                </a:highlight>
              </a:rPr>
              <a:t>Increase the vertical drop by 150 ft. and increase snow making by 2 acres.</a:t>
            </a:r>
            <a:endParaRPr sz="1500">
              <a:highlight>
                <a:srgbClr val="FFFFFF"/>
              </a:highlight>
            </a:endParaRPr>
          </a:p>
          <a:p>
            <a:pPr indent="-323850" lvl="0" marL="457200" rtl="0" algn="l">
              <a:spcBef>
                <a:spcPts val="1200"/>
              </a:spcBef>
              <a:spcAft>
                <a:spcPts val="0"/>
              </a:spcAft>
              <a:buSzPts val="1500"/>
              <a:buChar char="●"/>
            </a:pPr>
            <a:r>
              <a:rPr lang="en-US" sz="1500">
                <a:highlight>
                  <a:srgbClr val="FFFFFF"/>
                </a:highlight>
              </a:rPr>
              <a:t>For this model, we used the same parameters as Scenario 2, however we increased the snowmaking by 2 acres.  </a:t>
            </a:r>
            <a:endParaRPr sz="1500">
              <a:highlight>
                <a:srgbClr val="FFFFFF"/>
              </a:highlight>
            </a:endParaRPr>
          </a:p>
          <a:p>
            <a:pPr indent="-323850" lvl="0" marL="457200" rtl="0" algn="l">
              <a:spcBef>
                <a:spcPts val="0"/>
              </a:spcBef>
              <a:spcAft>
                <a:spcPts val="0"/>
              </a:spcAft>
              <a:buSzPts val="1500"/>
              <a:buChar char="●"/>
            </a:pPr>
            <a:r>
              <a:rPr lang="en-US" sz="1500">
                <a:highlight>
                  <a:srgbClr val="FFFFFF"/>
                </a:highlight>
              </a:rPr>
              <a:t>Results show that including the extra snow making will only increase the ticket price by another </a:t>
            </a:r>
            <a:r>
              <a:rPr b="1" lang="en-US" sz="1500">
                <a:highlight>
                  <a:srgbClr val="FFFFFF"/>
                </a:highlight>
              </a:rPr>
              <a:t>$1.30</a:t>
            </a:r>
            <a:r>
              <a:rPr lang="en-US" sz="1500">
                <a:highlight>
                  <a:srgbClr val="FFFFFF"/>
                </a:highlight>
              </a:rPr>
              <a:t> and is not a significant increase. </a:t>
            </a:r>
            <a:endParaRPr sz="1500">
              <a:highlight>
                <a:srgbClr val="FFFFFF"/>
              </a:highlight>
            </a:endParaRPr>
          </a:p>
          <a:p>
            <a:pPr indent="0" lvl="0" marL="0" rtl="0" algn="l">
              <a:spcBef>
                <a:spcPts val="1200"/>
              </a:spcBef>
              <a:spcAft>
                <a:spcPts val="0"/>
              </a:spcAft>
              <a:buNone/>
            </a:pPr>
            <a:r>
              <a:t/>
            </a:r>
            <a:endParaRPr sz="1500">
              <a:highlight>
                <a:srgbClr val="FFFFFF"/>
              </a:highlight>
            </a:endParaRPr>
          </a:p>
          <a:p>
            <a:pPr indent="0" lvl="0" marL="0" rtl="0" algn="l">
              <a:spcBef>
                <a:spcPts val="1200"/>
              </a:spcBef>
              <a:spcAft>
                <a:spcPts val="0"/>
              </a:spcAft>
              <a:buNone/>
            </a:pPr>
            <a:r>
              <a:t/>
            </a:r>
            <a:endParaRPr sz="1500">
              <a:highlight>
                <a:srgbClr val="FFFFFF"/>
              </a:highlight>
            </a:endParaRPr>
          </a:p>
          <a:p>
            <a:pPr indent="0" lvl="0" marL="0" rtl="0" algn="l">
              <a:spcBef>
                <a:spcPts val="1200"/>
              </a:spcBef>
              <a:spcAft>
                <a:spcPts val="0"/>
              </a:spcAft>
              <a:buNone/>
            </a:pPr>
            <a:r>
              <a:t/>
            </a:r>
            <a:endParaRPr sz="1100">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rgbClr val="002C46"/>
              </a:solidFill>
            </a:endParaRPr>
          </a:p>
          <a:p>
            <a:pPr indent="0" lvl="0" marL="0" rtl="0" algn="l">
              <a:spcBef>
                <a:spcPts val="1200"/>
              </a:spcBef>
              <a:spcAft>
                <a:spcPts val="1200"/>
              </a:spcAft>
              <a:buNone/>
            </a:pPr>
            <a:r>
              <a:t/>
            </a:r>
            <a:endParaRPr sz="1400">
              <a:solidFill>
                <a:srgbClr val="002C46"/>
              </a:solidFill>
            </a:endParaRPr>
          </a:p>
        </p:txBody>
      </p:sp>
      <p:sp>
        <p:nvSpPr>
          <p:cNvPr id="117" name="Google Shape;117;p20"/>
          <p:cNvSpPr txBox="1"/>
          <p:nvPr>
            <p:ph idx="4294967295" type="title"/>
          </p:nvPr>
        </p:nvSpPr>
        <p:spPr>
          <a:xfrm>
            <a:off x="457200" y="152400"/>
            <a:ext cx="8229600" cy="944700"/>
          </a:xfrm>
          <a:prstGeom prst="rect">
            <a:avLst/>
          </a:prstGeom>
          <a:noFill/>
          <a:ln>
            <a:noFill/>
          </a:ln>
        </p:spPr>
        <p:txBody>
          <a:bodyPr anchorCtr="0" anchor="ctr" bIns="45700" lIns="91425" spcFirstLastPara="1" rIns="91425" wrap="square" tIns="45700">
            <a:noAutofit/>
          </a:bodyPr>
          <a:lstStyle/>
          <a:p>
            <a:pPr indent="0" lvl="0" marL="0" marR="0" rtl="0" algn="l">
              <a:lnSpc>
                <a:spcPct val="69444"/>
              </a:lnSpc>
              <a:spcBef>
                <a:spcPts val="0"/>
              </a:spcBef>
              <a:spcAft>
                <a:spcPts val="0"/>
              </a:spcAft>
              <a:buClr>
                <a:schemeClr val="dk1"/>
              </a:buClr>
              <a:buSzPts val="3600"/>
              <a:buFont typeface="Arial"/>
              <a:buNone/>
            </a:pPr>
            <a:r>
              <a:rPr lang="en-US"/>
              <a:t>Modeling Results and Analysis</a:t>
            </a:r>
            <a:endParaRPr/>
          </a:p>
        </p:txBody>
      </p:sp>
      <p:sp>
        <p:nvSpPr>
          <p:cNvPr id="118" name="Google Shape;118;p20"/>
          <p:cNvSpPr txBox="1"/>
          <p:nvPr/>
        </p:nvSpPr>
        <p:spPr>
          <a:xfrm>
            <a:off x="370875" y="4685925"/>
            <a:ext cx="66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19" name="Google Shape;119;p20"/>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4294967295" type="title"/>
          </p:nvPr>
        </p:nvSpPr>
        <p:spPr>
          <a:xfrm>
            <a:off x="457200" y="152400"/>
            <a:ext cx="8229600" cy="944700"/>
          </a:xfrm>
          <a:prstGeom prst="rect">
            <a:avLst/>
          </a:prstGeom>
          <a:noFill/>
          <a:ln>
            <a:noFill/>
          </a:ln>
        </p:spPr>
        <p:txBody>
          <a:bodyPr anchorCtr="0" anchor="ctr" bIns="45700" lIns="91425" spcFirstLastPara="1" rIns="91425" wrap="square" tIns="45700">
            <a:noAutofit/>
          </a:bodyPr>
          <a:lstStyle/>
          <a:p>
            <a:pPr indent="0" lvl="0" marL="0" rtl="0" algn="l">
              <a:lnSpc>
                <a:spcPct val="69444"/>
              </a:lnSpc>
              <a:spcBef>
                <a:spcPts val="0"/>
              </a:spcBef>
              <a:spcAft>
                <a:spcPts val="0"/>
              </a:spcAft>
              <a:buClr>
                <a:schemeClr val="dk1"/>
              </a:buClr>
              <a:buSzPts val="3600"/>
              <a:buFont typeface="Arial"/>
              <a:buNone/>
            </a:pPr>
            <a:r>
              <a:rPr lang="en-US"/>
              <a:t>Modeling Results and Analysis</a:t>
            </a:r>
            <a:endParaRPr/>
          </a:p>
        </p:txBody>
      </p:sp>
      <p:sp>
        <p:nvSpPr>
          <p:cNvPr id="125" name="Google Shape;125;p21"/>
          <p:cNvSpPr txBox="1"/>
          <p:nvPr/>
        </p:nvSpPr>
        <p:spPr>
          <a:xfrm>
            <a:off x="457200" y="1585800"/>
            <a:ext cx="8383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002C46"/>
                </a:solidFill>
              </a:rPr>
              <a:t>Scenario 4 </a:t>
            </a:r>
            <a:r>
              <a:rPr lang="en-US" sz="1500">
                <a:solidFill>
                  <a:schemeClr val="dk1"/>
                </a:solidFill>
                <a:highlight>
                  <a:schemeClr val="lt1"/>
                </a:highlight>
              </a:rPr>
              <a:t>Increase the longest runs 0.2 miles, including 4 extra acres of snow making.</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US" sz="1500">
                <a:solidFill>
                  <a:schemeClr val="dk1"/>
                </a:solidFill>
                <a:highlight>
                  <a:schemeClr val="lt1"/>
                </a:highlight>
              </a:rPr>
              <a:t>In the modeling, we adjusted the longest run  by +0.2 miles in addition to increasing the snow making to 4 acres. </a:t>
            </a:r>
            <a:endParaRPr sz="1500">
              <a:solidFill>
                <a:schemeClr val="dk1"/>
              </a:solidFill>
              <a:highlight>
                <a:schemeClr val="lt1"/>
              </a:highlight>
            </a:endParaRPr>
          </a:p>
          <a:p>
            <a:pPr indent="0" lvl="0" marL="457200" rtl="0" algn="l">
              <a:spcBef>
                <a:spcPts val="0"/>
              </a:spcBef>
              <a:spcAft>
                <a:spcPts val="0"/>
              </a:spcAft>
              <a:buNone/>
            </a:pPr>
            <a:r>
              <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US" sz="1500">
                <a:solidFill>
                  <a:schemeClr val="dk1"/>
                </a:solidFill>
                <a:highlight>
                  <a:schemeClr val="lt1"/>
                </a:highlight>
              </a:rPr>
              <a:t>Results show that increasing the longest run and snowmaking  did no effect to the value of ticket</a:t>
            </a:r>
            <a:endParaRPr sz="1500">
              <a:solidFill>
                <a:schemeClr val="dk1"/>
              </a:solidFill>
              <a:highlight>
                <a:schemeClr val="lt1"/>
              </a:highlight>
            </a:endParaRPr>
          </a:p>
        </p:txBody>
      </p:sp>
      <p:sp>
        <p:nvSpPr>
          <p:cNvPr id="126" name="Google Shape;126;p21"/>
          <p:cNvSpPr txBox="1"/>
          <p:nvPr/>
        </p:nvSpPr>
        <p:spPr>
          <a:xfrm>
            <a:off x="457200" y="3644400"/>
            <a:ext cx="7337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The scenario’s indicate that slight adjustments to some features such as vertical drop and number of runs  would have significant impact to the ticket value. Other features such as longest run and snow making, although were indicated as influential features, they didn’t make as much impact as the prior. </a:t>
            </a:r>
            <a:endParaRPr sz="1500"/>
          </a:p>
        </p:txBody>
      </p:sp>
      <p:cxnSp>
        <p:nvCxnSpPr>
          <p:cNvPr id="127" name="Google Shape;127;p21"/>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457200" y="152400"/>
            <a:ext cx="8229600" cy="944700"/>
          </a:xfrm>
          <a:prstGeom prst="rect">
            <a:avLst/>
          </a:prstGeom>
          <a:noFill/>
          <a:ln>
            <a:noFill/>
          </a:ln>
        </p:spPr>
        <p:txBody>
          <a:bodyPr anchorCtr="0" anchor="ctr" bIns="45700" lIns="91425" spcFirstLastPara="1" rIns="91425" wrap="square" tIns="45700">
            <a:noAutofit/>
          </a:bodyPr>
          <a:lstStyle/>
          <a:p>
            <a:pPr indent="0" lvl="0" marL="0" rtl="0" algn="l">
              <a:lnSpc>
                <a:spcPct val="69444"/>
              </a:lnSpc>
              <a:spcBef>
                <a:spcPts val="0"/>
              </a:spcBef>
              <a:spcAft>
                <a:spcPts val="0"/>
              </a:spcAft>
              <a:buClr>
                <a:schemeClr val="dk1"/>
              </a:buClr>
              <a:buSzPts val="3600"/>
              <a:buFont typeface="Arial"/>
              <a:buNone/>
            </a:pPr>
            <a:r>
              <a:rPr lang="en-US"/>
              <a:t>Summary and Conclusion</a:t>
            </a:r>
            <a:endParaRPr/>
          </a:p>
        </p:txBody>
      </p:sp>
      <p:sp>
        <p:nvSpPr>
          <p:cNvPr id="133" name="Google Shape;133;p22"/>
          <p:cNvSpPr txBox="1"/>
          <p:nvPr/>
        </p:nvSpPr>
        <p:spPr>
          <a:xfrm>
            <a:off x="547199" y="1487042"/>
            <a:ext cx="80496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400"/>
              <a:buFont typeface="Arial"/>
              <a:buNone/>
            </a:pPr>
            <a:r>
              <a:rPr b="1" lang="en-US" sz="1800">
                <a:solidFill>
                  <a:schemeClr val="dk1"/>
                </a:solidFill>
              </a:rPr>
              <a:t>In what ways would Big Mountain Resort be able to capitalize on their current facilities through price adjustments or cost cutting to reflect the resorts best ticket value?</a:t>
            </a:r>
            <a:endParaRPr b="1" sz="1800">
              <a:solidFill>
                <a:schemeClr val="dk1"/>
              </a:solidFill>
            </a:endParaRPr>
          </a:p>
          <a:p>
            <a:pPr indent="0" lvl="0" marL="0" rtl="0" algn="l">
              <a:spcBef>
                <a:spcPts val="0"/>
              </a:spcBef>
              <a:spcAft>
                <a:spcPts val="0"/>
              </a:spcAft>
              <a:buClr>
                <a:schemeClr val="dk1"/>
              </a:buClr>
              <a:buSzPts val="1400"/>
              <a:buFont typeface="Arial"/>
              <a:buNone/>
            </a:pPr>
            <a:r>
              <a:t/>
            </a:r>
            <a:endParaRPr b="1" sz="1800">
              <a:solidFill>
                <a:schemeClr val="dk1"/>
              </a:solidFill>
            </a:endParaRPr>
          </a:p>
          <a:p>
            <a:pPr indent="0" lvl="0" marL="0" rtl="0" algn="l">
              <a:spcBef>
                <a:spcPts val="0"/>
              </a:spcBef>
              <a:spcAft>
                <a:spcPts val="0"/>
              </a:spcAft>
              <a:buClr>
                <a:schemeClr val="dk1"/>
              </a:buClr>
              <a:buSzPts val="1400"/>
              <a:buFont typeface="Arial"/>
              <a:buNone/>
            </a:pPr>
            <a:r>
              <a:rPr lang="en-US" sz="1800">
                <a:solidFill>
                  <a:schemeClr val="dk1"/>
                </a:solidFill>
              </a:rPr>
              <a:t>Considering the information from the scenario modeling, Big Mountain Resort will be able to capitalize on their current facilities by adjusting their price higher, supported by the models regarding where their facilities place them in accordance to the rest of the resorts in the United States. In addition, Big Mountain Resort can utilize the model to plan for future investment strategies suggested in the analysis to improve further their </a:t>
            </a:r>
            <a:endParaRPr sz="1800">
              <a:solidFill>
                <a:schemeClr val="dk1"/>
              </a:solidFill>
            </a:endParaRPr>
          </a:p>
        </p:txBody>
      </p:sp>
      <p:cxnSp>
        <p:nvCxnSpPr>
          <p:cNvPr id="134" name="Google Shape;134;p22"/>
          <p:cNvCxnSpPr/>
          <p:nvPr/>
        </p:nvCxnSpPr>
        <p:spPr>
          <a:xfrm>
            <a:off x="495625" y="1125200"/>
            <a:ext cx="805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