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2027"/>
    <a:srgbClr val="E3555C"/>
    <a:srgbClr val="DD333B"/>
    <a:srgbClr val="D9232C"/>
    <a:srgbClr val="E9777C"/>
    <a:srgbClr val="DE323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B1B4-FFE3-4716-A5FF-ED312EDD79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1354796"/>
            <a:ext cx="6629400" cy="2387600"/>
          </a:xfrm>
        </p:spPr>
        <p:txBody>
          <a:bodyPr anchor="b"/>
          <a:lstStyle>
            <a:lvl1pPr algn="ctr">
              <a:defRPr sz="6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AU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DCE6D-83BF-45F1-8BBA-D7E161616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108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720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02AC83-5A35-459F-B052-18D1AABEC8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370" r="7370"/>
          <a:stretch/>
        </p:blipFill>
        <p:spPr>
          <a:xfrm>
            <a:off x="-1" y="0"/>
            <a:ext cx="12192001" cy="1620000"/>
          </a:xfrm>
          <a:prstGeom prst="rect">
            <a:avLst/>
          </a:prstGeom>
        </p:spPr>
      </p:pic>
      <p:pic>
        <p:nvPicPr>
          <p:cNvPr id="5" name="Picture 4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B445764C-BCF5-4DB5-9D09-951F091BA2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3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D2E1E6-449A-4927-BDAD-392FBCD236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3B95C-07CB-4690-AB0C-F0DA79D00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49142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5ED2A-FEEB-496C-8150-BA7956040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18945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5" name="Picture 4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72E1023B-6785-4651-9B37-39954841DE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7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EE6166F-4B5A-4751-A9F4-77BA18BD2A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5F0B60-A633-480C-B4ED-CF4AF3FF6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2" y="365125"/>
            <a:ext cx="9030419" cy="1325563"/>
          </a:xfrm>
        </p:spPr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DF13-524D-4603-9F33-E8635E83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5" name="Picture 4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80BFB9BE-8778-49AA-A477-A4C7AD1AFA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7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57D5FB8-14A1-418E-93E5-512254F196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461D7-F4C1-4896-83FB-EEF74F3F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111" y="-15240"/>
            <a:ext cx="960560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24082-A85A-4474-B946-F7A5B54F8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111" y="1390330"/>
            <a:ext cx="7233250" cy="5132389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6F3B4-C416-4F0F-B73A-C7D4E0E16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8640" y="1325562"/>
            <a:ext cx="3688080" cy="448087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93A810-F01E-479E-953F-1C751885882F}"/>
              </a:ext>
            </a:extLst>
          </p:cNvPr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4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85A1269-70B6-4791-A9A0-3D699EC11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29944-F68D-4BCB-9763-64BC3354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89" y="365125"/>
            <a:ext cx="9028800" cy="1325563"/>
          </a:xfrm>
        </p:spPr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B9034-D526-475E-AE21-A56C312A3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430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E495B-E756-44CF-B520-7FBC01051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2250"/>
            <a:ext cx="5157787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B46B6-478C-4AEA-8639-BE79AFD48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430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E0787-D266-4716-AE88-42566C606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52723"/>
            <a:ext cx="5183188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8" name="Picture 7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DE631DA6-85AE-4522-8D2B-EB176C13D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8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AE1AD52-F6D7-4BAB-A800-67D6EC421E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09A6E5-85EF-4525-8287-0BFA574F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4" name="Picture 3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EC672478-0E92-4305-BFCE-9DE7D85A6E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5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1781B2D-0490-4DB2-A5C6-B721C73C6C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88AA42-CC7A-4155-AB34-87538A84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9030419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D830BE-59D3-4A8B-A74E-D99360519E0E}"/>
              </a:ext>
            </a:extLst>
          </p:cNvPr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8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71BD1F4-F6B3-48F3-8488-FC11B9183F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pic>
        <p:nvPicPr>
          <p:cNvPr id="3" name="Picture 2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C8F16671-BE91-42B7-9986-28AC77BC8B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6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C213E2D-D9C2-4B7A-BA7D-E1587D8330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DEC0E-799D-41EF-AEF1-E6324136AB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56030" y="2001327"/>
            <a:ext cx="7251940" cy="3960000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dirty="0"/>
              <a:t>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DA6B7-D55D-42C9-9E7B-F943EEEB4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503" y="2001327"/>
            <a:ext cx="3932237" cy="396000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F5A0B-77A5-4CAB-BB11-306E9FB7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B6E2-F1C5-4260-9690-B820744F5C71}" type="datetimeFigureOut">
              <a:rPr lang="en-AU" smtClean="0"/>
              <a:t>3/12/2019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3C65-E68C-475B-A7CE-780B24A6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7FA81-705A-4639-A28E-0AED1E9F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5B26-AAE6-4B84-84FA-4297018850D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96FCBD-8222-4CCF-970B-1A5536DFA9C6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90304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rgbClr val="C72027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9" name="Picture 8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29CFFC38-7742-4D57-9BDA-82F1AB1C9F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0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110D22-2D44-4415-A08B-E1AF35CDF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5CF61-1648-470E-B028-B08AE986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18A96-08AC-47FA-9948-366D77638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5" name="Picture 4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4A2B633A-47DC-4F30-BB44-18FA80A0AC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1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587A0-377E-400A-8B6E-4A5C3129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304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EA840-114C-409E-B22C-354157476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7C189-567B-44A1-88FB-10C4D4845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7B6E2-F1C5-4260-9690-B820744F5C71}" type="datetimeFigureOut">
              <a:rPr lang="en-AU" smtClean="0"/>
              <a:t>3/12/2019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C0D90-E8F4-44FF-9CA2-271C8EBDF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51756-3663-466F-AD34-1D96A6D5D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5B26-AAE6-4B84-84FA-4297018850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89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84" r:id="rId6"/>
    <p:sldLayoutId id="2147483679" r:id="rId7"/>
    <p:sldLayoutId id="2147483680" r:id="rId8"/>
    <p:sldLayoutId id="2147483682" r:id="rId9"/>
    <p:sldLayoutId id="214748368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-e-n-S/Spiderl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A9F7-2741-4083-9727-9EA3927E0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FTC 5 – Command Based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F386A-052D-4E07-AD83-5CB8FA5F8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1087"/>
            <a:ext cx="9144000" cy="1655762"/>
          </a:xfrm>
        </p:spPr>
        <p:txBody>
          <a:bodyPr/>
          <a:lstStyle/>
          <a:p>
            <a:r>
              <a:rPr lang="en-AU" dirty="0"/>
              <a:t>This will teach you to program like FRC</a:t>
            </a:r>
          </a:p>
          <a:p>
            <a:r>
              <a:rPr lang="en-AU" dirty="0"/>
              <a:t>Ben Schwarz</a:t>
            </a:r>
          </a:p>
        </p:txBody>
      </p:sp>
    </p:spTree>
    <p:extLst>
      <p:ext uri="{BB962C8B-B14F-4D97-AF65-F5344CB8AC3E}">
        <p14:creationId xmlns:p14="http://schemas.microsoft.com/office/powerpoint/2010/main" val="265964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13D2-3B90-418A-B903-F37C70E5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Exercise – Write a custom action which moves the drive base motors all at a given speed.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2504A-6DAB-4CA2-9222-86465FC2F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 will do it on the board, but you will need to help me.</a:t>
            </a:r>
          </a:p>
        </p:txBody>
      </p:sp>
    </p:spTree>
    <p:extLst>
      <p:ext uri="{BB962C8B-B14F-4D97-AF65-F5344CB8AC3E}">
        <p14:creationId xmlns:p14="http://schemas.microsoft.com/office/powerpoint/2010/main" val="1147334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C02D-52FE-4E8B-9B24-28A51419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This is a work in progress.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81635-5CAA-4889-8113-C83FEEA53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This library is an attempt to help you for the build season to make you better equipped to contribute meaningfully.</a:t>
            </a:r>
          </a:p>
          <a:p>
            <a:r>
              <a:rPr lang="en-AU" b="1" dirty="0"/>
              <a:t>However, </a:t>
            </a:r>
            <a:r>
              <a:rPr lang="en-AU" dirty="0"/>
              <a:t>this library is new, and far more testing needs to take place, and features still need to be added.</a:t>
            </a:r>
          </a:p>
          <a:p>
            <a:r>
              <a:rPr lang="en-AU" b="1" dirty="0"/>
              <a:t>If you find a bug or have a feature request –</a:t>
            </a:r>
            <a:r>
              <a:rPr lang="en-AU" dirty="0"/>
              <a:t> let me know and I will fix the bug ASAP, and get around to adding the feature.</a:t>
            </a:r>
          </a:p>
          <a:p>
            <a:r>
              <a:rPr lang="en-AU" dirty="0"/>
              <a:t>Also, whenever a new version of Spiderling is released, I will place a message in the programming channel (make sure to check regularly for those).</a:t>
            </a:r>
          </a:p>
          <a:p>
            <a:r>
              <a:rPr lang="en-AU" dirty="0"/>
              <a:t>The repository can be found here: </a:t>
            </a:r>
            <a:r>
              <a:rPr lang="en-AU" dirty="0">
                <a:hlinkClick r:id="rId2"/>
              </a:rPr>
              <a:t>https://github.com/B-e-n-S/Spiderling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475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BE78-8BD7-43A6-A05F-B7337B5F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Command based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728B-DF52-4FE1-9DCD-4784220BD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4486275"/>
          </a:xfrm>
        </p:spPr>
        <p:txBody>
          <a:bodyPr>
            <a:normAutofit fontScale="92500"/>
          </a:bodyPr>
          <a:lstStyle/>
          <a:p>
            <a:r>
              <a:rPr lang="en-AU" dirty="0"/>
              <a:t>Command based programming is a design pattern to help you organize your robot programs. Some characteristics of robot programs that might be different from other desktop programs are:</a:t>
            </a:r>
          </a:p>
          <a:p>
            <a:pPr lvl="1"/>
            <a:r>
              <a:rPr lang="en-US" dirty="0"/>
              <a:t>Activities happen over time, for example a sequence of steps to shoot a Frisbee or raise an elevator and place a tube on a goal.</a:t>
            </a:r>
          </a:p>
          <a:p>
            <a:pPr lvl="1"/>
            <a:r>
              <a:rPr lang="en-US" dirty="0"/>
              <a:t>These activities occur concurrently, that is it might be desirable for an elevator, wrist and gripper to all be moving into a pickup position at the same time to increase robot performance.</a:t>
            </a:r>
          </a:p>
          <a:p>
            <a:pPr lvl="1"/>
            <a:r>
              <a:rPr lang="en-US" dirty="0"/>
              <a:t>It is desirable to test the robot mechanisms and activities each individually to help debug your robot.</a:t>
            </a:r>
          </a:p>
          <a:p>
            <a:pPr lvl="1"/>
            <a:r>
              <a:rPr lang="en-US" dirty="0"/>
              <a:t>Often the program needs to be augmented with additional autonomous programs at the last minute, perhaps at competitions, so easily extendable code is important.</a:t>
            </a:r>
          </a:p>
          <a:p>
            <a:r>
              <a:rPr lang="en-US" dirty="0"/>
              <a:t>Command based programming supports all these goals easily to make the robot much simpler than using less structured techniques.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33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0237-53BF-434B-8AD3-6AC3F2A1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FTC is a simpler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1BED3-BD85-46C4-87E4-754C90FA1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have ported the FRC Library </a:t>
            </a:r>
            <a:r>
              <a:rPr lang="en-AU" i="1" dirty="0"/>
              <a:t>Arachne</a:t>
            </a:r>
            <a:r>
              <a:rPr lang="en-AU" dirty="0"/>
              <a:t> to FTC and named it </a:t>
            </a:r>
            <a:r>
              <a:rPr lang="en-AU" i="1" dirty="0"/>
              <a:t>Spiderling</a:t>
            </a:r>
            <a:r>
              <a:rPr lang="en-AU" dirty="0"/>
              <a:t>.</a:t>
            </a:r>
          </a:p>
          <a:p>
            <a:r>
              <a:rPr lang="en-AU" dirty="0"/>
              <a:t>However due to the simpler nature of FTC it is a bit different.</a:t>
            </a:r>
          </a:p>
          <a:p>
            <a:pPr lvl="1"/>
            <a:r>
              <a:rPr lang="en-AU" dirty="0"/>
              <a:t>Chiefly: no commands, no subsystems, no OI class, and actions are nestable.</a:t>
            </a:r>
          </a:p>
          <a:p>
            <a:r>
              <a:rPr lang="en-AU" dirty="0"/>
              <a:t>Those things will be explained in an FRC class, but for now we will look at Spiderling in FTC</a:t>
            </a:r>
          </a:p>
        </p:txBody>
      </p:sp>
    </p:spTree>
    <p:extLst>
      <p:ext uri="{BB962C8B-B14F-4D97-AF65-F5344CB8AC3E}">
        <p14:creationId xmlns:p14="http://schemas.microsoft.com/office/powerpoint/2010/main" val="346094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C6DD-787C-4B83-A7B6-FB403B4F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8795C-8ACD-444C-8425-3706BDB2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1348048" cy="4351338"/>
          </a:xfrm>
        </p:spPr>
        <p:txBody>
          <a:bodyPr/>
          <a:lstStyle/>
          <a:p>
            <a:r>
              <a:rPr lang="en-AU" dirty="0"/>
              <a:t>Actions are the simple units that make up robot activity.</a:t>
            </a:r>
          </a:p>
          <a:p>
            <a:r>
              <a:rPr lang="en-AU" dirty="0"/>
              <a:t>Each Action should handle one thing. E.g. Moving the robot forward, raising the elevator.</a:t>
            </a:r>
          </a:p>
          <a:p>
            <a:r>
              <a:rPr lang="en-AU" dirty="0"/>
              <a:t>They have methods: </a:t>
            </a:r>
          </a:p>
          <a:p>
            <a:pPr lvl="1"/>
            <a:r>
              <a:rPr lang="en-AU" dirty="0" err="1"/>
              <a:t>onStart</a:t>
            </a:r>
            <a:r>
              <a:rPr lang="en-AU" dirty="0"/>
              <a:t>() – Called once when action begins</a:t>
            </a:r>
          </a:p>
          <a:p>
            <a:pPr lvl="1"/>
            <a:r>
              <a:rPr lang="en-AU" dirty="0" err="1"/>
              <a:t>onRun</a:t>
            </a:r>
            <a:r>
              <a:rPr lang="en-AU" dirty="0"/>
              <a:t>() – Called repeatedly during procession of action.</a:t>
            </a:r>
          </a:p>
          <a:p>
            <a:pPr lvl="1"/>
            <a:r>
              <a:rPr lang="en-AU" dirty="0" err="1"/>
              <a:t>OnFinish</a:t>
            </a:r>
            <a:r>
              <a:rPr lang="en-AU" dirty="0"/>
              <a:t>() – Called once at the end of the action.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94E8E-B807-46F1-8F41-F5C78D986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140" y="3901031"/>
            <a:ext cx="3817938" cy="253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3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7188-B5C2-431C-A468-CABFA67F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1A5-F187-4E41-BB9B-FBCB5C8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Check determines when the action should finish.</a:t>
            </a:r>
          </a:p>
        </p:txBody>
      </p:sp>
    </p:spTree>
    <p:extLst>
      <p:ext uri="{BB962C8B-B14F-4D97-AF65-F5344CB8AC3E}">
        <p14:creationId xmlns:p14="http://schemas.microsoft.com/office/powerpoint/2010/main" val="262811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91FA-D504-463F-BB73-00368AF6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Hardware Wrapper Classes: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7BAFE-CB16-460E-9C53-6E34D2601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Spiderling Comes with helpful </a:t>
            </a:r>
            <a:r>
              <a:rPr lang="en-AU" dirty="0" err="1"/>
              <a:t>HardwareWrapper</a:t>
            </a:r>
            <a:r>
              <a:rPr lang="en-AU" dirty="0"/>
              <a:t> Classes.</a:t>
            </a:r>
          </a:p>
          <a:p>
            <a:r>
              <a:rPr lang="en-AU" dirty="0"/>
              <a:t>Any default Spiderling actions or checks requires the usage of these wrapper classes to work.</a:t>
            </a:r>
          </a:p>
          <a:p>
            <a:r>
              <a:rPr lang="en-AU" dirty="0"/>
              <a:t>They can be found in </a:t>
            </a:r>
            <a:r>
              <a:rPr lang="en-AU" dirty="0" err="1"/>
              <a:t>spiderling.Hardware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999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E846-3D70-4010-BD91-B9209F45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Hardware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B821-0D9B-46BF-BECB-F80528AE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Hardware Map functions a bit differently. In this you extend </a:t>
            </a:r>
            <a:r>
              <a:rPr lang="en-AU" dirty="0" err="1"/>
              <a:t>HardwareMapBase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106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B4D2-CFDF-4534-BEF2-E8759BEA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With all of these – it is possible to make your own.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4D23D-2EF1-4E57-8F06-0EB1FAB73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You are encourage to pull apart this code. Pull it apart and learn how it works.</a:t>
            </a:r>
          </a:p>
          <a:p>
            <a:r>
              <a:rPr lang="en-AU" dirty="0"/>
              <a:t>You will need to write your own actions, and most likely your own checks when using spiderling.</a:t>
            </a:r>
          </a:p>
          <a:p>
            <a:r>
              <a:rPr lang="en-AU" dirty="0"/>
              <a:t>If you have any doubts, a senior programmer can probably help you as this system is designed to work as similarly as possible to FRC. </a:t>
            </a:r>
          </a:p>
          <a:p>
            <a:r>
              <a:rPr lang="en-AU" dirty="0"/>
              <a:t>However I will be more than happy to help you if you have any questions on this.</a:t>
            </a:r>
          </a:p>
          <a:p>
            <a:r>
              <a:rPr lang="en-AU" dirty="0"/>
              <a:t>Using this system will be invaluable training for FRC.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013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671E-1A7C-4F50-848D-6AD98711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Exercise: Make an auto which spins a motor for 5 seconds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A937E-385B-49AD-BDE7-6E53BB181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 will do it on the board, but you will need to help me.</a:t>
            </a:r>
          </a:p>
        </p:txBody>
      </p:sp>
    </p:spTree>
    <p:extLst>
      <p:ext uri="{BB962C8B-B14F-4D97-AF65-F5344CB8AC3E}">
        <p14:creationId xmlns:p14="http://schemas.microsoft.com/office/powerpoint/2010/main" val="34454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backs">
      <a:dk1>
        <a:sysClr val="windowText" lastClr="000000"/>
      </a:dk1>
      <a:lt1>
        <a:srgbClr val="FFFFFF"/>
      </a:lt1>
      <a:dk2>
        <a:srgbClr val="323232"/>
      </a:dk2>
      <a:lt2>
        <a:srgbClr val="FFFFFF"/>
      </a:lt2>
      <a:accent1>
        <a:srgbClr val="A51B22"/>
      </a:accent1>
      <a:accent2>
        <a:srgbClr val="B61E25"/>
      </a:accent2>
      <a:accent3>
        <a:srgbClr val="C72027"/>
      </a:accent3>
      <a:accent4>
        <a:srgbClr val="D9232C"/>
      </a:accent4>
      <a:accent5>
        <a:srgbClr val="DE323A"/>
      </a:accent5>
      <a:accent6>
        <a:srgbClr val="E1434B"/>
      </a:accent6>
      <a:hlink>
        <a:srgbClr val="FF0000"/>
      </a:hlink>
      <a:folHlink>
        <a:srgbClr val="FF50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ics Workshops Template 2019.potx" id="{D62B8CFD-1FD7-42C6-9FDD-AECF771D0A1A}" vid="{8603E1ED-FF29-4DE7-A0D7-313EEFB418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Robotics Workshops Template 2019</Template>
  <TotalTime>1</TotalTime>
  <Words>672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FTC 5 – Command Based Programming</vt:lpstr>
      <vt:lpstr>What is Command based programming?</vt:lpstr>
      <vt:lpstr>FTC is a simpler world</vt:lpstr>
      <vt:lpstr>The Action</vt:lpstr>
      <vt:lpstr>The Check</vt:lpstr>
      <vt:lpstr>Hardware Wrapper Classes:</vt:lpstr>
      <vt:lpstr>Hardware Map</vt:lpstr>
      <vt:lpstr>With all of these – it is possible to make your own.</vt:lpstr>
      <vt:lpstr>Exercise: Make an auto which spins a motor for 5 seconds</vt:lpstr>
      <vt:lpstr>Exercise – Write a custom action which moves the drive base motors all at a given speed.</vt:lpstr>
      <vt:lpstr>This is a work in progress.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FTC 5 – Command Based Programming</dc:title>
  <dc:creator>Ben Schwarz</dc:creator>
  <cp:lastModifiedBy>Schwarz B21</cp:lastModifiedBy>
  <cp:revision>9</cp:revision>
  <dcterms:created xsi:type="dcterms:W3CDTF">2019-09-04T05:59:44Z</dcterms:created>
  <dcterms:modified xsi:type="dcterms:W3CDTF">2019-12-03T07:02:27Z</dcterms:modified>
</cp:coreProperties>
</file>