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sW+FV6mYCyImpf8C68mCg==" hashData="e9zIL91IggIXTrUvISwqoLmPh59n3VH0UcFd0ll0yTvJ9hQXo5UwQzmoaRHGMwQhvlR6SDgU45SiNmJJmgGLU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log.jcole.us/2017/04/13/wireless-programming-for-ftc-robots/#connect-wirelessly-to-progra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fontScale="90000"/>
          </a:bodyPr>
          <a:lstStyle/>
          <a:p>
            <a:r>
              <a:rPr lang="en-AU" dirty="0"/>
              <a:t>Lesson: Remote Deployment to the Phone</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normAutofit/>
          </a:bodyPr>
          <a:lstStyle/>
          <a:p>
            <a:r>
              <a:rPr lang="en-AU" dirty="0"/>
              <a:t>This will literally save you hours (no pun today)</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49BB-664E-4C37-88D8-4766F779E5DF}"/>
              </a:ext>
            </a:extLst>
          </p:cNvPr>
          <p:cNvSpPr>
            <a:spLocks noGrp="1"/>
          </p:cNvSpPr>
          <p:nvPr>
            <p:ph type="title"/>
          </p:nvPr>
        </p:nvSpPr>
        <p:spPr/>
        <p:txBody>
          <a:bodyPr/>
          <a:lstStyle/>
          <a:p>
            <a:r>
              <a:rPr lang="en-AU" dirty="0"/>
              <a:t>Finally:</a:t>
            </a:r>
          </a:p>
        </p:txBody>
      </p:sp>
      <p:sp>
        <p:nvSpPr>
          <p:cNvPr id="3" name="Content Placeholder 2">
            <a:extLst>
              <a:ext uri="{FF2B5EF4-FFF2-40B4-BE49-F238E27FC236}">
                <a16:creationId xmlns:a16="http://schemas.microsoft.com/office/drawing/2014/main" id="{61A9488A-130C-44F8-980A-D53069A8A13F}"/>
              </a:ext>
            </a:extLst>
          </p:cNvPr>
          <p:cNvSpPr>
            <a:spLocks noGrp="1"/>
          </p:cNvSpPr>
          <p:nvPr>
            <p:ph idx="1"/>
          </p:nvPr>
        </p:nvSpPr>
        <p:spPr/>
        <p:txBody>
          <a:bodyPr/>
          <a:lstStyle/>
          <a:p>
            <a:r>
              <a:rPr lang="en-AU" dirty="0"/>
              <a:t>Credit to Jeremy Cole</a:t>
            </a:r>
          </a:p>
          <a:p>
            <a:r>
              <a:rPr lang="en-AU" dirty="0"/>
              <a:t>Large Parts of this were shamelessly ripped from his tutorial.</a:t>
            </a:r>
          </a:p>
          <a:p>
            <a:pPr marL="0" indent="0">
              <a:buNone/>
            </a:pPr>
            <a:r>
              <a:rPr lang="en-AU" dirty="0"/>
              <a:t>Link: </a:t>
            </a:r>
            <a:r>
              <a:rPr lang="en-AU" dirty="0">
                <a:hlinkClick r:id="rId2"/>
              </a:rPr>
              <a:t>https://blog.jcole.us/2017/04/13/wireless-programming-for-ftc-robots/#connect-wirelessly-to-program</a:t>
            </a:r>
            <a:r>
              <a:rPr lang="en-AU" dirty="0"/>
              <a:t> </a:t>
            </a:r>
          </a:p>
        </p:txBody>
      </p:sp>
    </p:spTree>
    <p:extLst>
      <p:ext uri="{BB962C8B-B14F-4D97-AF65-F5344CB8AC3E}">
        <p14:creationId xmlns:p14="http://schemas.microsoft.com/office/powerpoint/2010/main" val="271695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3F1D-D515-4FE1-8C92-7FAB6C70F8BC}"/>
              </a:ext>
            </a:extLst>
          </p:cNvPr>
          <p:cNvSpPr>
            <a:spLocks noGrp="1"/>
          </p:cNvSpPr>
          <p:nvPr>
            <p:ph type="title"/>
          </p:nvPr>
        </p:nvSpPr>
        <p:spPr/>
        <p:txBody>
          <a:bodyPr/>
          <a:lstStyle/>
          <a:p>
            <a:r>
              <a:rPr lang="en-AU" dirty="0"/>
              <a:t>Why is this necessary?</a:t>
            </a:r>
          </a:p>
        </p:txBody>
      </p:sp>
      <p:sp>
        <p:nvSpPr>
          <p:cNvPr id="3" name="Content Placeholder 2">
            <a:extLst>
              <a:ext uri="{FF2B5EF4-FFF2-40B4-BE49-F238E27FC236}">
                <a16:creationId xmlns:a16="http://schemas.microsoft.com/office/drawing/2014/main" id="{34ADE0D2-840E-41D3-9E32-2D06890298AE}"/>
              </a:ext>
            </a:extLst>
          </p:cNvPr>
          <p:cNvSpPr>
            <a:spLocks noGrp="1"/>
          </p:cNvSpPr>
          <p:nvPr>
            <p:ph idx="1"/>
          </p:nvPr>
        </p:nvSpPr>
        <p:spPr/>
        <p:txBody>
          <a:bodyPr/>
          <a:lstStyle/>
          <a:p>
            <a:r>
              <a:rPr lang="en-AU" dirty="0"/>
              <a:t>Anyone who has written an autonomous for </a:t>
            </a:r>
            <a:r>
              <a:rPr lang="en-AU" dirty="0" err="1"/>
              <a:t>ftc</a:t>
            </a:r>
            <a:r>
              <a:rPr lang="en-AU" dirty="0"/>
              <a:t> can tell you that it a mighty pain to connect the cable to make a small change every time.</a:t>
            </a:r>
          </a:p>
          <a:p>
            <a:r>
              <a:rPr lang="en-AU" dirty="0"/>
              <a:t>So, instead we can deploy remotely using the Android Debug Bridge(ADB) protocol  (Would of loved this back in the day).</a:t>
            </a:r>
          </a:p>
          <a:p>
            <a:r>
              <a:rPr lang="en-AU" dirty="0"/>
              <a:t>Only Downside is not as fast because it is over </a:t>
            </a:r>
            <a:r>
              <a:rPr lang="en-AU" dirty="0" err="1"/>
              <a:t>Wifi</a:t>
            </a:r>
            <a:r>
              <a:rPr lang="en-AU" dirty="0"/>
              <a:t> (however given the cables it is worth it)</a:t>
            </a:r>
          </a:p>
        </p:txBody>
      </p:sp>
    </p:spTree>
    <p:extLst>
      <p:ext uri="{BB962C8B-B14F-4D97-AF65-F5344CB8AC3E}">
        <p14:creationId xmlns:p14="http://schemas.microsoft.com/office/powerpoint/2010/main" val="334690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4E2C-3912-465A-BB60-34B179E76E44}"/>
              </a:ext>
            </a:extLst>
          </p:cNvPr>
          <p:cNvSpPr>
            <a:spLocks noGrp="1"/>
          </p:cNvSpPr>
          <p:nvPr>
            <p:ph type="title"/>
          </p:nvPr>
        </p:nvSpPr>
        <p:spPr/>
        <p:txBody>
          <a:bodyPr/>
          <a:lstStyle/>
          <a:p>
            <a:r>
              <a:rPr lang="en-AU" dirty="0"/>
              <a:t>How does this work?</a:t>
            </a:r>
          </a:p>
        </p:txBody>
      </p:sp>
      <p:sp>
        <p:nvSpPr>
          <p:cNvPr id="3" name="Content Placeholder 2">
            <a:extLst>
              <a:ext uri="{FF2B5EF4-FFF2-40B4-BE49-F238E27FC236}">
                <a16:creationId xmlns:a16="http://schemas.microsoft.com/office/drawing/2014/main" id="{B4DED6DB-61C6-44D2-A113-34EFF15421B2}"/>
              </a:ext>
            </a:extLst>
          </p:cNvPr>
          <p:cNvSpPr>
            <a:spLocks noGrp="1"/>
          </p:cNvSpPr>
          <p:nvPr>
            <p:ph idx="1"/>
          </p:nvPr>
        </p:nvSpPr>
        <p:spPr/>
        <p:txBody>
          <a:bodyPr/>
          <a:lstStyle/>
          <a:p>
            <a:r>
              <a:rPr lang="en-AU" dirty="0"/>
              <a:t>It uses the Android Debug Bridge (</a:t>
            </a:r>
            <a:r>
              <a:rPr lang="en-AU" dirty="0" err="1"/>
              <a:t>adb</a:t>
            </a:r>
            <a:r>
              <a:rPr lang="en-AU" dirty="0"/>
              <a:t>). It’s a command-line tool that allows you to communicate with a device. </a:t>
            </a:r>
          </a:p>
          <a:p>
            <a:r>
              <a:rPr lang="en-AU" dirty="0"/>
              <a:t>The command facilitates a variety of device actions such as </a:t>
            </a:r>
            <a:r>
              <a:rPr lang="en-US" dirty="0"/>
              <a:t>. ADB allows programs to be stopped and started, files to be copied to or from the device, new APKs to be installed, running processes’ CPU and memory to be monitored, and logs to be accessed (amongst many other actions). </a:t>
            </a:r>
          </a:p>
          <a:p>
            <a:r>
              <a:rPr lang="en-US" dirty="0"/>
              <a:t>This ADB protocol can be used </a:t>
            </a:r>
            <a:r>
              <a:rPr lang="en-US" i="1" dirty="0"/>
              <a:t>over a network</a:t>
            </a:r>
            <a:r>
              <a:rPr lang="en-US" dirty="0"/>
              <a:t>, so long as it is enabled on the device, via USB, after each time the device has been restarted.</a:t>
            </a:r>
          </a:p>
          <a:p>
            <a:r>
              <a:rPr lang="en-US" dirty="0" err="1"/>
              <a:t>Adb</a:t>
            </a:r>
            <a:r>
              <a:rPr lang="en-US" dirty="0"/>
              <a:t> is included in the Android SDK Platform-Tools package. </a:t>
            </a:r>
            <a:endParaRPr lang="en-AU" dirty="0"/>
          </a:p>
          <a:p>
            <a:endParaRPr lang="en-AU" dirty="0"/>
          </a:p>
        </p:txBody>
      </p:sp>
    </p:spTree>
    <p:extLst>
      <p:ext uri="{BB962C8B-B14F-4D97-AF65-F5344CB8AC3E}">
        <p14:creationId xmlns:p14="http://schemas.microsoft.com/office/powerpoint/2010/main" val="240164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291B-68AB-4380-A3EE-07FCF0078B48}"/>
              </a:ext>
            </a:extLst>
          </p:cNvPr>
          <p:cNvSpPr>
            <a:spLocks noGrp="1"/>
          </p:cNvSpPr>
          <p:nvPr>
            <p:ph type="title"/>
          </p:nvPr>
        </p:nvSpPr>
        <p:spPr>
          <a:xfrm>
            <a:off x="843952" y="365125"/>
            <a:ext cx="9030419" cy="1325563"/>
          </a:xfrm>
        </p:spPr>
        <p:txBody>
          <a:bodyPr/>
          <a:lstStyle/>
          <a:p>
            <a:r>
              <a:rPr lang="en-AU" dirty="0"/>
              <a:t> Setup:  </a:t>
            </a:r>
          </a:p>
        </p:txBody>
      </p:sp>
      <p:sp>
        <p:nvSpPr>
          <p:cNvPr id="3" name="Content Placeholder 2">
            <a:extLst>
              <a:ext uri="{FF2B5EF4-FFF2-40B4-BE49-F238E27FC236}">
                <a16:creationId xmlns:a16="http://schemas.microsoft.com/office/drawing/2014/main" id="{FDD7A1B9-3076-4A72-9E54-DB1A771E147E}"/>
              </a:ext>
            </a:extLst>
          </p:cNvPr>
          <p:cNvSpPr>
            <a:spLocks noGrp="1"/>
          </p:cNvSpPr>
          <p:nvPr>
            <p:ph idx="1"/>
          </p:nvPr>
        </p:nvSpPr>
        <p:spPr>
          <a:xfrm>
            <a:off x="838200" y="1625318"/>
            <a:ext cx="10515600" cy="4351338"/>
          </a:xfrm>
        </p:spPr>
        <p:txBody>
          <a:bodyPr/>
          <a:lstStyle/>
          <a:p>
            <a:r>
              <a:rPr lang="en-AU" dirty="0"/>
              <a:t>Normally to enable this it requires using the command line. However, android studio has an external tools feature which can do this automatically.</a:t>
            </a:r>
          </a:p>
          <a:p>
            <a:r>
              <a:rPr lang="en-AU" dirty="0"/>
              <a:t>Step 1:</a:t>
            </a:r>
          </a:p>
          <a:p>
            <a:endParaRPr lang="en-AU" dirty="0"/>
          </a:p>
        </p:txBody>
      </p:sp>
      <p:pic>
        <p:nvPicPr>
          <p:cNvPr id="5" name="Picture 4" descr="A screenshot of a cell phone&#10;&#10;Description generated with high confidence">
            <a:extLst>
              <a:ext uri="{FF2B5EF4-FFF2-40B4-BE49-F238E27FC236}">
                <a16:creationId xmlns:a16="http://schemas.microsoft.com/office/drawing/2014/main" id="{46942048-0812-4722-BDF3-C04FE34BE352}"/>
              </a:ext>
            </a:extLst>
          </p:cNvPr>
          <p:cNvPicPr>
            <a:picLocks noChangeAspect="1"/>
          </p:cNvPicPr>
          <p:nvPr/>
        </p:nvPicPr>
        <p:blipFill rotWithShape="1">
          <a:blip r:embed="rId2">
            <a:extLst>
              <a:ext uri="{28A0092B-C50C-407E-A947-70E740481C1C}">
                <a14:useLocalDpi xmlns:a14="http://schemas.microsoft.com/office/drawing/2010/main" val="0"/>
              </a:ext>
            </a:extLst>
          </a:blip>
          <a:srcRect b="28178"/>
          <a:stretch/>
        </p:blipFill>
        <p:spPr>
          <a:xfrm>
            <a:off x="4139961" y="3429000"/>
            <a:ext cx="6591499" cy="2170712"/>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1F9A6A00-2FAD-4E99-B5D0-554832230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18" y="3429000"/>
            <a:ext cx="3744362" cy="2513339"/>
          </a:xfrm>
          <a:prstGeom prst="rect">
            <a:avLst/>
          </a:prstGeom>
        </p:spPr>
      </p:pic>
    </p:spTree>
    <p:extLst>
      <p:ext uri="{BB962C8B-B14F-4D97-AF65-F5344CB8AC3E}">
        <p14:creationId xmlns:p14="http://schemas.microsoft.com/office/powerpoint/2010/main" val="22631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7EC1-95CC-4400-87DE-ABDE40696329}"/>
              </a:ext>
            </a:extLst>
          </p:cNvPr>
          <p:cNvSpPr>
            <a:spLocks noGrp="1"/>
          </p:cNvSpPr>
          <p:nvPr>
            <p:ph type="title"/>
          </p:nvPr>
        </p:nvSpPr>
        <p:spPr/>
        <p:txBody>
          <a:bodyPr/>
          <a:lstStyle/>
          <a:p>
            <a:r>
              <a:rPr lang="en-AU" dirty="0"/>
              <a:t>Step 2 – Create the following 3 External Tools:</a:t>
            </a:r>
          </a:p>
        </p:txBody>
      </p:sp>
      <p:pic>
        <p:nvPicPr>
          <p:cNvPr id="5" name="Content Placeholder 4" descr="A screenshot of a cell phone&#10;&#10;Description generated with very high confidence">
            <a:extLst>
              <a:ext uri="{FF2B5EF4-FFF2-40B4-BE49-F238E27FC236}">
                <a16:creationId xmlns:a16="http://schemas.microsoft.com/office/drawing/2014/main" id="{86860157-F240-449A-8F91-F83634EAF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7015" y="2782013"/>
            <a:ext cx="4343776" cy="2880610"/>
          </a:xfrm>
        </p:spPr>
      </p:pic>
      <p:pic>
        <p:nvPicPr>
          <p:cNvPr id="9" name="Picture 8" descr="A screenshot of a cell phone&#10;&#10;Description generated with very high confidence">
            <a:extLst>
              <a:ext uri="{FF2B5EF4-FFF2-40B4-BE49-F238E27FC236}">
                <a16:creationId xmlns:a16="http://schemas.microsoft.com/office/drawing/2014/main" id="{52C555E5-A7A5-4018-95CF-EAFFFF426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47" y="1777697"/>
            <a:ext cx="4878142" cy="2862083"/>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F7EC3ECA-CD10-48D1-BA1F-59F7BF072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400" y="4639779"/>
            <a:ext cx="4684053" cy="1386551"/>
          </a:xfrm>
          <a:prstGeom prst="rect">
            <a:avLst/>
          </a:prstGeom>
        </p:spPr>
      </p:pic>
    </p:spTree>
    <p:extLst>
      <p:ext uri="{BB962C8B-B14F-4D97-AF65-F5344CB8AC3E}">
        <p14:creationId xmlns:p14="http://schemas.microsoft.com/office/powerpoint/2010/main" val="195513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F3D1-8E20-4796-8327-81E48F4653FB}"/>
              </a:ext>
            </a:extLst>
          </p:cNvPr>
          <p:cNvSpPr>
            <a:spLocks noGrp="1"/>
          </p:cNvSpPr>
          <p:nvPr>
            <p:ph type="title"/>
          </p:nvPr>
        </p:nvSpPr>
        <p:spPr/>
        <p:txBody>
          <a:bodyPr/>
          <a:lstStyle/>
          <a:p>
            <a:r>
              <a:rPr lang="en-AU" dirty="0"/>
              <a:t>Pushing code steps: </a:t>
            </a:r>
          </a:p>
        </p:txBody>
      </p:sp>
      <p:sp>
        <p:nvSpPr>
          <p:cNvPr id="3" name="Content Placeholder 2">
            <a:extLst>
              <a:ext uri="{FF2B5EF4-FFF2-40B4-BE49-F238E27FC236}">
                <a16:creationId xmlns:a16="http://schemas.microsoft.com/office/drawing/2014/main" id="{8E430937-4837-4A14-A9F8-2CE6EF56129D}"/>
              </a:ext>
            </a:extLst>
          </p:cNvPr>
          <p:cNvSpPr>
            <a:spLocks noGrp="1"/>
          </p:cNvSpPr>
          <p:nvPr>
            <p:ph idx="1"/>
          </p:nvPr>
        </p:nvSpPr>
        <p:spPr/>
        <p:txBody>
          <a:bodyPr/>
          <a:lstStyle/>
          <a:p>
            <a:pPr marL="0" indent="0">
              <a:buNone/>
            </a:pPr>
            <a:r>
              <a:rPr lang="en-AU" dirty="0"/>
              <a:t>1.Join the </a:t>
            </a:r>
            <a:r>
              <a:rPr lang="en-AU" dirty="0" err="1"/>
              <a:t>Wifi</a:t>
            </a:r>
            <a:r>
              <a:rPr lang="en-AU" dirty="0"/>
              <a:t> Direct network from the PC.</a:t>
            </a:r>
          </a:p>
          <a:p>
            <a:pPr marL="0" indent="0">
              <a:buNone/>
            </a:pPr>
            <a:r>
              <a:rPr lang="en-AU" dirty="0"/>
              <a:t>The </a:t>
            </a:r>
            <a:r>
              <a:rPr lang="en-US" dirty="0"/>
              <a:t>name of the </a:t>
            </a:r>
            <a:r>
              <a:rPr lang="en-US" dirty="0" err="1"/>
              <a:t>WiFi</a:t>
            </a:r>
            <a:r>
              <a:rPr lang="en-US" dirty="0"/>
              <a:t> Direct network is somewhat obvious because it’s based on the device name, which is visible in the FTC apps: something like “DIRECT-xy-1234-RC”</a:t>
            </a:r>
          </a:p>
          <a:p>
            <a:pPr marL="0" indent="0">
              <a:buNone/>
            </a:pPr>
            <a:r>
              <a:rPr lang="en-AU" dirty="0"/>
              <a:t>The Password to join can be found </a:t>
            </a:r>
            <a:r>
              <a:rPr lang="en-US" dirty="0"/>
              <a:t>using the “Program &amp; Manage” screen in the Robot Controller app’s main menu.</a:t>
            </a:r>
          </a:p>
          <a:p>
            <a:pPr marL="0" indent="0">
              <a:buNone/>
            </a:pPr>
            <a:endParaRPr lang="en-US"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363510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CB5A-BB75-424E-917A-57103D844B46}"/>
              </a:ext>
            </a:extLst>
          </p:cNvPr>
          <p:cNvSpPr>
            <a:spLocks noGrp="1"/>
          </p:cNvSpPr>
          <p:nvPr>
            <p:ph type="title"/>
          </p:nvPr>
        </p:nvSpPr>
        <p:spPr/>
        <p:txBody>
          <a:bodyPr/>
          <a:lstStyle/>
          <a:p>
            <a:r>
              <a:rPr lang="en-AU" dirty="0"/>
              <a:t>Pushing Code Steps</a:t>
            </a:r>
          </a:p>
        </p:txBody>
      </p:sp>
      <p:sp>
        <p:nvSpPr>
          <p:cNvPr id="3" name="Content Placeholder 2">
            <a:extLst>
              <a:ext uri="{FF2B5EF4-FFF2-40B4-BE49-F238E27FC236}">
                <a16:creationId xmlns:a16="http://schemas.microsoft.com/office/drawing/2014/main" id="{4F7F7867-C7DB-45E0-821B-F6907AEC0527}"/>
              </a:ext>
            </a:extLst>
          </p:cNvPr>
          <p:cNvSpPr>
            <a:spLocks noGrp="1"/>
          </p:cNvSpPr>
          <p:nvPr>
            <p:ph idx="1"/>
          </p:nvPr>
        </p:nvSpPr>
        <p:spPr/>
        <p:txBody>
          <a:bodyPr>
            <a:normAutofit fontScale="92500"/>
          </a:bodyPr>
          <a:lstStyle/>
          <a:p>
            <a:pPr marL="0" indent="0">
              <a:buNone/>
            </a:pPr>
            <a:r>
              <a:rPr lang="en-AU" dirty="0"/>
              <a:t>2. Connect the robot’s Android device to the PC via USB.</a:t>
            </a:r>
          </a:p>
          <a:p>
            <a:pPr marL="0" indent="0">
              <a:buNone/>
            </a:pPr>
            <a:r>
              <a:rPr lang="en-AU" dirty="0"/>
              <a:t>3. Ensure that a file (such as an </a:t>
            </a:r>
            <a:r>
              <a:rPr lang="en-AU" dirty="0" err="1"/>
              <a:t>OpMode</a:t>
            </a:r>
            <a:r>
              <a:rPr lang="en-AU" dirty="0"/>
              <a:t>) is open and the cursor is in that window</a:t>
            </a:r>
          </a:p>
          <a:p>
            <a:pPr marL="0" indent="0">
              <a:buNone/>
            </a:pPr>
            <a:r>
              <a:rPr lang="en-AU" dirty="0"/>
              <a:t>4. Click Tools -&gt; External Tools -&gt; “Enable ADB over TCP/IP” to enable ADB.</a:t>
            </a:r>
          </a:p>
          <a:p>
            <a:pPr marL="0" indent="0">
              <a:buNone/>
            </a:pPr>
            <a:r>
              <a:rPr lang="en-AU" dirty="0"/>
              <a:t>5. Disconnect the USB cable from the phone and double check the computer is connected to the </a:t>
            </a:r>
            <a:r>
              <a:rPr lang="en-AU" dirty="0" err="1"/>
              <a:t>WiFi</a:t>
            </a:r>
            <a:r>
              <a:rPr lang="en-AU" dirty="0"/>
              <a:t> Direct network.</a:t>
            </a:r>
          </a:p>
          <a:p>
            <a:pPr marL="0" indent="0">
              <a:buNone/>
            </a:pPr>
            <a:r>
              <a:rPr lang="en-AU" dirty="0"/>
              <a:t>6. Ensure the “FTC Robot Controller” app is running on the Android device.</a:t>
            </a:r>
          </a:p>
          <a:p>
            <a:pPr marL="0" indent="0">
              <a:buNone/>
            </a:pPr>
            <a:r>
              <a:rPr lang="en-AU" dirty="0"/>
              <a:t>7. Click Tools -&gt; External Tools -&gt; “Connect to ADB over </a:t>
            </a:r>
            <a:r>
              <a:rPr lang="en-AU" dirty="0" err="1"/>
              <a:t>Wifi</a:t>
            </a:r>
            <a:r>
              <a:rPr lang="en-AU" dirty="0"/>
              <a:t> Direct” to connect to the ADB.</a:t>
            </a:r>
          </a:p>
          <a:p>
            <a:pPr marL="0" indent="0">
              <a:buNone/>
            </a:pPr>
            <a:endParaRPr lang="en-AU" dirty="0"/>
          </a:p>
        </p:txBody>
      </p:sp>
    </p:spTree>
    <p:extLst>
      <p:ext uri="{BB962C8B-B14F-4D97-AF65-F5344CB8AC3E}">
        <p14:creationId xmlns:p14="http://schemas.microsoft.com/office/powerpoint/2010/main" val="54998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4982-6393-4468-AB3E-1C9824FFA264}"/>
              </a:ext>
            </a:extLst>
          </p:cNvPr>
          <p:cNvSpPr>
            <a:spLocks noGrp="1"/>
          </p:cNvSpPr>
          <p:nvPr>
            <p:ph type="title"/>
          </p:nvPr>
        </p:nvSpPr>
        <p:spPr/>
        <p:txBody>
          <a:bodyPr/>
          <a:lstStyle/>
          <a:p>
            <a:r>
              <a:rPr lang="en-AU" dirty="0"/>
              <a:t>Pushing Code</a:t>
            </a:r>
          </a:p>
        </p:txBody>
      </p:sp>
      <p:sp>
        <p:nvSpPr>
          <p:cNvPr id="3" name="Content Placeholder 2">
            <a:extLst>
              <a:ext uri="{FF2B5EF4-FFF2-40B4-BE49-F238E27FC236}">
                <a16:creationId xmlns:a16="http://schemas.microsoft.com/office/drawing/2014/main" id="{CE793D54-6E9F-4D6E-83D3-53CDCBFFAA1F}"/>
              </a:ext>
            </a:extLst>
          </p:cNvPr>
          <p:cNvSpPr>
            <a:spLocks noGrp="1"/>
          </p:cNvSpPr>
          <p:nvPr>
            <p:ph idx="1"/>
          </p:nvPr>
        </p:nvSpPr>
        <p:spPr/>
        <p:txBody>
          <a:bodyPr/>
          <a:lstStyle/>
          <a:p>
            <a:r>
              <a:rPr lang="en-AU" dirty="0"/>
              <a:t>After these steps just click the run button (green triangle) and select the phone. </a:t>
            </a:r>
          </a:p>
          <a:p>
            <a:r>
              <a:rPr lang="en-AU" dirty="0"/>
              <a:t>Steps 2-4 have to be completed every time the phone is restarted.</a:t>
            </a:r>
          </a:p>
          <a:p>
            <a:r>
              <a:rPr lang="en-AU" dirty="0"/>
              <a:t>The other steps have to be completed every time you disconnect from the phone.</a:t>
            </a:r>
          </a:p>
        </p:txBody>
      </p:sp>
    </p:spTree>
    <p:extLst>
      <p:ext uri="{BB962C8B-B14F-4D97-AF65-F5344CB8AC3E}">
        <p14:creationId xmlns:p14="http://schemas.microsoft.com/office/powerpoint/2010/main" val="81816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2977-C7C7-45CE-BC65-D899C38D9814}"/>
              </a:ext>
            </a:extLst>
          </p:cNvPr>
          <p:cNvSpPr>
            <a:spLocks noGrp="1"/>
          </p:cNvSpPr>
          <p:nvPr>
            <p:ph type="title"/>
          </p:nvPr>
        </p:nvSpPr>
        <p:spPr/>
        <p:txBody>
          <a:bodyPr/>
          <a:lstStyle/>
          <a:p>
            <a:r>
              <a:rPr lang="en-AU" dirty="0"/>
              <a:t>Bonus: Use Android Monitor logcat in real time!</a:t>
            </a:r>
          </a:p>
        </p:txBody>
      </p:sp>
      <p:sp>
        <p:nvSpPr>
          <p:cNvPr id="3" name="Content Placeholder 2">
            <a:extLst>
              <a:ext uri="{FF2B5EF4-FFF2-40B4-BE49-F238E27FC236}">
                <a16:creationId xmlns:a16="http://schemas.microsoft.com/office/drawing/2014/main" id="{BDF6ABD7-47B6-4A27-8BB1-8E8F656C9947}"/>
              </a:ext>
            </a:extLst>
          </p:cNvPr>
          <p:cNvSpPr>
            <a:spLocks noGrp="1"/>
          </p:cNvSpPr>
          <p:nvPr>
            <p:ph idx="1"/>
          </p:nvPr>
        </p:nvSpPr>
        <p:spPr/>
        <p:txBody>
          <a:bodyPr/>
          <a:lstStyle/>
          <a:p>
            <a:r>
              <a:rPr lang="en-AU" dirty="0"/>
              <a:t>The device is connected via ADB while the robot is running…</a:t>
            </a:r>
          </a:p>
          <a:p>
            <a:r>
              <a:rPr lang="en-AU" dirty="0"/>
              <a:t>This means the Android Monitor is usable while the robot is running.</a:t>
            </a:r>
          </a:p>
          <a:p>
            <a:r>
              <a:rPr lang="en-AU" dirty="0"/>
              <a:t>If the Android logging API (android.util.log) is used to log messages, they will appear in the Android Monitor’s logcat in real time!</a:t>
            </a:r>
          </a:p>
        </p:txBody>
      </p:sp>
    </p:spTree>
    <p:extLst>
      <p:ext uri="{BB962C8B-B14F-4D97-AF65-F5344CB8AC3E}">
        <p14:creationId xmlns:p14="http://schemas.microsoft.com/office/powerpoint/2010/main" val="4200230657"/>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557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Lesson: Remote Deployment to the Phone</vt:lpstr>
      <vt:lpstr>Why is this necessary?</vt:lpstr>
      <vt:lpstr>How does this work?</vt:lpstr>
      <vt:lpstr> Setup:  </vt:lpstr>
      <vt:lpstr>Step 2 – Create the following 3 External Tools:</vt:lpstr>
      <vt:lpstr>Pushing code steps: </vt:lpstr>
      <vt:lpstr>Pushing Code Steps</vt:lpstr>
      <vt:lpstr>Pushing Code</vt:lpstr>
      <vt:lpstr>Bonus: Use Android Monitor logcat in real time!</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Schwarz B21</cp:lastModifiedBy>
  <cp:revision>50</cp:revision>
  <dcterms:created xsi:type="dcterms:W3CDTF">2018-03-29T23:49:11Z</dcterms:created>
  <dcterms:modified xsi:type="dcterms:W3CDTF">2019-12-03T07:03:35Z</dcterms:modified>
</cp:coreProperties>
</file>