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2HYpS82c95Ngf8fbGAu8w==" hashData="HLIVgE+Kbua0m6TYh7J2TgOwyBs+sjwoXrpLBD1kkB/e2jvRpaNW/4W+Zue3qmq3KAAnfqu8J3jMiXvM9pwzr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a:bodyPr>
          <a:lstStyle/>
          <a:p>
            <a:r>
              <a:rPr lang="en-AU" dirty="0"/>
              <a:t>Lesson 3</a:t>
            </a:r>
            <a:br>
              <a:rPr lang="en-AU" dirty="0"/>
            </a:br>
            <a:r>
              <a:rPr lang="en-AU" dirty="0"/>
              <a:t>Gyro</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Can you determine the direction of this presentation?</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91E-134D-40BB-A404-791A1B69A97E}"/>
              </a:ext>
            </a:extLst>
          </p:cNvPr>
          <p:cNvSpPr>
            <a:spLocks noGrp="1"/>
          </p:cNvSpPr>
          <p:nvPr>
            <p:ph type="title"/>
          </p:nvPr>
        </p:nvSpPr>
        <p:spPr/>
        <p:txBody>
          <a:bodyPr/>
          <a:lstStyle/>
          <a:p>
            <a:r>
              <a:rPr lang="en-AU" dirty="0"/>
              <a:t>Bang-Bang Control</a:t>
            </a:r>
          </a:p>
        </p:txBody>
      </p:sp>
      <p:sp>
        <p:nvSpPr>
          <p:cNvPr id="3" name="Content Placeholder 2">
            <a:extLst>
              <a:ext uri="{FF2B5EF4-FFF2-40B4-BE49-F238E27FC236}">
                <a16:creationId xmlns:a16="http://schemas.microsoft.com/office/drawing/2014/main" id="{F8255071-5414-4536-9858-3493459BAB87}"/>
              </a:ext>
            </a:extLst>
          </p:cNvPr>
          <p:cNvSpPr>
            <a:spLocks noGrp="1"/>
          </p:cNvSpPr>
          <p:nvPr>
            <p:ph idx="1"/>
          </p:nvPr>
        </p:nvSpPr>
        <p:spPr>
          <a:xfrm>
            <a:off x="904912" y="2406239"/>
            <a:ext cx="10515600" cy="3367541"/>
          </a:xfrm>
        </p:spPr>
        <p:txBody>
          <a:bodyPr/>
          <a:lstStyle/>
          <a:p>
            <a:r>
              <a:rPr lang="en-AU" dirty="0"/>
              <a:t>Error = 90 degrees</a:t>
            </a:r>
          </a:p>
          <a:p>
            <a:r>
              <a:rPr lang="en-AU" dirty="0"/>
              <a:t>Turn at full speed until error = 0</a:t>
            </a:r>
          </a:p>
          <a:p>
            <a:r>
              <a:rPr lang="en-AU" dirty="0"/>
              <a:t>If error &lt; 0</a:t>
            </a:r>
          </a:p>
          <a:p>
            <a:r>
              <a:rPr lang="en-AU" dirty="0"/>
              <a:t>Turn at full speed in the other direction</a:t>
            </a:r>
          </a:p>
          <a:p>
            <a:endParaRPr lang="en-AU" dirty="0"/>
          </a:p>
          <a:p>
            <a:pPr marL="0" indent="0">
              <a:buNone/>
            </a:pPr>
            <a:r>
              <a:rPr lang="en-AU" dirty="0"/>
              <a:t>What are the benefits and flaws of this system?</a:t>
            </a:r>
          </a:p>
          <a:p>
            <a:endParaRPr lang="en-AU" dirty="0"/>
          </a:p>
        </p:txBody>
      </p:sp>
      <p:grpSp>
        <p:nvGrpSpPr>
          <p:cNvPr id="8" name="Group 7">
            <a:extLst>
              <a:ext uri="{FF2B5EF4-FFF2-40B4-BE49-F238E27FC236}">
                <a16:creationId xmlns:a16="http://schemas.microsoft.com/office/drawing/2014/main" id="{C61FC938-48F4-4ABB-A101-54893E59C579}"/>
              </a:ext>
            </a:extLst>
          </p:cNvPr>
          <p:cNvGrpSpPr/>
          <p:nvPr/>
        </p:nvGrpSpPr>
        <p:grpSpPr>
          <a:xfrm>
            <a:off x="1384663" y="1355362"/>
            <a:ext cx="6888479" cy="940525"/>
            <a:chOff x="1175657" y="1550125"/>
            <a:chExt cx="6888479" cy="940525"/>
          </a:xfrm>
        </p:grpSpPr>
        <p:sp>
          <p:nvSpPr>
            <p:cNvPr id="4" name="Oval 3">
              <a:extLst>
                <a:ext uri="{FF2B5EF4-FFF2-40B4-BE49-F238E27FC236}">
                  <a16:creationId xmlns:a16="http://schemas.microsoft.com/office/drawing/2014/main" id="{FC6C10C9-D518-49B6-9B88-BF6C9594CCBA}"/>
                </a:ext>
              </a:extLst>
            </p:cNvPr>
            <p:cNvSpPr/>
            <p:nvPr/>
          </p:nvSpPr>
          <p:spPr>
            <a:xfrm>
              <a:off x="1175657" y="1550125"/>
              <a:ext cx="914400" cy="94052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dirty="0">
                  <a:ln>
                    <a:solidFill>
                      <a:schemeClr val="bg1"/>
                    </a:solidFill>
                  </a:ln>
                  <a:solidFill>
                    <a:schemeClr val="bg1"/>
                  </a:solidFill>
                </a:rPr>
                <a:t>4613</a:t>
              </a:r>
            </a:p>
          </p:txBody>
        </p:sp>
        <p:sp>
          <p:nvSpPr>
            <p:cNvPr id="5" name="Oval 4">
              <a:extLst>
                <a:ext uri="{FF2B5EF4-FFF2-40B4-BE49-F238E27FC236}">
                  <a16:creationId xmlns:a16="http://schemas.microsoft.com/office/drawing/2014/main" id="{64961DD7-663A-4ADD-B84B-573FDC4ADB98}"/>
                </a:ext>
              </a:extLst>
            </p:cNvPr>
            <p:cNvSpPr/>
            <p:nvPr/>
          </p:nvSpPr>
          <p:spPr>
            <a:xfrm rot="5400000">
              <a:off x="7136674" y="1550125"/>
              <a:ext cx="914400" cy="940525"/>
            </a:xfrm>
            <a:prstGeom prst="ellipse">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ln>
                    <a:solidFill>
                      <a:schemeClr val="bg1"/>
                    </a:solidFill>
                  </a:ln>
                  <a:solidFill>
                    <a:schemeClr val="tx1"/>
                  </a:solidFill>
                </a:rPr>
                <a:t>Goal</a:t>
              </a:r>
              <a:endParaRPr lang="en-AU" dirty="0">
                <a:ln>
                  <a:solidFill>
                    <a:schemeClr val="tx1"/>
                  </a:solidFill>
                </a:ln>
                <a:solidFill>
                  <a:schemeClr val="tx1"/>
                </a:solidFill>
              </a:endParaRPr>
            </a:p>
          </p:txBody>
        </p:sp>
        <p:cxnSp>
          <p:nvCxnSpPr>
            <p:cNvPr id="6" name="Straight Arrow Connector 5">
              <a:extLst>
                <a:ext uri="{FF2B5EF4-FFF2-40B4-BE49-F238E27FC236}">
                  <a16:creationId xmlns:a16="http://schemas.microsoft.com/office/drawing/2014/main" id="{7D0F1440-2819-4C11-9778-9BE04B62BA69}"/>
                </a:ext>
              </a:extLst>
            </p:cNvPr>
            <p:cNvCxnSpPr>
              <a:cxnSpLocks/>
            </p:cNvCxnSpPr>
            <p:nvPr/>
          </p:nvCxnSpPr>
          <p:spPr>
            <a:xfrm>
              <a:off x="2194560" y="2020388"/>
              <a:ext cx="479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13F76E-BED8-4EE9-9CFB-95C7147F2E0C}"/>
                </a:ext>
              </a:extLst>
            </p:cNvPr>
            <p:cNvSpPr txBox="1"/>
            <p:nvPr/>
          </p:nvSpPr>
          <p:spPr>
            <a:xfrm>
              <a:off x="3579223" y="1628922"/>
              <a:ext cx="1215589" cy="369332"/>
            </a:xfrm>
            <a:prstGeom prst="rect">
              <a:avLst/>
            </a:prstGeom>
            <a:noFill/>
          </p:spPr>
          <p:txBody>
            <a:bodyPr wrap="none" rtlCol="0">
              <a:spAutoFit/>
            </a:bodyPr>
            <a:lstStyle/>
            <a:p>
              <a:r>
                <a:rPr lang="en-AU" dirty="0"/>
                <a:t>90 degrees</a:t>
              </a:r>
            </a:p>
          </p:txBody>
        </p:sp>
      </p:grpSp>
    </p:spTree>
    <p:extLst>
      <p:ext uri="{BB962C8B-B14F-4D97-AF65-F5344CB8AC3E}">
        <p14:creationId xmlns:p14="http://schemas.microsoft.com/office/powerpoint/2010/main" val="134006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F96C-6352-491F-8F53-F814F5F9EF35}"/>
              </a:ext>
            </a:extLst>
          </p:cNvPr>
          <p:cNvSpPr>
            <a:spLocks noGrp="1"/>
          </p:cNvSpPr>
          <p:nvPr>
            <p:ph type="title"/>
          </p:nvPr>
        </p:nvSpPr>
        <p:spPr/>
        <p:txBody>
          <a:bodyPr/>
          <a:lstStyle/>
          <a:p>
            <a:r>
              <a:rPr lang="en-AU" dirty="0"/>
              <a:t>So how do we slow down in time so that we don’t overshoot the goal?</a:t>
            </a:r>
          </a:p>
        </p:txBody>
      </p:sp>
      <p:pic>
        <p:nvPicPr>
          <p:cNvPr id="6" name="Picture 5" descr="A close up of a logo&#10;&#10;Description generated with high confidence">
            <a:extLst>
              <a:ext uri="{FF2B5EF4-FFF2-40B4-BE49-F238E27FC236}">
                <a16:creationId xmlns:a16="http://schemas.microsoft.com/office/drawing/2014/main" id="{761B6E61-ECE6-4632-8351-C9D7E39A0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560" y="1602739"/>
            <a:ext cx="5598160" cy="4665134"/>
          </a:xfrm>
          <a:prstGeom prst="rect">
            <a:avLst/>
          </a:prstGeom>
        </p:spPr>
      </p:pic>
    </p:spTree>
    <p:extLst>
      <p:ext uri="{BB962C8B-B14F-4D97-AF65-F5344CB8AC3E}">
        <p14:creationId xmlns:p14="http://schemas.microsoft.com/office/powerpoint/2010/main" val="155505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32B-9707-4EB6-B4FC-CB9C2D9902B7}"/>
              </a:ext>
            </a:extLst>
          </p:cNvPr>
          <p:cNvSpPr>
            <a:spLocks noGrp="1"/>
          </p:cNvSpPr>
          <p:nvPr>
            <p:ph type="title"/>
          </p:nvPr>
        </p:nvSpPr>
        <p:spPr/>
        <p:txBody>
          <a:bodyPr/>
          <a:lstStyle/>
          <a:p>
            <a:r>
              <a:rPr lang="en-AU" dirty="0"/>
              <a:t>PID control</a:t>
            </a:r>
          </a:p>
        </p:txBody>
      </p:sp>
      <p:sp>
        <p:nvSpPr>
          <p:cNvPr id="3" name="Content Placeholder 2">
            <a:extLst>
              <a:ext uri="{FF2B5EF4-FFF2-40B4-BE49-F238E27FC236}">
                <a16:creationId xmlns:a16="http://schemas.microsoft.com/office/drawing/2014/main" id="{70B2F07D-765C-429D-89CA-0ADDB4DEA049}"/>
              </a:ext>
            </a:extLst>
          </p:cNvPr>
          <p:cNvSpPr>
            <a:spLocks noGrp="1"/>
          </p:cNvSpPr>
          <p:nvPr>
            <p:ph idx="1"/>
          </p:nvPr>
        </p:nvSpPr>
        <p:spPr/>
        <p:txBody>
          <a:bodyPr/>
          <a:lstStyle/>
          <a:p>
            <a:r>
              <a:rPr lang="en-AU" dirty="0"/>
              <a:t>Proportional – a proportional response to the error </a:t>
            </a:r>
          </a:p>
          <a:p>
            <a:r>
              <a:rPr lang="en-AU" dirty="0"/>
              <a:t>Integral- a cumulative response to the error</a:t>
            </a:r>
          </a:p>
          <a:p>
            <a:r>
              <a:rPr lang="en-AU" dirty="0"/>
              <a:t>Derivative – a predictive response to the error based on the rate of change</a:t>
            </a:r>
          </a:p>
        </p:txBody>
      </p:sp>
      <p:pic>
        <p:nvPicPr>
          <p:cNvPr id="20" name="Picture 19" descr="A picture containing clock, object, thing&#10;&#10;Description generated with very high confidence">
            <a:extLst>
              <a:ext uri="{FF2B5EF4-FFF2-40B4-BE49-F238E27FC236}">
                <a16:creationId xmlns:a16="http://schemas.microsoft.com/office/drawing/2014/main" id="{88820809-4324-48D5-B600-B717FA157171}"/>
              </a:ext>
            </a:extLst>
          </p:cNvPr>
          <p:cNvPicPr>
            <a:picLocks noChangeAspect="1"/>
          </p:cNvPicPr>
          <p:nvPr/>
        </p:nvPicPr>
        <p:blipFill rotWithShape="1">
          <a:blip r:embed="rId2">
            <a:extLst>
              <a:ext uri="{28A0092B-C50C-407E-A947-70E740481C1C}">
                <a14:useLocalDpi xmlns:a14="http://schemas.microsoft.com/office/drawing/2010/main" val="0"/>
              </a:ext>
            </a:extLst>
          </a:blip>
          <a:srcRect r="4939"/>
          <a:stretch/>
        </p:blipFill>
        <p:spPr>
          <a:xfrm>
            <a:off x="4833714" y="3654955"/>
            <a:ext cx="5259188" cy="2299907"/>
          </a:xfrm>
          <a:prstGeom prst="rect">
            <a:avLst/>
          </a:prstGeom>
        </p:spPr>
      </p:pic>
      <p:sp>
        <p:nvSpPr>
          <p:cNvPr id="21" name="Rectangle 20">
            <a:extLst>
              <a:ext uri="{FF2B5EF4-FFF2-40B4-BE49-F238E27FC236}">
                <a16:creationId xmlns:a16="http://schemas.microsoft.com/office/drawing/2014/main" id="{A4B1496B-1194-43D2-B1F7-851A66F543C7}"/>
              </a:ext>
            </a:extLst>
          </p:cNvPr>
          <p:cNvSpPr/>
          <p:nvPr/>
        </p:nvSpPr>
        <p:spPr>
          <a:xfrm>
            <a:off x="0" y="4631423"/>
            <a:ext cx="4833714" cy="1631216"/>
          </a:xfrm>
          <a:prstGeom prst="rect">
            <a:avLst/>
          </a:prstGeom>
        </p:spPr>
        <p:txBody>
          <a:bodyPr wrap="square">
            <a:spAutoFit/>
          </a:bodyPr>
          <a:lstStyle/>
          <a:p>
            <a:pPr lvl="1"/>
            <a:r>
              <a:rPr lang="en-AU" sz="2000" i="1" dirty="0"/>
              <a:t>I is useful for fixing ‘steady-state-error’ – when the output  is slightly off, but not enough for P to manage to move it (due to things such as friction – I builds up  </a:t>
            </a:r>
            <a:r>
              <a:rPr lang="en-AU" sz="2000" i="1" dirty="0" err="1"/>
              <a:t>untill</a:t>
            </a:r>
            <a:r>
              <a:rPr lang="en-AU" sz="2000" i="1" dirty="0"/>
              <a:t> it makes it move.</a:t>
            </a:r>
          </a:p>
        </p:txBody>
      </p:sp>
    </p:spTree>
    <p:extLst>
      <p:ext uri="{BB962C8B-B14F-4D97-AF65-F5344CB8AC3E}">
        <p14:creationId xmlns:p14="http://schemas.microsoft.com/office/powerpoint/2010/main" val="79697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DB8C-0D1F-4B59-BECE-AFD6245E0F9A}"/>
              </a:ext>
            </a:extLst>
          </p:cNvPr>
          <p:cNvSpPr>
            <a:spLocks noGrp="1"/>
          </p:cNvSpPr>
          <p:nvPr>
            <p:ph type="title"/>
          </p:nvPr>
        </p:nvSpPr>
        <p:spPr/>
        <p:txBody>
          <a:bodyPr/>
          <a:lstStyle/>
          <a:p>
            <a:r>
              <a:rPr lang="en-AU" dirty="0"/>
              <a:t>PID Control</a:t>
            </a:r>
          </a:p>
        </p:txBody>
      </p:sp>
      <p:sp>
        <p:nvSpPr>
          <p:cNvPr id="3" name="Content Placeholder 2">
            <a:extLst>
              <a:ext uri="{FF2B5EF4-FFF2-40B4-BE49-F238E27FC236}">
                <a16:creationId xmlns:a16="http://schemas.microsoft.com/office/drawing/2014/main" id="{B115C251-C68E-4C99-B244-224B7803D9B8}"/>
              </a:ext>
            </a:extLst>
          </p:cNvPr>
          <p:cNvSpPr>
            <a:spLocks noGrp="1"/>
          </p:cNvSpPr>
          <p:nvPr>
            <p:ph idx="1"/>
          </p:nvPr>
        </p:nvSpPr>
        <p:spPr>
          <a:xfrm>
            <a:off x="838201" y="1253330"/>
            <a:ext cx="11015132" cy="5012003"/>
          </a:xfrm>
        </p:spPr>
        <p:txBody>
          <a:bodyPr>
            <a:normAutofit lnSpcReduction="10000"/>
          </a:bodyPr>
          <a:lstStyle/>
          <a:p>
            <a:r>
              <a:rPr lang="en-AU" dirty="0"/>
              <a:t>The three sections (PI&amp;D)</a:t>
            </a:r>
          </a:p>
          <a:p>
            <a:r>
              <a:rPr lang="en-AU" dirty="0"/>
              <a:t>However, before they are summed each section is multiplied by a special value.</a:t>
            </a:r>
          </a:p>
          <a:p>
            <a:r>
              <a:rPr lang="en-AU" dirty="0"/>
              <a:t>These values are the three constants </a:t>
            </a:r>
            <a:r>
              <a:rPr lang="en-AU" dirty="0" err="1"/>
              <a:t>K</a:t>
            </a:r>
            <a:r>
              <a:rPr lang="en-AU" baseline="-25000" dirty="0" err="1"/>
              <a:t>p</a:t>
            </a:r>
            <a:r>
              <a:rPr lang="en-AU" baseline="-25000" dirty="0"/>
              <a:t> </a:t>
            </a:r>
            <a:r>
              <a:rPr lang="en-AU" dirty="0"/>
              <a:t>, K</a:t>
            </a:r>
            <a:r>
              <a:rPr lang="en-AU" baseline="-25000" dirty="0"/>
              <a:t>I </a:t>
            </a:r>
            <a:r>
              <a:rPr lang="en-AU" dirty="0"/>
              <a:t>&amp; K</a:t>
            </a:r>
            <a:r>
              <a:rPr lang="en-AU" baseline="-25000" dirty="0"/>
              <a:t>D </a:t>
            </a:r>
            <a:endParaRPr lang="en-AU" dirty="0"/>
          </a:p>
          <a:p>
            <a:r>
              <a:rPr lang="en-AU" dirty="0"/>
              <a:t>These values are different for every system, because each system responds differently – with different amounts of lag, momentum, units and energy</a:t>
            </a:r>
          </a:p>
          <a:p>
            <a:r>
              <a:rPr lang="en-AU" dirty="0"/>
              <a:t>These values are found through the process of tuning – essentially trial and error</a:t>
            </a:r>
          </a:p>
          <a:p>
            <a:r>
              <a:rPr lang="en-AU" dirty="0"/>
              <a:t>This can be done with things other than Gyro, e.g. encoders.</a:t>
            </a:r>
          </a:p>
          <a:p>
            <a:r>
              <a:rPr lang="en-AU" dirty="0"/>
              <a:t>Heavily used in the industry</a:t>
            </a:r>
          </a:p>
          <a:p>
            <a:endParaRPr lang="en-AU" dirty="0"/>
          </a:p>
        </p:txBody>
      </p:sp>
    </p:spTree>
    <p:extLst>
      <p:ext uri="{BB962C8B-B14F-4D97-AF65-F5344CB8AC3E}">
        <p14:creationId xmlns:p14="http://schemas.microsoft.com/office/powerpoint/2010/main" val="290331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01A0-FDF2-441B-AF93-94EF272FE625}"/>
              </a:ext>
            </a:extLst>
          </p:cNvPr>
          <p:cNvSpPr>
            <a:spLocks noGrp="1"/>
          </p:cNvSpPr>
          <p:nvPr>
            <p:ph type="title"/>
          </p:nvPr>
        </p:nvSpPr>
        <p:spPr/>
        <p:txBody>
          <a:bodyPr/>
          <a:lstStyle/>
          <a:p>
            <a:r>
              <a:rPr lang="en-AU" dirty="0"/>
              <a:t>Activity:</a:t>
            </a:r>
          </a:p>
        </p:txBody>
      </p:sp>
      <p:sp>
        <p:nvSpPr>
          <p:cNvPr id="3" name="Content Placeholder 2">
            <a:extLst>
              <a:ext uri="{FF2B5EF4-FFF2-40B4-BE49-F238E27FC236}">
                <a16:creationId xmlns:a16="http://schemas.microsoft.com/office/drawing/2014/main" id="{ABFF6CB3-E677-4E58-8E3A-69D76242390D}"/>
              </a:ext>
            </a:extLst>
          </p:cNvPr>
          <p:cNvSpPr>
            <a:spLocks noGrp="1"/>
          </p:cNvSpPr>
          <p:nvPr>
            <p:ph idx="1"/>
          </p:nvPr>
        </p:nvSpPr>
        <p:spPr/>
        <p:txBody>
          <a:bodyPr/>
          <a:lstStyle/>
          <a:p>
            <a:pPr marL="514350" indent="-514350">
              <a:buFont typeface="+mj-lt"/>
              <a:buAutoNum type="arabicPeriod"/>
            </a:pPr>
            <a:r>
              <a:rPr lang="en-AU" dirty="0"/>
              <a:t>Try and program the robot to smoothly turn from a heading of 0 degrees to a heading of 90 degrees using PID control.</a:t>
            </a:r>
          </a:p>
          <a:p>
            <a:pPr marL="457200" lvl="1" indent="0">
              <a:buNone/>
            </a:pPr>
            <a:r>
              <a:rPr lang="en-AU" sz="2700" dirty="0"/>
              <a:t>*Note: if your target is 5 degrees and your position is 285 degrees, you need to factor this in to make sure that you turn in the most optimal direction.</a:t>
            </a:r>
          </a:p>
          <a:p>
            <a:pPr marL="514350" indent="-514350">
              <a:buFont typeface="+mj-lt"/>
              <a:buAutoNum type="arabicPeriod"/>
            </a:pPr>
            <a:r>
              <a:rPr lang="en-AU" dirty="0"/>
              <a:t>Write code where in </a:t>
            </a:r>
            <a:r>
              <a:rPr lang="en-AU" dirty="0" err="1"/>
              <a:t>teleop</a:t>
            </a:r>
            <a:r>
              <a:rPr lang="en-AU" dirty="0"/>
              <a:t> your turn adjusts the desired heading of the robot and then the robot will drive straight until you change it again (not recommending exactly for competition. More as an interesting exercise.</a:t>
            </a:r>
          </a:p>
          <a:p>
            <a:pPr marL="0" indent="0">
              <a:buNone/>
            </a:pPr>
            <a:endParaRPr lang="en-AU" dirty="0"/>
          </a:p>
        </p:txBody>
      </p:sp>
    </p:spTree>
    <p:extLst>
      <p:ext uri="{BB962C8B-B14F-4D97-AF65-F5344CB8AC3E}">
        <p14:creationId xmlns:p14="http://schemas.microsoft.com/office/powerpoint/2010/main" val="92198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7C43-B59C-49E4-8C82-F858222A6C1D}"/>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9E67D84E-2C5B-4D49-B226-7D7C97CC85F6}"/>
              </a:ext>
            </a:extLst>
          </p:cNvPr>
          <p:cNvSpPr>
            <a:spLocks noGrp="1"/>
          </p:cNvSpPr>
          <p:nvPr>
            <p:ph idx="1"/>
          </p:nvPr>
        </p:nvSpPr>
        <p:spPr/>
        <p:txBody>
          <a:bodyPr/>
          <a:lstStyle/>
          <a:p>
            <a:r>
              <a:rPr lang="en-AU" dirty="0"/>
              <a:t>It can be helpful sometimes do know directional information on your robot. </a:t>
            </a:r>
          </a:p>
          <a:p>
            <a:r>
              <a:rPr lang="en-AU" dirty="0"/>
              <a:t>Where gyros come in handy. </a:t>
            </a:r>
          </a:p>
          <a:p>
            <a:r>
              <a:rPr lang="en-AU" dirty="0"/>
              <a:t>This will teach you how to use a gyro.</a:t>
            </a:r>
          </a:p>
          <a:p>
            <a:r>
              <a:rPr lang="en-AU" dirty="0"/>
              <a:t>But what gyro can we use on our robot?</a:t>
            </a:r>
          </a:p>
          <a:p>
            <a:endParaRPr lang="en-AU" dirty="0"/>
          </a:p>
        </p:txBody>
      </p:sp>
    </p:spTree>
    <p:extLst>
      <p:ext uri="{BB962C8B-B14F-4D97-AF65-F5344CB8AC3E}">
        <p14:creationId xmlns:p14="http://schemas.microsoft.com/office/powerpoint/2010/main" val="202105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E147-6FC5-4973-92D9-7760D2B9C317}"/>
              </a:ext>
            </a:extLst>
          </p:cNvPr>
          <p:cNvSpPr>
            <a:spLocks noGrp="1"/>
          </p:cNvSpPr>
          <p:nvPr>
            <p:ph type="title"/>
          </p:nvPr>
        </p:nvSpPr>
        <p:spPr/>
        <p:txBody>
          <a:bodyPr/>
          <a:lstStyle/>
          <a:p>
            <a:r>
              <a:rPr lang="en-AU" dirty="0"/>
              <a:t>Enter the REV Expansion Hub Inertial Measurement Unit (IMU)</a:t>
            </a:r>
          </a:p>
        </p:txBody>
      </p:sp>
      <p:pic>
        <p:nvPicPr>
          <p:cNvPr id="5" name="Picture 4" descr="A close up of a device&#10;&#10;Description generated with very high confidence">
            <a:extLst>
              <a:ext uri="{FF2B5EF4-FFF2-40B4-BE49-F238E27FC236}">
                <a16:creationId xmlns:a16="http://schemas.microsoft.com/office/drawing/2014/main" id="{305CCFC9-FAA6-4881-8E8C-81C33BB23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960" y="1825625"/>
            <a:ext cx="4380416" cy="4380416"/>
          </a:xfrm>
          <a:prstGeom prst="rect">
            <a:avLst/>
          </a:prstGeom>
        </p:spPr>
      </p:pic>
      <p:sp>
        <p:nvSpPr>
          <p:cNvPr id="3" name="Content Placeholder 2">
            <a:extLst>
              <a:ext uri="{FF2B5EF4-FFF2-40B4-BE49-F238E27FC236}">
                <a16:creationId xmlns:a16="http://schemas.microsoft.com/office/drawing/2014/main" id="{E6ABA4D6-2B6B-4AF1-A77B-E86B677D2B75}"/>
              </a:ext>
            </a:extLst>
          </p:cNvPr>
          <p:cNvSpPr>
            <a:spLocks noGrp="1"/>
          </p:cNvSpPr>
          <p:nvPr>
            <p:ph idx="1"/>
          </p:nvPr>
        </p:nvSpPr>
        <p:spPr>
          <a:xfrm>
            <a:off x="838200" y="1825625"/>
            <a:ext cx="7320280" cy="4351338"/>
          </a:xfrm>
        </p:spPr>
        <p:txBody>
          <a:bodyPr/>
          <a:lstStyle/>
          <a:p>
            <a:r>
              <a:rPr lang="en-AU" dirty="0"/>
              <a:t>Able to give you information that you want (like 3 axis rotational information)</a:t>
            </a:r>
          </a:p>
          <a:p>
            <a:r>
              <a:rPr lang="en-AU" dirty="0"/>
              <a:t>Able to give you information with questionable relevance to </a:t>
            </a:r>
            <a:r>
              <a:rPr lang="en-AU" dirty="0" err="1"/>
              <a:t>ftc</a:t>
            </a:r>
            <a:r>
              <a:rPr lang="en-AU" dirty="0"/>
              <a:t> (like temperature, though I haven’t tested it)</a:t>
            </a:r>
          </a:p>
        </p:txBody>
      </p:sp>
    </p:spTree>
    <p:extLst>
      <p:ext uri="{BB962C8B-B14F-4D97-AF65-F5344CB8AC3E}">
        <p14:creationId xmlns:p14="http://schemas.microsoft.com/office/powerpoint/2010/main" val="172508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D19C-DAF8-4052-93EB-6F55F6EEF857}"/>
              </a:ext>
            </a:extLst>
          </p:cNvPr>
          <p:cNvSpPr>
            <a:spLocks noGrp="1"/>
          </p:cNvSpPr>
          <p:nvPr>
            <p:ph type="title"/>
          </p:nvPr>
        </p:nvSpPr>
        <p:spPr/>
        <p:txBody>
          <a:bodyPr/>
          <a:lstStyle/>
          <a:p>
            <a:r>
              <a:rPr lang="en-AU" dirty="0"/>
              <a:t>What it can measure</a:t>
            </a:r>
          </a:p>
        </p:txBody>
      </p:sp>
      <p:sp>
        <p:nvSpPr>
          <p:cNvPr id="4" name="Rectangle 1">
            <a:extLst>
              <a:ext uri="{FF2B5EF4-FFF2-40B4-BE49-F238E27FC236}">
                <a16:creationId xmlns:a16="http://schemas.microsoft.com/office/drawing/2014/main" id="{0515F9BD-FE2B-48DA-B77E-32D0FDDD6D98}"/>
              </a:ext>
            </a:extLst>
          </p:cNvPr>
          <p:cNvSpPr>
            <a:spLocks noGrp="1" noChangeArrowheads="1"/>
          </p:cNvSpPr>
          <p:nvPr>
            <p:ph idx="1"/>
          </p:nvPr>
        </p:nvSpPr>
        <p:spPr bwMode="auto">
          <a:xfrm>
            <a:off x="393605" y="2009920"/>
            <a:ext cx="1164062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Absolute Orientation (Euler Vector, 100Hz) Three axis orientation data based on a 360° sphere</a:t>
            </a:r>
          </a:p>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Absolute Orientation (</a:t>
            </a:r>
            <a:r>
              <a:rPr kumimoji="0" lang="en-US" altLang="en-US" sz="2000" b="0" u="none" strike="noStrike" cap="none" normalizeH="0" baseline="0" dirty="0" err="1">
                <a:ln>
                  <a:noFill/>
                </a:ln>
                <a:effectLst/>
                <a:cs typeface="Courier New" panose="02070309020205020404" pitchFamily="49" charset="0"/>
              </a:rPr>
              <a:t>Quaterion</a:t>
            </a:r>
            <a:r>
              <a:rPr kumimoji="0" lang="en-US" altLang="en-US" sz="2000" b="0" u="none" strike="noStrike" cap="none" normalizeH="0" baseline="0" dirty="0">
                <a:ln>
                  <a:noFill/>
                </a:ln>
                <a:effectLst/>
                <a:cs typeface="Courier New" panose="02070309020205020404" pitchFamily="49" charset="0"/>
              </a:rPr>
              <a:t>, 100Hz) Four point quaternion output for more accurate data manipulation</a:t>
            </a:r>
          </a:p>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Angular Velocity Vector (100Hz) Three axis of 'rotation speed' in rad/s</a:t>
            </a:r>
          </a:p>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Acceleration Vector (100Hz) Three axis of acceleration (gravity + linear motion) in m/s^2</a:t>
            </a:r>
          </a:p>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Magnetic Field Strength Vector (20Hz) Three axis of magnetic field sensing in micro Tesla (</a:t>
            </a:r>
            <a:r>
              <a:rPr kumimoji="0" lang="en-US" altLang="en-US" sz="2000" b="0" u="none" strike="noStrike" cap="none" normalizeH="0" baseline="0" dirty="0" err="1">
                <a:ln>
                  <a:noFill/>
                </a:ln>
                <a:effectLst/>
                <a:cs typeface="Courier New" panose="02070309020205020404" pitchFamily="49" charset="0"/>
              </a:rPr>
              <a:t>uT</a:t>
            </a:r>
            <a:r>
              <a:rPr kumimoji="0" lang="en-US" altLang="en-US" sz="2000" b="0" u="none" strike="noStrike" cap="none" normalizeH="0" baseline="0" dirty="0">
                <a:ln>
                  <a:noFill/>
                </a:ln>
                <a:effectLst/>
                <a:cs typeface="Courier New" panose="02070309020205020404" pitchFamily="49" charset="0"/>
              </a:rPr>
              <a:t>)</a:t>
            </a:r>
          </a:p>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Linear Acceleration Vector (100Hz) Three axis of linear acceleration data (acceleration minus gravity) in m/s^2</a:t>
            </a:r>
          </a:p>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Gravity Vector (100Hz) Three axis of gravitational acceleration (minus any movement) in m/s^2</a:t>
            </a:r>
          </a:p>
          <a:p>
            <a:pPr eaLnBrk="0" fontAlgn="base" hangingPunct="0">
              <a:lnSpc>
                <a:spcPct val="100000"/>
              </a:lnSpc>
              <a:spcBef>
                <a:spcPct val="0"/>
              </a:spcBef>
              <a:spcAft>
                <a:spcPct val="0"/>
              </a:spcAft>
            </a:pPr>
            <a:r>
              <a:rPr kumimoji="0" lang="en-US" altLang="en-US" sz="2000" b="0" u="none" strike="noStrike" cap="none" normalizeH="0" baseline="0" dirty="0">
                <a:ln>
                  <a:noFill/>
                </a:ln>
                <a:effectLst/>
                <a:cs typeface="Courier New" panose="02070309020205020404" pitchFamily="49" charset="0"/>
              </a:rPr>
              <a:t>Temperature (1Hz) Ambient temperature in degrees </a:t>
            </a:r>
            <a:r>
              <a:rPr kumimoji="0" lang="en-US" altLang="en-US" sz="2000" b="0" u="none" strike="noStrike" cap="none" normalizeH="0" baseline="0" dirty="0" err="1">
                <a:ln>
                  <a:noFill/>
                </a:ln>
                <a:effectLst/>
                <a:cs typeface="Courier New" panose="02070309020205020404" pitchFamily="49" charset="0"/>
              </a:rPr>
              <a:t>celsius</a:t>
            </a:r>
            <a:r>
              <a:rPr kumimoji="0" lang="en-US" altLang="en-US" sz="2000" b="0" u="none" strike="noStrike" cap="none" normalizeH="0" baseline="0" dirty="0">
                <a:ln>
                  <a:noFill/>
                </a:ln>
                <a:effectLst/>
                <a:cs typeface="Courier New" panose="02070309020205020404" pitchFamily="49" charset="0"/>
              </a:rPr>
              <a:t>&lt;/li&gt;</a:t>
            </a:r>
            <a:endParaRPr kumimoji="0" lang="en-US" altLang="en-US" sz="4800" b="0" u="none" strike="noStrike" cap="none" normalizeH="0" baseline="0" dirty="0">
              <a:ln>
                <a:noFill/>
              </a:ln>
              <a:effectLst/>
            </a:endParaRPr>
          </a:p>
        </p:txBody>
      </p:sp>
    </p:spTree>
    <p:extLst>
      <p:ext uri="{BB962C8B-B14F-4D97-AF65-F5344CB8AC3E}">
        <p14:creationId xmlns:p14="http://schemas.microsoft.com/office/powerpoint/2010/main" val="184614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E835-B1D5-44C0-8D06-030A2DAEE99A}"/>
              </a:ext>
            </a:extLst>
          </p:cNvPr>
          <p:cNvSpPr>
            <a:spLocks noGrp="1"/>
          </p:cNvSpPr>
          <p:nvPr>
            <p:ph type="title"/>
          </p:nvPr>
        </p:nvSpPr>
        <p:spPr/>
        <p:txBody>
          <a:bodyPr/>
          <a:lstStyle/>
          <a:p>
            <a:r>
              <a:rPr lang="en-AU" dirty="0"/>
              <a:t>So how do we set it up?</a:t>
            </a:r>
          </a:p>
        </p:txBody>
      </p:sp>
      <p:sp>
        <p:nvSpPr>
          <p:cNvPr id="3" name="Content Placeholder 2">
            <a:extLst>
              <a:ext uri="{FF2B5EF4-FFF2-40B4-BE49-F238E27FC236}">
                <a16:creationId xmlns:a16="http://schemas.microsoft.com/office/drawing/2014/main" id="{84FEDD66-A900-4D73-A0FF-6928176404ED}"/>
              </a:ext>
            </a:extLst>
          </p:cNvPr>
          <p:cNvSpPr>
            <a:spLocks noGrp="1"/>
          </p:cNvSpPr>
          <p:nvPr>
            <p:ph idx="1"/>
          </p:nvPr>
        </p:nvSpPr>
        <p:spPr/>
        <p:txBody>
          <a:bodyPr>
            <a:normAutofit fontScale="92500"/>
          </a:bodyPr>
          <a:lstStyle/>
          <a:p>
            <a:r>
              <a:rPr lang="en-AU" dirty="0"/>
              <a:t>Activity: You have 10 minutes to see if you can get a gyro to work and understand as much information as possible.</a:t>
            </a:r>
          </a:p>
          <a:p>
            <a:r>
              <a:rPr lang="en-AU" dirty="0"/>
              <a:t>I don’t expect you to properly finish but I think it is reasonable for you to give it a good shot</a:t>
            </a:r>
          </a:p>
          <a:p>
            <a:r>
              <a:rPr lang="en-AU" dirty="0"/>
              <a:t>Tips: Think about where you could gather information. Places to start: online documentation, external samples in robot core, etc… </a:t>
            </a:r>
          </a:p>
          <a:p>
            <a:r>
              <a:rPr lang="en-AU" dirty="0"/>
              <a:t>Why?: This is an essential skill. You will need to do something like this at one point without any help or guidance. It is important to practise self-learning.</a:t>
            </a:r>
          </a:p>
          <a:p>
            <a:r>
              <a:rPr lang="en-AU" dirty="0"/>
              <a:t>If you are home and aren’t limited to a shorter time period, spend 20 min instead of 10.</a:t>
            </a:r>
          </a:p>
        </p:txBody>
      </p:sp>
    </p:spTree>
    <p:extLst>
      <p:ext uri="{BB962C8B-B14F-4D97-AF65-F5344CB8AC3E}">
        <p14:creationId xmlns:p14="http://schemas.microsoft.com/office/powerpoint/2010/main" val="157807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88B4-F4C2-4004-9817-59259F87D119}"/>
              </a:ext>
            </a:extLst>
          </p:cNvPr>
          <p:cNvSpPr>
            <a:spLocks noGrp="1"/>
          </p:cNvSpPr>
          <p:nvPr>
            <p:ph type="title"/>
          </p:nvPr>
        </p:nvSpPr>
        <p:spPr/>
        <p:txBody>
          <a:bodyPr/>
          <a:lstStyle/>
          <a:p>
            <a:r>
              <a:rPr lang="en-AU" dirty="0"/>
              <a:t>Time is up!</a:t>
            </a:r>
          </a:p>
        </p:txBody>
      </p:sp>
      <p:sp>
        <p:nvSpPr>
          <p:cNvPr id="3" name="Content Placeholder 2">
            <a:extLst>
              <a:ext uri="{FF2B5EF4-FFF2-40B4-BE49-F238E27FC236}">
                <a16:creationId xmlns:a16="http://schemas.microsoft.com/office/drawing/2014/main" id="{767752C9-EFC5-4F48-82F6-A8B04A5F335D}"/>
              </a:ext>
            </a:extLst>
          </p:cNvPr>
          <p:cNvSpPr>
            <a:spLocks noGrp="1"/>
          </p:cNvSpPr>
          <p:nvPr>
            <p:ph idx="1"/>
          </p:nvPr>
        </p:nvSpPr>
        <p:spPr/>
        <p:txBody>
          <a:bodyPr/>
          <a:lstStyle/>
          <a:p>
            <a:r>
              <a:rPr lang="en-AU" dirty="0"/>
              <a:t>How did you go?</a:t>
            </a:r>
          </a:p>
        </p:txBody>
      </p:sp>
    </p:spTree>
    <p:extLst>
      <p:ext uri="{BB962C8B-B14F-4D97-AF65-F5344CB8AC3E}">
        <p14:creationId xmlns:p14="http://schemas.microsoft.com/office/powerpoint/2010/main" val="423507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8C2F-68E0-4D56-8AEA-2C8B54F3F10D}"/>
              </a:ext>
            </a:extLst>
          </p:cNvPr>
          <p:cNvSpPr>
            <a:spLocks noGrp="1"/>
          </p:cNvSpPr>
          <p:nvPr>
            <p:ph type="title"/>
          </p:nvPr>
        </p:nvSpPr>
        <p:spPr>
          <a:xfrm>
            <a:off x="838200" y="100149"/>
            <a:ext cx="9030419" cy="1325563"/>
          </a:xfrm>
        </p:spPr>
        <p:txBody>
          <a:bodyPr/>
          <a:lstStyle/>
          <a:p>
            <a:r>
              <a:rPr lang="en-AU" dirty="0"/>
              <a:t>Now lets do it properly (</a:t>
            </a:r>
            <a:r>
              <a:rPr lang="en-AU" dirty="0" err="1"/>
              <a:t>ish</a:t>
            </a:r>
            <a:r>
              <a:rPr lang="en-AU" dirty="0"/>
              <a:t>)</a:t>
            </a:r>
          </a:p>
        </p:txBody>
      </p:sp>
      <p:sp>
        <p:nvSpPr>
          <p:cNvPr id="3" name="Content Placeholder 2">
            <a:extLst>
              <a:ext uri="{FF2B5EF4-FFF2-40B4-BE49-F238E27FC236}">
                <a16:creationId xmlns:a16="http://schemas.microsoft.com/office/drawing/2014/main" id="{723FE4C8-A6E9-4E03-9AC5-9BEA64FAF286}"/>
              </a:ext>
            </a:extLst>
          </p:cNvPr>
          <p:cNvSpPr>
            <a:spLocks noGrp="1"/>
          </p:cNvSpPr>
          <p:nvPr>
            <p:ph idx="1"/>
          </p:nvPr>
        </p:nvSpPr>
        <p:spPr>
          <a:xfrm>
            <a:off x="385355" y="967877"/>
            <a:ext cx="10515600" cy="4351338"/>
          </a:xfrm>
        </p:spPr>
        <p:txBody>
          <a:bodyPr>
            <a:normAutofit/>
          </a:bodyPr>
          <a:lstStyle/>
          <a:p>
            <a:r>
              <a:rPr lang="en-AU" dirty="0"/>
              <a:t>Disclaimer: This is based off of my previous experience and hasn’t been “taught” and as such may not be the most optimal method.</a:t>
            </a:r>
          </a:p>
          <a:p>
            <a:r>
              <a:rPr lang="en-AU" dirty="0"/>
              <a:t>First we need to create a new hardware device, “</a:t>
            </a:r>
            <a:r>
              <a:rPr lang="en-US" altLang="en-US" b="1" dirty="0">
                <a:solidFill>
                  <a:srgbClr val="000080"/>
                </a:solidFill>
                <a:latin typeface="Courier New" panose="02070309020205020404" pitchFamily="49" charset="0"/>
                <a:cs typeface="Courier New" panose="02070309020205020404" pitchFamily="49" charset="0"/>
              </a:rPr>
              <a:t>public </a:t>
            </a:r>
            <a:r>
              <a:rPr lang="en-US" altLang="en-US" dirty="0">
                <a:solidFill>
                  <a:srgbClr val="000000"/>
                </a:solidFill>
                <a:latin typeface="Courier New" panose="02070309020205020404" pitchFamily="49" charset="0"/>
                <a:cs typeface="Courier New" panose="02070309020205020404" pitchFamily="49" charset="0"/>
              </a:rPr>
              <a:t>BNO055IMU </a:t>
            </a:r>
            <a:r>
              <a:rPr lang="en-US" altLang="en-US" b="1" dirty="0" err="1">
                <a:solidFill>
                  <a:srgbClr val="660E7A"/>
                </a:solidFill>
                <a:latin typeface="Courier New" panose="02070309020205020404" pitchFamily="49" charset="0"/>
                <a:cs typeface="Courier New" panose="02070309020205020404" pitchFamily="49" charset="0"/>
              </a:rPr>
              <a:t>imu</a:t>
            </a:r>
            <a:r>
              <a:rPr lang="en-US" altLang="en-US" dirty="0">
                <a:solidFill>
                  <a:srgbClr val="000000"/>
                </a:solidFill>
                <a:latin typeface="Courier New" panose="02070309020205020404" pitchFamily="49" charset="0"/>
                <a:cs typeface="Courier New" panose="02070309020205020404" pitchFamily="49" charset="0"/>
              </a:rPr>
              <a:t>;</a:t>
            </a:r>
            <a:r>
              <a:rPr lang="en-AU" dirty="0"/>
              <a:t>”</a:t>
            </a:r>
          </a:p>
          <a:p>
            <a:r>
              <a:rPr lang="en-AU" dirty="0"/>
              <a:t>Like how we had to configure motors, we need to do the same for the gyro.  </a:t>
            </a:r>
          </a:p>
          <a:p>
            <a:endParaRPr lang="en-AU" dirty="0"/>
          </a:p>
          <a:p>
            <a:pPr marL="0" indent="0">
              <a:buNone/>
            </a:pPr>
            <a:r>
              <a:rPr lang="en-AU" dirty="0"/>
              <a:t>    </a:t>
            </a:r>
          </a:p>
          <a:p>
            <a:pPr marL="0" indent="0">
              <a:buNone/>
            </a:pPr>
            <a:endParaRPr lang="en-AU" dirty="0"/>
          </a:p>
          <a:p>
            <a:pPr marL="0" indent="0">
              <a:buNone/>
            </a:pPr>
            <a:endParaRPr lang="en-AU" dirty="0"/>
          </a:p>
        </p:txBody>
      </p:sp>
      <p:sp>
        <p:nvSpPr>
          <p:cNvPr id="4" name="Rectangle 1">
            <a:extLst>
              <a:ext uri="{FF2B5EF4-FFF2-40B4-BE49-F238E27FC236}">
                <a16:creationId xmlns:a16="http://schemas.microsoft.com/office/drawing/2014/main" id="{E29CA1DF-8C0E-42F0-B32D-04D4BBD1B16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B6BB771-D84B-4926-869F-341B45F66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5" y="3655350"/>
            <a:ext cx="10283237" cy="2327435"/>
          </a:xfrm>
          <a:prstGeom prst="rect">
            <a:avLst/>
          </a:prstGeom>
        </p:spPr>
      </p:pic>
    </p:spTree>
    <p:extLst>
      <p:ext uri="{BB962C8B-B14F-4D97-AF65-F5344CB8AC3E}">
        <p14:creationId xmlns:p14="http://schemas.microsoft.com/office/powerpoint/2010/main" val="62863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9E68-5DCF-459D-AE33-77F9863C000A}"/>
              </a:ext>
            </a:extLst>
          </p:cNvPr>
          <p:cNvSpPr>
            <a:spLocks noGrp="1"/>
          </p:cNvSpPr>
          <p:nvPr>
            <p:ph type="title"/>
          </p:nvPr>
        </p:nvSpPr>
        <p:spPr/>
        <p:txBody>
          <a:bodyPr/>
          <a:lstStyle/>
          <a:p>
            <a:r>
              <a:rPr lang="en-AU" dirty="0"/>
              <a:t>How to access heading</a:t>
            </a:r>
          </a:p>
        </p:txBody>
      </p:sp>
      <p:pic>
        <p:nvPicPr>
          <p:cNvPr id="5" name="Content Placeholder 4">
            <a:extLst>
              <a:ext uri="{FF2B5EF4-FFF2-40B4-BE49-F238E27FC236}">
                <a16:creationId xmlns:a16="http://schemas.microsoft.com/office/drawing/2014/main" id="{B9AA54AF-774C-4D65-B9A3-3FB442D9F8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63" y="1820325"/>
            <a:ext cx="11759878" cy="374230"/>
          </a:xfrm>
        </p:spPr>
      </p:pic>
    </p:spTree>
    <p:extLst>
      <p:ext uri="{BB962C8B-B14F-4D97-AF65-F5344CB8AC3E}">
        <p14:creationId xmlns:p14="http://schemas.microsoft.com/office/powerpoint/2010/main" val="371282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2DCB-289E-4D43-8459-C9BF917B2196}"/>
              </a:ext>
            </a:extLst>
          </p:cNvPr>
          <p:cNvSpPr>
            <a:spLocks noGrp="1"/>
          </p:cNvSpPr>
          <p:nvPr>
            <p:ph type="title"/>
          </p:nvPr>
        </p:nvSpPr>
        <p:spPr/>
        <p:txBody>
          <a:bodyPr/>
          <a:lstStyle/>
          <a:p>
            <a:r>
              <a:rPr lang="en-AU" dirty="0"/>
              <a:t>How should we integrate this into our Autonomous</a:t>
            </a:r>
          </a:p>
        </p:txBody>
      </p:sp>
      <p:sp>
        <p:nvSpPr>
          <p:cNvPr id="3" name="Content Placeholder 2">
            <a:extLst>
              <a:ext uri="{FF2B5EF4-FFF2-40B4-BE49-F238E27FC236}">
                <a16:creationId xmlns:a16="http://schemas.microsoft.com/office/drawing/2014/main" id="{C6E90795-23CB-4320-8C3C-3855036A53DD}"/>
              </a:ext>
            </a:extLst>
          </p:cNvPr>
          <p:cNvSpPr>
            <a:spLocks noGrp="1"/>
          </p:cNvSpPr>
          <p:nvPr>
            <p:ph idx="1"/>
          </p:nvPr>
        </p:nvSpPr>
        <p:spPr/>
        <p:txBody>
          <a:bodyPr/>
          <a:lstStyle/>
          <a:p>
            <a:r>
              <a:rPr lang="en-AU" dirty="0"/>
              <a:t>Time for some control theory </a:t>
            </a:r>
            <a:r>
              <a:rPr lang="en-AU" i="1" dirty="0"/>
              <a:t>YAY!</a:t>
            </a:r>
          </a:p>
        </p:txBody>
      </p:sp>
    </p:spTree>
    <p:extLst>
      <p:ext uri="{BB962C8B-B14F-4D97-AF65-F5344CB8AC3E}">
        <p14:creationId xmlns:p14="http://schemas.microsoft.com/office/powerpoint/2010/main" val="1289100409"/>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Lesson 3 Gyro</vt:lpstr>
      <vt:lpstr>Introduction</vt:lpstr>
      <vt:lpstr>Enter the REV Expansion Hub Inertial Measurement Unit (IMU)</vt:lpstr>
      <vt:lpstr>What it can measure</vt:lpstr>
      <vt:lpstr>So how do we set it up?</vt:lpstr>
      <vt:lpstr>Time is up!</vt:lpstr>
      <vt:lpstr>Now lets do it properly (ish)</vt:lpstr>
      <vt:lpstr>How to access heading</vt:lpstr>
      <vt:lpstr>How should we integrate this into our Autonomous</vt:lpstr>
      <vt:lpstr>Bang-Bang Control</vt:lpstr>
      <vt:lpstr>So how do we slow down in time so that we don’t overshoot the goal?</vt:lpstr>
      <vt:lpstr>PID control</vt:lpstr>
      <vt:lpstr>PID Control</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Schwarz B21</cp:lastModifiedBy>
  <cp:revision>54</cp:revision>
  <dcterms:created xsi:type="dcterms:W3CDTF">2018-03-29T23:49:11Z</dcterms:created>
  <dcterms:modified xsi:type="dcterms:W3CDTF">2019-12-03T07:05:52Z</dcterms:modified>
</cp:coreProperties>
</file>