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3" r:id="rId8"/>
    <p:sldId id="261" r:id="rId9"/>
    <p:sldId id="264" r:id="rId10"/>
    <p:sldId id="265" r:id="rId11"/>
    <p:sldId id="268"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027"/>
    <a:srgbClr val="E3555C"/>
    <a:srgbClr val="DD333B"/>
    <a:srgbClr val="D9232C"/>
    <a:srgbClr val="E9777C"/>
    <a:srgbClr val="DE323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89" autoAdjust="0"/>
    <p:restoredTop sz="95332" autoAdjust="0"/>
  </p:normalViewPr>
  <p:slideViewPr>
    <p:cSldViewPr snapToGrid="0">
      <p:cViewPr varScale="1">
        <p:scale>
          <a:sx n="86" d="100"/>
          <a:sy n="86" d="100"/>
        </p:scale>
        <p:origin x="69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B1B4-FFE3-4716-A5FF-ED312EDD79E3}"/>
              </a:ext>
            </a:extLst>
          </p:cNvPr>
          <p:cNvSpPr>
            <a:spLocks noGrp="1"/>
          </p:cNvSpPr>
          <p:nvPr>
            <p:ph type="ctrTitle" hasCustomPrompt="1"/>
          </p:nvPr>
        </p:nvSpPr>
        <p:spPr>
          <a:xfrm>
            <a:off x="2781300" y="1354796"/>
            <a:ext cx="6629400" cy="2387600"/>
          </a:xfrm>
        </p:spPr>
        <p:txBody>
          <a:bodyPr anchor="b"/>
          <a:lstStyle>
            <a:lvl1pPr algn="ctr">
              <a:defRPr sz="6000" b="0">
                <a:latin typeface="Calibri" panose="020F0502020204030204" pitchFamily="34" charset="0"/>
                <a:cs typeface="Calibri" panose="020F0502020204030204" pitchFamily="34" charset="0"/>
              </a:defRPr>
            </a:lvl1pPr>
          </a:lstStyle>
          <a:p>
            <a:r>
              <a:rPr lang="en-AU" dirty="0"/>
              <a:t>Click to edit title</a:t>
            </a:r>
          </a:p>
        </p:txBody>
      </p:sp>
      <p:sp>
        <p:nvSpPr>
          <p:cNvPr id="3" name="Subtitle 2">
            <a:extLst>
              <a:ext uri="{FF2B5EF4-FFF2-40B4-BE49-F238E27FC236}">
                <a16:creationId xmlns:a16="http://schemas.microsoft.com/office/drawing/2014/main" id="{244DCE6D-83BF-45F1-8BBA-D7E161616324}"/>
              </a:ext>
            </a:extLst>
          </p:cNvPr>
          <p:cNvSpPr>
            <a:spLocks noGrp="1"/>
          </p:cNvSpPr>
          <p:nvPr>
            <p:ph type="subTitle" idx="1"/>
          </p:nvPr>
        </p:nvSpPr>
        <p:spPr>
          <a:xfrm>
            <a:off x="1524000" y="3901087"/>
            <a:ext cx="9144000" cy="1655762"/>
          </a:xfrm>
        </p:spPr>
        <p:txBody>
          <a:bodyPr/>
          <a:lstStyle>
            <a:lvl1pPr marL="0" indent="0" algn="ctr">
              <a:buNone/>
              <a:defRPr sz="2400">
                <a:solidFill>
                  <a:srgbClr val="C7202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AU" dirty="0"/>
          </a:p>
        </p:txBody>
      </p:sp>
      <p:pic>
        <p:nvPicPr>
          <p:cNvPr id="18" name="Picture 17">
            <a:extLst>
              <a:ext uri="{FF2B5EF4-FFF2-40B4-BE49-F238E27FC236}">
                <a16:creationId xmlns:a16="http://schemas.microsoft.com/office/drawing/2014/main" id="{4502AC83-5A35-459F-B052-18D1AABEC84E}"/>
              </a:ext>
            </a:extLst>
          </p:cNvPr>
          <p:cNvPicPr>
            <a:picLocks noChangeAspect="1"/>
          </p:cNvPicPr>
          <p:nvPr userDrawn="1"/>
        </p:nvPicPr>
        <p:blipFill rotWithShape="1">
          <a:blip r:embed="rId2"/>
          <a:srcRect l="7370" r="7370"/>
          <a:stretch/>
        </p:blipFill>
        <p:spPr>
          <a:xfrm>
            <a:off x="-1" y="0"/>
            <a:ext cx="12192001" cy="1620000"/>
          </a:xfrm>
          <a:prstGeom prst="rect">
            <a:avLst/>
          </a:prstGeom>
        </p:spPr>
      </p:pic>
    </p:spTree>
    <p:extLst>
      <p:ext uri="{BB962C8B-B14F-4D97-AF65-F5344CB8AC3E}">
        <p14:creationId xmlns:p14="http://schemas.microsoft.com/office/powerpoint/2010/main" val="1051637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EE6166F-4B5A-4751-A9F4-77BA18BD2A8E}"/>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095F0B60-A633-480C-B4ED-CF4AF3FF6B0D}"/>
              </a:ext>
            </a:extLst>
          </p:cNvPr>
          <p:cNvSpPr>
            <a:spLocks noGrp="1"/>
          </p:cNvSpPr>
          <p:nvPr>
            <p:ph type="title"/>
          </p:nvPr>
        </p:nvSpPr>
        <p:spPr>
          <a:xfrm>
            <a:off x="843952" y="365125"/>
            <a:ext cx="9030419" cy="1325563"/>
          </a:xfrm>
        </p:spPr>
        <p:txBody>
          <a:bodyPr/>
          <a:lstStyle>
            <a:lvl1pPr>
              <a:defRPr>
                <a:solidFill>
                  <a:srgbClr val="C72027"/>
                </a:solidFill>
              </a:defRPr>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ABFDDF13-524D-4603-9F33-E8635E8339C8}"/>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168367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591EF3D-C68C-434F-A21E-58013830FB29}"/>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7461D7-F4C1-4896-83FB-EEF74F3F8566}"/>
              </a:ext>
            </a:extLst>
          </p:cNvPr>
          <p:cNvSpPr>
            <a:spLocks noGrp="1"/>
          </p:cNvSpPr>
          <p:nvPr>
            <p:ph type="title"/>
          </p:nvPr>
        </p:nvSpPr>
        <p:spPr>
          <a:xfrm>
            <a:off x="843951" y="365125"/>
            <a:ext cx="9030419" cy="1325563"/>
          </a:xfrm>
        </p:spPr>
        <p:txBody>
          <a:bodyPr/>
          <a:lstStyle>
            <a:lvl1pPr>
              <a:defRPr>
                <a:solidFill>
                  <a:srgbClr val="C72027"/>
                </a:solidFill>
                <a:latin typeface="+mj-lt"/>
              </a:defRPr>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30E24082-A85A-4474-B946-F7A5B54F8C61}"/>
              </a:ext>
            </a:extLst>
          </p:cNvPr>
          <p:cNvSpPr>
            <a:spLocks noGrp="1"/>
          </p:cNvSpPr>
          <p:nvPr>
            <p:ph sz="half" idx="1"/>
          </p:nvPr>
        </p:nvSpPr>
        <p:spPr>
          <a:xfrm>
            <a:off x="838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a:extLst>
              <a:ext uri="{FF2B5EF4-FFF2-40B4-BE49-F238E27FC236}">
                <a16:creationId xmlns:a16="http://schemas.microsoft.com/office/drawing/2014/main" id="{8816F3B4-C416-4F0F-B73A-C7D4E0E16EED}"/>
              </a:ext>
            </a:extLst>
          </p:cNvPr>
          <p:cNvSpPr>
            <a:spLocks noGrp="1"/>
          </p:cNvSpPr>
          <p:nvPr>
            <p:ph sz="half" idx="2"/>
          </p:nvPr>
        </p:nvSpPr>
        <p:spPr>
          <a:xfrm>
            <a:off x="6172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14514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85A1269-70B6-4791-A9A0-3D699EC1109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BB629944-F68D-4BCB-9763-64BC3354CD30}"/>
              </a:ext>
            </a:extLst>
          </p:cNvPr>
          <p:cNvSpPr>
            <a:spLocks noGrp="1"/>
          </p:cNvSpPr>
          <p:nvPr>
            <p:ph type="title"/>
          </p:nvPr>
        </p:nvSpPr>
        <p:spPr>
          <a:xfrm>
            <a:off x="851289" y="365125"/>
            <a:ext cx="9028800" cy="1325563"/>
          </a:xfrm>
        </p:spPr>
        <p:txBody>
          <a:bodyPr/>
          <a:lstStyle>
            <a:lvl1pPr>
              <a:defRPr>
                <a:solidFill>
                  <a:srgbClr val="C72027"/>
                </a:solidFill>
              </a:defRPr>
            </a:lvl1p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974B9034-D526-475E-AE21-A56C312A3A9D}"/>
              </a:ext>
            </a:extLst>
          </p:cNvPr>
          <p:cNvSpPr>
            <a:spLocks noGrp="1"/>
          </p:cNvSpPr>
          <p:nvPr>
            <p:ph type="body" idx="1"/>
          </p:nvPr>
        </p:nvSpPr>
        <p:spPr>
          <a:xfrm>
            <a:off x="839788" y="18430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34E495B-E756-44CF-B520-7FBC010510DE}"/>
              </a:ext>
            </a:extLst>
          </p:cNvPr>
          <p:cNvSpPr>
            <a:spLocks noGrp="1"/>
          </p:cNvSpPr>
          <p:nvPr>
            <p:ph sz="half" idx="2"/>
          </p:nvPr>
        </p:nvSpPr>
        <p:spPr>
          <a:xfrm>
            <a:off x="839788" y="2762250"/>
            <a:ext cx="5157787" cy="342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7BB46B6-478C-4AEA-8639-BE79AFD48520}"/>
              </a:ext>
            </a:extLst>
          </p:cNvPr>
          <p:cNvSpPr>
            <a:spLocks noGrp="1"/>
          </p:cNvSpPr>
          <p:nvPr>
            <p:ph type="body" sz="quarter" idx="3"/>
          </p:nvPr>
        </p:nvSpPr>
        <p:spPr>
          <a:xfrm>
            <a:off x="6172200" y="18430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0D0E0787-D266-4716-AE88-42566C606ADC}"/>
              </a:ext>
            </a:extLst>
          </p:cNvPr>
          <p:cNvSpPr>
            <a:spLocks noGrp="1"/>
          </p:cNvSpPr>
          <p:nvPr>
            <p:ph sz="quarter" idx="4"/>
          </p:nvPr>
        </p:nvSpPr>
        <p:spPr>
          <a:xfrm>
            <a:off x="6172200" y="2752723"/>
            <a:ext cx="5183188" cy="34200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389788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E1AD52-F6D7-4BAB-A800-67D6EC421E27}"/>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09A6E5-85EF-4525-8287-0BFA574FCA08}"/>
              </a:ext>
            </a:extLst>
          </p:cNvPr>
          <p:cNvSpPr>
            <a:spLocks noGrp="1"/>
          </p:cNvSpPr>
          <p:nvPr>
            <p:ph type="title"/>
          </p:nvPr>
        </p:nvSpPr>
        <p:spPr/>
        <p:txBody>
          <a:bodyPr/>
          <a:lstStyle>
            <a:lvl1pPr>
              <a:defRPr>
                <a:solidFill>
                  <a:srgbClr val="C72027"/>
                </a:solidFill>
              </a:defRPr>
            </a:lvl1pPr>
          </a:lstStyle>
          <a:p>
            <a:r>
              <a:rPr lang="en-US" dirty="0"/>
              <a:t>Click to edit Master title style</a:t>
            </a:r>
            <a:endParaRPr lang="en-AU" dirty="0"/>
          </a:p>
        </p:txBody>
      </p:sp>
    </p:spTree>
    <p:extLst>
      <p:ext uri="{BB962C8B-B14F-4D97-AF65-F5344CB8AC3E}">
        <p14:creationId xmlns:p14="http://schemas.microsoft.com/office/powerpoint/2010/main" val="277025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1BD1F4-F6B3-48F3-8488-FC11B9183F00}"/>
              </a:ext>
            </a:extLst>
          </p:cNvPr>
          <p:cNvPicPr>
            <a:picLocks noChangeAspect="1"/>
          </p:cNvPicPr>
          <p:nvPr userDrawn="1"/>
        </p:nvPicPr>
        <p:blipFill rotWithShape="1">
          <a:blip r:embed="rId2"/>
          <a:srcRect r="39394"/>
          <a:stretch/>
        </p:blipFill>
        <p:spPr>
          <a:xfrm>
            <a:off x="0" y="6215824"/>
            <a:ext cx="12192000" cy="646176"/>
          </a:xfrm>
          <a:prstGeom prst="rect">
            <a:avLst/>
          </a:prstGeom>
        </p:spPr>
      </p:pic>
    </p:spTree>
    <p:extLst>
      <p:ext uri="{BB962C8B-B14F-4D97-AF65-F5344CB8AC3E}">
        <p14:creationId xmlns:p14="http://schemas.microsoft.com/office/powerpoint/2010/main" val="3694966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C213E2D-D9C2-4B7A-BA7D-E1587D83300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3" name="Content Placeholder 2">
            <a:extLst>
              <a:ext uri="{FF2B5EF4-FFF2-40B4-BE49-F238E27FC236}">
                <a16:creationId xmlns:a16="http://schemas.microsoft.com/office/drawing/2014/main" id="{525DEC0E-799D-41EF-AEF1-E6324136AB1A}"/>
              </a:ext>
            </a:extLst>
          </p:cNvPr>
          <p:cNvSpPr>
            <a:spLocks noGrp="1"/>
          </p:cNvSpPr>
          <p:nvPr>
            <p:ph idx="1" hasCustomPrompt="1"/>
          </p:nvPr>
        </p:nvSpPr>
        <p:spPr>
          <a:xfrm>
            <a:off x="4756030" y="2001327"/>
            <a:ext cx="7251940" cy="3960000"/>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dirty="0"/>
              <a:t>Picture</a:t>
            </a:r>
          </a:p>
        </p:txBody>
      </p:sp>
      <p:sp>
        <p:nvSpPr>
          <p:cNvPr id="4" name="Text Placeholder 3">
            <a:extLst>
              <a:ext uri="{FF2B5EF4-FFF2-40B4-BE49-F238E27FC236}">
                <a16:creationId xmlns:a16="http://schemas.microsoft.com/office/drawing/2014/main" id="{3C8DA6B7-D55D-42C9-9E7B-F943EEEB4581}"/>
              </a:ext>
            </a:extLst>
          </p:cNvPr>
          <p:cNvSpPr>
            <a:spLocks noGrp="1"/>
          </p:cNvSpPr>
          <p:nvPr>
            <p:ph type="body" sz="half" idx="2"/>
          </p:nvPr>
        </p:nvSpPr>
        <p:spPr>
          <a:xfrm>
            <a:off x="305503" y="2001327"/>
            <a:ext cx="3932237" cy="3960000"/>
          </a:xfrm>
        </p:spPr>
        <p:txBody>
          <a:bodyPr>
            <a:normAutofit/>
          </a:bodyPr>
          <a:lstStyle>
            <a:lvl1pPr marL="0" indent="0">
              <a:buNone/>
              <a:defRPr sz="2800" b="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80CF5A0B-77A5-4CAB-BB11-306E9FB78C93}"/>
              </a:ext>
            </a:extLst>
          </p:cNvPr>
          <p:cNvSpPr>
            <a:spLocks noGrp="1"/>
          </p:cNvSpPr>
          <p:nvPr>
            <p:ph type="dt" sz="half" idx="10"/>
          </p:nvPr>
        </p:nvSpPr>
        <p:spPr/>
        <p:txBody>
          <a:bodyPr/>
          <a:lstStyle/>
          <a:p>
            <a:fld id="{6307B6E2-F1C5-4260-9690-B820744F5C71}" type="datetimeFigureOut">
              <a:rPr lang="en-AU" smtClean="0"/>
              <a:t>3/12/2019</a:t>
            </a:fld>
            <a:endParaRPr lang="en-AU"/>
          </a:p>
        </p:txBody>
      </p:sp>
      <p:sp>
        <p:nvSpPr>
          <p:cNvPr id="6" name="Footer Placeholder 5">
            <a:extLst>
              <a:ext uri="{FF2B5EF4-FFF2-40B4-BE49-F238E27FC236}">
                <a16:creationId xmlns:a16="http://schemas.microsoft.com/office/drawing/2014/main" id="{644B3C65-E68C-475B-A7CE-780B24A619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117FA81-705A-4639-A28E-0AED1E9FC4B8}"/>
              </a:ext>
            </a:extLst>
          </p:cNvPr>
          <p:cNvSpPr>
            <a:spLocks noGrp="1"/>
          </p:cNvSpPr>
          <p:nvPr>
            <p:ph type="sldNum" sz="quarter" idx="12"/>
          </p:nvPr>
        </p:nvSpPr>
        <p:spPr/>
        <p:txBody>
          <a:bodyPr/>
          <a:lstStyle/>
          <a:p>
            <a:fld id="{C8CF5B26-AAE6-4B84-84FA-4297018850DF}" type="slidenum">
              <a:rPr lang="en-AU" smtClean="0"/>
              <a:t>‹#›</a:t>
            </a:fld>
            <a:endParaRPr lang="en-AU"/>
          </a:p>
        </p:txBody>
      </p:sp>
      <p:sp>
        <p:nvSpPr>
          <p:cNvPr id="8" name="Title 1">
            <a:extLst>
              <a:ext uri="{FF2B5EF4-FFF2-40B4-BE49-F238E27FC236}">
                <a16:creationId xmlns:a16="http://schemas.microsoft.com/office/drawing/2014/main" id="{6596FCBD-8222-4CCF-970B-1A5536DFA9C6}"/>
              </a:ext>
            </a:extLst>
          </p:cNvPr>
          <p:cNvSpPr txBox="1">
            <a:spLocks/>
          </p:cNvSpPr>
          <p:nvPr userDrawn="1"/>
        </p:nvSpPr>
        <p:spPr>
          <a:xfrm>
            <a:off x="838200" y="365125"/>
            <a:ext cx="90304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C72027"/>
                </a:solidFill>
                <a:latin typeface="Calibri Light" panose="020F0302020204030204" pitchFamily="34" charset="0"/>
                <a:ea typeface="+mj-ea"/>
                <a:cs typeface="Calibri Light" panose="020F0302020204030204" pitchFamily="34" charset="0"/>
              </a:defRPr>
            </a:lvl1pPr>
          </a:lstStyle>
          <a:p>
            <a:r>
              <a:rPr lang="en-US" dirty="0"/>
              <a:t>Click to edit Master title style</a:t>
            </a:r>
            <a:endParaRPr lang="en-AU" dirty="0"/>
          </a:p>
        </p:txBody>
      </p:sp>
    </p:spTree>
    <p:extLst>
      <p:ext uri="{BB962C8B-B14F-4D97-AF65-F5344CB8AC3E}">
        <p14:creationId xmlns:p14="http://schemas.microsoft.com/office/powerpoint/2010/main" val="270600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110D22-2D44-4415-A08B-E1AF35CDF1C8}"/>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C845CF61-1648-470E-B028-B08AE9860DB7}"/>
              </a:ext>
            </a:extLst>
          </p:cNvPr>
          <p:cNvSpPr>
            <a:spLocks noGrp="1"/>
          </p:cNvSpPr>
          <p:nvPr>
            <p:ph type="title"/>
          </p:nvPr>
        </p:nvSpPr>
        <p:spPr/>
        <p:txBody>
          <a:bodyPr/>
          <a:lstStyle>
            <a:lvl1pPr>
              <a:defRPr>
                <a:solidFill>
                  <a:srgbClr val="C72027"/>
                </a:solidFill>
              </a:defRPr>
            </a:lvl1pPr>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BBF18A96-08AC-47FA-9948-366D77638B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807610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D2E1E6-449A-4927-BDAD-392FBCD236B2}"/>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Vertical Title 1">
            <a:extLst>
              <a:ext uri="{FF2B5EF4-FFF2-40B4-BE49-F238E27FC236}">
                <a16:creationId xmlns:a16="http://schemas.microsoft.com/office/drawing/2014/main" id="{1513B95C-07CB-4690-AB0C-F0DA79D00191}"/>
              </a:ext>
            </a:extLst>
          </p:cNvPr>
          <p:cNvSpPr>
            <a:spLocks noGrp="1"/>
          </p:cNvSpPr>
          <p:nvPr>
            <p:ph type="title" orient="vert"/>
          </p:nvPr>
        </p:nvSpPr>
        <p:spPr>
          <a:xfrm>
            <a:off x="7149142" y="365125"/>
            <a:ext cx="2628900" cy="5811838"/>
          </a:xfrm>
        </p:spPr>
        <p:txBody>
          <a:bodyPr vert="eaVert"/>
          <a:lstStyle>
            <a:lvl1pPr>
              <a:defRPr>
                <a:solidFill>
                  <a:srgbClr val="C72027"/>
                </a:solidFill>
              </a:defRPr>
            </a:lvl1pPr>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9DB5ED2A-FEEB-496C-8150-BA7956040AF6}"/>
              </a:ext>
            </a:extLst>
          </p:cNvPr>
          <p:cNvSpPr>
            <a:spLocks noGrp="1"/>
          </p:cNvSpPr>
          <p:nvPr>
            <p:ph type="body" orient="vert" idx="1"/>
          </p:nvPr>
        </p:nvSpPr>
        <p:spPr>
          <a:xfrm>
            <a:off x="838200" y="365125"/>
            <a:ext cx="6189453"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845474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587A0-377E-400A-8B6E-4A5C3129499F}"/>
              </a:ext>
            </a:extLst>
          </p:cNvPr>
          <p:cNvSpPr>
            <a:spLocks noGrp="1"/>
          </p:cNvSpPr>
          <p:nvPr>
            <p:ph type="title"/>
          </p:nvPr>
        </p:nvSpPr>
        <p:spPr>
          <a:xfrm>
            <a:off x="838200" y="365125"/>
            <a:ext cx="9030419"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601EA840-114C-409E-B22C-354157476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54C7C189-567B-44A1-88FB-10C4D48455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7B6E2-F1C5-4260-9690-B820744F5C71}" type="datetimeFigureOut">
              <a:rPr lang="en-AU" smtClean="0"/>
              <a:t>3/12/2019</a:t>
            </a:fld>
            <a:endParaRPr lang="en-AU"/>
          </a:p>
        </p:txBody>
      </p:sp>
      <p:sp>
        <p:nvSpPr>
          <p:cNvPr id="5" name="Footer Placeholder 4">
            <a:extLst>
              <a:ext uri="{FF2B5EF4-FFF2-40B4-BE49-F238E27FC236}">
                <a16:creationId xmlns:a16="http://schemas.microsoft.com/office/drawing/2014/main" id="{FE5C0D90-E8F4-44FF-9CA2-271C8EBDF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41D51756-3663-466F-AD34-1D96A6D5D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F5B26-AAE6-4B84-84FA-4297018850DF}" type="slidenum">
              <a:rPr lang="en-AU" smtClean="0"/>
              <a:t>‹#›</a:t>
            </a:fld>
            <a:endParaRPr lang="en-AU"/>
          </a:p>
        </p:txBody>
      </p:sp>
      <p:pic>
        <p:nvPicPr>
          <p:cNvPr id="10" name="Picture 9" descr="A picture containing book, text&#10;&#10;Description generated with very high confidence">
            <a:extLst>
              <a:ext uri="{FF2B5EF4-FFF2-40B4-BE49-F238E27FC236}">
                <a16:creationId xmlns:a16="http://schemas.microsoft.com/office/drawing/2014/main" id="{FCDF5670-9C7C-41C6-809C-C624139417AD}"/>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8668923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 id="2147483678" r:id="rId5"/>
    <p:sldLayoutId id="2147483679" r:id="rId6"/>
    <p:sldLayoutId id="2147483680" r:id="rId7"/>
    <p:sldLayoutId id="2147483682" r:id="rId8"/>
    <p:sldLayoutId id="2147483683" r:id="rId9"/>
  </p:sldLayoutIdLst>
  <p:txStyles>
    <p:titleStyle>
      <a:lvl1pPr algn="l" defTabSz="914400" rtl="0" eaLnBrk="1" latinLnBrk="0" hangingPunct="1">
        <a:lnSpc>
          <a:spcPct val="90000"/>
        </a:lnSpc>
        <a:spcBef>
          <a:spcPct val="0"/>
        </a:spcBef>
        <a:buNone/>
        <a:defRPr sz="4400" b="0" kern="120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youtu.be/rLwOkAJqImo?t=12m43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youtu.be/rLwOkAJqImo?t=64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A9F7-2741-4083-9727-9EA3927E072E}"/>
              </a:ext>
            </a:extLst>
          </p:cNvPr>
          <p:cNvSpPr>
            <a:spLocks noGrp="1"/>
          </p:cNvSpPr>
          <p:nvPr>
            <p:ph type="ctrTitle"/>
          </p:nvPr>
        </p:nvSpPr>
        <p:spPr/>
        <p:txBody>
          <a:bodyPr>
            <a:normAutofit/>
          </a:bodyPr>
          <a:lstStyle/>
          <a:p>
            <a:r>
              <a:rPr lang="en-AU" dirty="0"/>
              <a:t>Lesson 4 – Servo and Colour Sensor</a:t>
            </a:r>
          </a:p>
        </p:txBody>
      </p:sp>
      <p:sp>
        <p:nvSpPr>
          <p:cNvPr id="3" name="Subtitle 2">
            <a:extLst>
              <a:ext uri="{FF2B5EF4-FFF2-40B4-BE49-F238E27FC236}">
                <a16:creationId xmlns:a16="http://schemas.microsoft.com/office/drawing/2014/main" id="{4DDF386A-052D-4E07-AD83-5CB8FA5F8EE3}"/>
              </a:ext>
            </a:extLst>
          </p:cNvPr>
          <p:cNvSpPr>
            <a:spLocks noGrp="1"/>
          </p:cNvSpPr>
          <p:nvPr>
            <p:ph type="subTitle" idx="1"/>
          </p:nvPr>
        </p:nvSpPr>
        <p:spPr/>
        <p:txBody>
          <a:bodyPr/>
          <a:lstStyle/>
          <a:p>
            <a:r>
              <a:rPr lang="en-AU" dirty="0"/>
              <a:t>I buy all my colour sensors from the servo</a:t>
            </a:r>
          </a:p>
          <a:p>
            <a:r>
              <a:rPr lang="en-AU" dirty="0"/>
              <a:t>Ben Schwarz</a:t>
            </a:r>
          </a:p>
        </p:txBody>
      </p:sp>
    </p:spTree>
    <p:extLst>
      <p:ext uri="{BB962C8B-B14F-4D97-AF65-F5344CB8AC3E}">
        <p14:creationId xmlns:p14="http://schemas.microsoft.com/office/powerpoint/2010/main" val="2659648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FB14-7CDD-4C6B-80E6-FA7EE23D17BC}"/>
              </a:ext>
            </a:extLst>
          </p:cNvPr>
          <p:cNvSpPr>
            <a:spLocks noGrp="1"/>
          </p:cNvSpPr>
          <p:nvPr>
            <p:ph type="title"/>
          </p:nvPr>
        </p:nvSpPr>
        <p:spPr/>
        <p:txBody>
          <a:bodyPr/>
          <a:lstStyle/>
          <a:p>
            <a:r>
              <a:rPr lang="en-AU" dirty="0"/>
              <a:t>Using it</a:t>
            </a:r>
          </a:p>
        </p:txBody>
      </p:sp>
      <p:sp>
        <p:nvSpPr>
          <p:cNvPr id="3" name="Content Placeholder 2">
            <a:extLst>
              <a:ext uri="{FF2B5EF4-FFF2-40B4-BE49-F238E27FC236}">
                <a16:creationId xmlns:a16="http://schemas.microsoft.com/office/drawing/2014/main" id="{5CD01A11-91BD-478D-97F8-CDB3F6861736}"/>
              </a:ext>
            </a:extLst>
          </p:cNvPr>
          <p:cNvSpPr>
            <a:spLocks noGrp="1"/>
          </p:cNvSpPr>
          <p:nvPr>
            <p:ph idx="1"/>
          </p:nvPr>
        </p:nvSpPr>
        <p:spPr>
          <a:xfrm>
            <a:off x="838200" y="1435660"/>
            <a:ext cx="10515600" cy="4351338"/>
          </a:xfrm>
        </p:spPr>
        <p:txBody>
          <a:bodyPr>
            <a:normAutofit fontScale="92500"/>
          </a:bodyPr>
          <a:lstStyle/>
          <a:p>
            <a:r>
              <a:rPr lang="en-AU" dirty="0"/>
              <a:t>This is the function that I use for determining red or blue.</a:t>
            </a:r>
          </a:p>
          <a:p>
            <a:endParaRPr lang="en-AU" dirty="0"/>
          </a:p>
          <a:p>
            <a:endParaRPr lang="en-AU" dirty="0"/>
          </a:p>
          <a:p>
            <a:endParaRPr lang="en-AU" dirty="0"/>
          </a:p>
          <a:p>
            <a:endParaRPr lang="en-AU" dirty="0"/>
          </a:p>
          <a:p>
            <a:endParaRPr lang="en-AU" dirty="0"/>
          </a:p>
          <a:p>
            <a:r>
              <a:rPr lang="en-AU" dirty="0"/>
              <a:t>The subtraction is critical as it is about when determining it is about relatives. Is it </a:t>
            </a:r>
            <a:r>
              <a:rPr lang="en-AU" b="1" dirty="0"/>
              <a:t>more</a:t>
            </a:r>
            <a:r>
              <a:rPr lang="en-AU" dirty="0"/>
              <a:t> blue or </a:t>
            </a:r>
            <a:r>
              <a:rPr lang="en-AU" b="1" dirty="0"/>
              <a:t>more</a:t>
            </a:r>
            <a:r>
              <a:rPr lang="en-AU" dirty="0"/>
              <a:t> red.</a:t>
            </a:r>
          </a:p>
          <a:p>
            <a:r>
              <a:rPr lang="en-AU" dirty="0"/>
              <a:t>Note: If you wanted the Hue than you need the fancy stuff in the sample.</a:t>
            </a:r>
          </a:p>
        </p:txBody>
      </p:sp>
      <p:sp>
        <p:nvSpPr>
          <p:cNvPr id="5" name="Rectangle 2">
            <a:extLst>
              <a:ext uri="{FF2B5EF4-FFF2-40B4-BE49-F238E27FC236}">
                <a16:creationId xmlns:a16="http://schemas.microsoft.com/office/drawing/2014/main" id="{9CFC9437-83AD-4419-8629-F7D24CC8915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51A7A89C-E726-4F7B-9644-4823CB226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24" y="1951046"/>
            <a:ext cx="6987988" cy="2149083"/>
          </a:xfrm>
          <a:prstGeom prst="rect">
            <a:avLst/>
          </a:prstGeom>
        </p:spPr>
      </p:pic>
    </p:spTree>
    <p:extLst>
      <p:ext uri="{BB962C8B-B14F-4D97-AF65-F5344CB8AC3E}">
        <p14:creationId xmlns:p14="http://schemas.microsoft.com/office/powerpoint/2010/main" val="2083180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84AB7-8C03-4E0B-BAE2-18A76A312D5D}"/>
              </a:ext>
            </a:extLst>
          </p:cNvPr>
          <p:cNvSpPr>
            <a:spLocks noGrp="1"/>
          </p:cNvSpPr>
          <p:nvPr>
            <p:ph type="title"/>
          </p:nvPr>
        </p:nvSpPr>
        <p:spPr/>
        <p:txBody>
          <a:bodyPr/>
          <a:lstStyle/>
          <a:p>
            <a:r>
              <a:rPr lang="en-AU" dirty="0"/>
              <a:t>But what about detecting a Yellow Cube</a:t>
            </a:r>
          </a:p>
        </p:txBody>
      </p:sp>
      <p:sp>
        <p:nvSpPr>
          <p:cNvPr id="3" name="Content Placeholder 2">
            <a:extLst>
              <a:ext uri="{FF2B5EF4-FFF2-40B4-BE49-F238E27FC236}">
                <a16:creationId xmlns:a16="http://schemas.microsoft.com/office/drawing/2014/main" id="{D87BF5DC-F733-4686-98BA-246A34F8F545}"/>
              </a:ext>
            </a:extLst>
          </p:cNvPr>
          <p:cNvSpPr>
            <a:spLocks noGrp="1"/>
          </p:cNvSpPr>
          <p:nvPr>
            <p:ph idx="1"/>
          </p:nvPr>
        </p:nvSpPr>
        <p:spPr/>
        <p:txBody>
          <a:bodyPr>
            <a:normAutofit/>
          </a:bodyPr>
          <a:lstStyle/>
          <a:p>
            <a:r>
              <a:rPr lang="en-AU" dirty="0"/>
              <a:t>Obviously we can’t just compare some RGB, </a:t>
            </a:r>
            <a:r>
              <a:rPr lang="en-AU" i="1" dirty="0"/>
              <a:t>How would we do this?</a:t>
            </a:r>
          </a:p>
          <a:p>
            <a:r>
              <a:rPr lang="en-AU" dirty="0"/>
              <a:t>Solution: </a:t>
            </a:r>
          </a:p>
          <a:p>
            <a:pPr marL="514350" indent="-514350">
              <a:buAutoNum type="arabicPeriod"/>
            </a:pPr>
            <a:r>
              <a:rPr lang="en-AU" dirty="0"/>
              <a:t>Read RGB Value</a:t>
            </a:r>
          </a:p>
          <a:p>
            <a:pPr marL="514350" indent="-514350">
              <a:buAutoNum type="arabicPeriod"/>
            </a:pPr>
            <a:r>
              <a:rPr lang="en-AU" dirty="0"/>
              <a:t>Convert to HSV</a:t>
            </a:r>
          </a:p>
          <a:p>
            <a:pPr marL="0" indent="0">
              <a:buNone/>
            </a:pPr>
            <a:r>
              <a:rPr lang="en-AU" dirty="0"/>
              <a:t>What is HSV: </a:t>
            </a:r>
            <a:r>
              <a:rPr lang="en-AU" dirty="0">
                <a:hlinkClick r:id="rId2"/>
              </a:rPr>
              <a:t>https://youtu.be/rLwOkAJqImo?t=12m43s</a:t>
            </a:r>
            <a:r>
              <a:rPr lang="en-AU" dirty="0"/>
              <a:t> </a:t>
            </a:r>
          </a:p>
          <a:p>
            <a:pPr marL="0" indent="0">
              <a:buNone/>
            </a:pPr>
            <a:r>
              <a:rPr lang="en-AU" dirty="0"/>
              <a:t>3. Check is Hue is in Threshold that you determine.(Possibly check if Saturation and Value are as well).</a:t>
            </a:r>
          </a:p>
          <a:p>
            <a:pPr marL="0" indent="0">
              <a:buNone/>
            </a:pPr>
            <a:r>
              <a:rPr lang="en-AU" dirty="0"/>
              <a:t>This threshold is important as different lights will affect the HSV values.</a:t>
            </a:r>
          </a:p>
        </p:txBody>
      </p:sp>
    </p:spTree>
    <p:extLst>
      <p:ext uri="{BB962C8B-B14F-4D97-AF65-F5344CB8AC3E}">
        <p14:creationId xmlns:p14="http://schemas.microsoft.com/office/powerpoint/2010/main" val="2183855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31277-278A-4FEB-B309-F16DD0BB89F2}"/>
              </a:ext>
            </a:extLst>
          </p:cNvPr>
          <p:cNvSpPr>
            <a:spLocks noGrp="1"/>
          </p:cNvSpPr>
          <p:nvPr>
            <p:ph type="title"/>
          </p:nvPr>
        </p:nvSpPr>
        <p:spPr/>
        <p:txBody>
          <a:bodyPr/>
          <a:lstStyle/>
          <a:p>
            <a:r>
              <a:rPr lang="en-AU" dirty="0"/>
              <a:t>Activities:</a:t>
            </a:r>
          </a:p>
        </p:txBody>
      </p:sp>
      <p:sp>
        <p:nvSpPr>
          <p:cNvPr id="3" name="Content Placeholder 2">
            <a:extLst>
              <a:ext uri="{FF2B5EF4-FFF2-40B4-BE49-F238E27FC236}">
                <a16:creationId xmlns:a16="http://schemas.microsoft.com/office/drawing/2014/main" id="{D322D230-32B6-4B4C-9079-BA2D8AB19D7B}"/>
              </a:ext>
            </a:extLst>
          </p:cNvPr>
          <p:cNvSpPr>
            <a:spLocks noGrp="1"/>
          </p:cNvSpPr>
          <p:nvPr>
            <p:ph idx="1"/>
          </p:nvPr>
        </p:nvSpPr>
        <p:spPr/>
        <p:txBody>
          <a:bodyPr>
            <a:normAutofit lnSpcReduction="10000"/>
          </a:bodyPr>
          <a:lstStyle/>
          <a:p>
            <a:pPr marL="514350" indent="-514350">
              <a:buFont typeface="+mj-lt"/>
              <a:buAutoNum type="arabicPeriod"/>
            </a:pPr>
            <a:r>
              <a:rPr lang="en-AU" dirty="0"/>
              <a:t>There are 3 servos on the robot. Two for the arm and one to knock of the ball. Code these so that we can set the position by pressing a button on the controller. </a:t>
            </a:r>
            <a:r>
              <a:rPr lang="en-AU" b="1" dirty="0"/>
              <a:t>(for the arm only use one, otherwise there is a good chance you will break both servos)</a:t>
            </a:r>
          </a:p>
          <a:p>
            <a:pPr marL="514350" indent="-514350">
              <a:buFont typeface="+mj-lt"/>
              <a:buAutoNum type="arabicPeriod"/>
            </a:pPr>
            <a:r>
              <a:rPr lang="en-AU" dirty="0"/>
              <a:t>Code the sensor to correctly identify if the ball is blue or red.</a:t>
            </a:r>
          </a:p>
          <a:p>
            <a:pPr marL="514350" indent="-514350">
              <a:buFont typeface="+mj-lt"/>
              <a:buAutoNum type="arabicPeriod"/>
            </a:pPr>
            <a:r>
              <a:rPr lang="en-AU" dirty="0"/>
              <a:t>Implement both the servos and the colour sensor to knock the correct ball (Pick one servo and only use that one for the arm)</a:t>
            </a:r>
          </a:p>
          <a:p>
            <a:pPr marL="514350" indent="-514350">
              <a:buFont typeface="+mj-lt"/>
              <a:buAutoNum type="arabicPeriod"/>
            </a:pPr>
            <a:endParaRPr lang="en-AU" dirty="0"/>
          </a:p>
          <a:p>
            <a:pPr marL="0" indent="0">
              <a:buNone/>
            </a:pPr>
            <a:r>
              <a:rPr lang="en-AU" dirty="0"/>
              <a:t>TIP: I Recommend storing the positions of the servo in the hardware map so that you can access them from any </a:t>
            </a:r>
            <a:r>
              <a:rPr lang="en-AU" dirty="0" err="1"/>
              <a:t>opMode</a:t>
            </a:r>
            <a:r>
              <a:rPr lang="en-AU" dirty="0"/>
              <a:t>.</a:t>
            </a:r>
          </a:p>
          <a:p>
            <a:pPr marL="514350" indent="-514350">
              <a:buFont typeface="+mj-lt"/>
              <a:buAutoNum type="arabicPeriod"/>
            </a:pPr>
            <a:endParaRPr lang="en-AU" dirty="0"/>
          </a:p>
          <a:p>
            <a:endParaRPr lang="en-AU" dirty="0"/>
          </a:p>
        </p:txBody>
      </p:sp>
    </p:spTree>
    <p:extLst>
      <p:ext uri="{BB962C8B-B14F-4D97-AF65-F5344CB8AC3E}">
        <p14:creationId xmlns:p14="http://schemas.microsoft.com/office/powerpoint/2010/main" val="3835145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4EE30-49A9-43A7-B737-0CD19A0DCF8F}"/>
              </a:ext>
            </a:extLst>
          </p:cNvPr>
          <p:cNvSpPr>
            <a:spLocks noGrp="1"/>
          </p:cNvSpPr>
          <p:nvPr>
            <p:ph type="title"/>
          </p:nvPr>
        </p:nvSpPr>
        <p:spPr/>
        <p:txBody>
          <a:bodyPr/>
          <a:lstStyle/>
          <a:p>
            <a:r>
              <a:rPr lang="en-AU" dirty="0"/>
              <a:t>But wait…. What about a yellow ball?</a:t>
            </a:r>
          </a:p>
        </p:txBody>
      </p:sp>
      <p:sp>
        <p:nvSpPr>
          <p:cNvPr id="3" name="Content Placeholder 2">
            <a:extLst>
              <a:ext uri="{FF2B5EF4-FFF2-40B4-BE49-F238E27FC236}">
                <a16:creationId xmlns:a16="http://schemas.microsoft.com/office/drawing/2014/main" id="{204624AE-4524-4C10-AAC4-64946E7BFFEF}"/>
              </a:ext>
            </a:extLst>
          </p:cNvPr>
          <p:cNvSpPr>
            <a:spLocks noGrp="1"/>
          </p:cNvSpPr>
          <p:nvPr>
            <p:ph idx="1"/>
          </p:nvPr>
        </p:nvSpPr>
        <p:spPr/>
        <p:txBody>
          <a:bodyPr/>
          <a:lstStyle/>
          <a:p>
            <a:r>
              <a:rPr lang="en-AU" dirty="0"/>
              <a:t>Doable but several steps:</a:t>
            </a:r>
          </a:p>
          <a:p>
            <a:pPr marL="514350" indent="-514350">
              <a:buFont typeface="+mj-lt"/>
              <a:buAutoNum type="arabicPeriod"/>
            </a:pPr>
            <a:r>
              <a:rPr lang="en-AU" dirty="0"/>
              <a:t>First convert to HSV:</a:t>
            </a:r>
          </a:p>
          <a:p>
            <a:r>
              <a:rPr lang="en-AU" dirty="0">
                <a:hlinkClick r:id="rId2"/>
              </a:rPr>
              <a:t>https://youtu.be/rLwOkAJqImo?t=645</a:t>
            </a:r>
            <a:r>
              <a:rPr lang="en-AU" dirty="0"/>
              <a:t> (What is HSV)</a:t>
            </a:r>
          </a:p>
          <a:p>
            <a:pPr marL="0" indent="0">
              <a:buNone/>
            </a:pPr>
            <a:r>
              <a:rPr lang="en-AU" dirty="0"/>
              <a:t>2. Generate a tolerance of the hue angle</a:t>
            </a:r>
          </a:p>
          <a:p>
            <a:pPr marL="0" indent="0">
              <a:buNone/>
            </a:pPr>
            <a:r>
              <a:rPr lang="en-AU" dirty="0"/>
              <a:t>3. Detect if the object falls within the hue angle.</a:t>
            </a:r>
          </a:p>
          <a:p>
            <a:endParaRPr lang="en-AU" dirty="0"/>
          </a:p>
        </p:txBody>
      </p:sp>
    </p:spTree>
    <p:extLst>
      <p:ext uri="{BB962C8B-B14F-4D97-AF65-F5344CB8AC3E}">
        <p14:creationId xmlns:p14="http://schemas.microsoft.com/office/powerpoint/2010/main" val="1186114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F739F-9633-4DF2-BCD6-0729C7285BE9}"/>
              </a:ext>
            </a:extLst>
          </p:cNvPr>
          <p:cNvSpPr>
            <a:spLocks noGrp="1"/>
          </p:cNvSpPr>
          <p:nvPr>
            <p:ph type="title"/>
          </p:nvPr>
        </p:nvSpPr>
        <p:spPr>
          <a:xfrm>
            <a:off x="838200" y="18255"/>
            <a:ext cx="9030419" cy="1325563"/>
          </a:xfrm>
        </p:spPr>
        <p:txBody>
          <a:bodyPr/>
          <a:lstStyle/>
          <a:p>
            <a:r>
              <a:rPr lang="en-AU" dirty="0"/>
              <a:t>Before we start:</a:t>
            </a:r>
          </a:p>
        </p:txBody>
      </p:sp>
      <p:sp>
        <p:nvSpPr>
          <p:cNvPr id="3" name="Content Placeholder 2">
            <a:extLst>
              <a:ext uri="{FF2B5EF4-FFF2-40B4-BE49-F238E27FC236}">
                <a16:creationId xmlns:a16="http://schemas.microsoft.com/office/drawing/2014/main" id="{639CEF98-8FE3-4825-85B7-6AD5672580B3}"/>
              </a:ext>
            </a:extLst>
          </p:cNvPr>
          <p:cNvSpPr>
            <a:spLocks noGrp="1"/>
          </p:cNvSpPr>
          <p:nvPr>
            <p:ph idx="1"/>
          </p:nvPr>
        </p:nvSpPr>
        <p:spPr>
          <a:xfrm>
            <a:off x="838200" y="880745"/>
            <a:ext cx="10515600" cy="4351338"/>
          </a:xfrm>
        </p:spPr>
        <p:txBody>
          <a:bodyPr/>
          <a:lstStyle/>
          <a:p>
            <a:r>
              <a:rPr lang="en-AU" dirty="0"/>
              <a:t>Found an auto pun generator. It was garbage</a:t>
            </a:r>
          </a:p>
        </p:txBody>
      </p:sp>
      <p:pic>
        <p:nvPicPr>
          <p:cNvPr id="5" name="Picture 4" descr="A screenshot of a computer&#10;&#10;Description generated with very high confidence">
            <a:extLst>
              <a:ext uri="{FF2B5EF4-FFF2-40B4-BE49-F238E27FC236}">
                <a16:creationId xmlns:a16="http://schemas.microsoft.com/office/drawing/2014/main" id="{60CCED33-E365-4C5B-A88B-86BE6A43B2CC}"/>
              </a:ext>
            </a:extLst>
          </p:cNvPr>
          <p:cNvPicPr>
            <a:picLocks noChangeAspect="1"/>
          </p:cNvPicPr>
          <p:nvPr/>
        </p:nvPicPr>
        <p:blipFill rotWithShape="1">
          <a:blip r:embed="rId2">
            <a:extLst>
              <a:ext uri="{28A0092B-C50C-407E-A947-70E740481C1C}">
                <a14:useLocalDpi xmlns:a14="http://schemas.microsoft.com/office/drawing/2010/main" val="0"/>
              </a:ext>
            </a:extLst>
          </a:blip>
          <a:srcRect l="5753"/>
          <a:stretch/>
        </p:blipFill>
        <p:spPr>
          <a:xfrm>
            <a:off x="4002275" y="1343818"/>
            <a:ext cx="5619245" cy="4892110"/>
          </a:xfrm>
          <a:prstGeom prst="rect">
            <a:avLst/>
          </a:prstGeom>
        </p:spPr>
      </p:pic>
    </p:spTree>
    <p:extLst>
      <p:ext uri="{BB962C8B-B14F-4D97-AF65-F5344CB8AC3E}">
        <p14:creationId xmlns:p14="http://schemas.microsoft.com/office/powerpoint/2010/main" val="961949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1ADA4-BFBE-41E5-885F-49BA202C8A3D}"/>
              </a:ext>
            </a:extLst>
          </p:cNvPr>
          <p:cNvSpPr>
            <a:spLocks noGrp="1"/>
          </p:cNvSpPr>
          <p:nvPr>
            <p:ph type="title"/>
          </p:nvPr>
        </p:nvSpPr>
        <p:spPr/>
        <p:txBody>
          <a:bodyPr/>
          <a:lstStyle/>
          <a:p>
            <a:br>
              <a:rPr lang="en-AU" dirty="0"/>
            </a:br>
            <a:r>
              <a:rPr lang="en-AU" dirty="0"/>
              <a:t>So how does a Servo work?</a:t>
            </a:r>
          </a:p>
        </p:txBody>
      </p:sp>
      <p:sp>
        <p:nvSpPr>
          <p:cNvPr id="3" name="Content Placeholder 2">
            <a:extLst>
              <a:ext uri="{FF2B5EF4-FFF2-40B4-BE49-F238E27FC236}">
                <a16:creationId xmlns:a16="http://schemas.microsoft.com/office/drawing/2014/main" id="{C2FF6D24-A416-4AEC-86C0-C1E9B766248E}"/>
              </a:ext>
            </a:extLst>
          </p:cNvPr>
          <p:cNvSpPr>
            <a:spLocks noGrp="1"/>
          </p:cNvSpPr>
          <p:nvPr>
            <p:ph idx="1"/>
          </p:nvPr>
        </p:nvSpPr>
        <p:spPr/>
        <p:txBody>
          <a:bodyPr/>
          <a:lstStyle/>
          <a:p>
            <a:r>
              <a:rPr lang="en-AU" dirty="0"/>
              <a:t>A Servo is a bit like a motor</a:t>
            </a:r>
          </a:p>
          <a:p>
            <a:r>
              <a:rPr lang="en-AU" dirty="0"/>
              <a:t>It has a range it can move between</a:t>
            </a:r>
          </a:p>
          <a:p>
            <a:r>
              <a:rPr lang="en-AU" dirty="0"/>
              <a:t>So how do we program it then?</a:t>
            </a:r>
          </a:p>
        </p:txBody>
      </p:sp>
    </p:spTree>
    <p:extLst>
      <p:ext uri="{BB962C8B-B14F-4D97-AF65-F5344CB8AC3E}">
        <p14:creationId xmlns:p14="http://schemas.microsoft.com/office/powerpoint/2010/main" val="442013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8E2FB-FA27-43CE-88F2-085CC0173465}"/>
              </a:ext>
            </a:extLst>
          </p:cNvPr>
          <p:cNvSpPr>
            <a:spLocks noGrp="1"/>
          </p:cNvSpPr>
          <p:nvPr>
            <p:ph type="title"/>
          </p:nvPr>
        </p:nvSpPr>
        <p:spPr/>
        <p:txBody>
          <a:bodyPr/>
          <a:lstStyle/>
          <a:p>
            <a:r>
              <a:rPr lang="en-AU" dirty="0"/>
              <a:t>How Stuff Works - Servo</a:t>
            </a:r>
          </a:p>
        </p:txBody>
      </p:sp>
      <p:sp>
        <p:nvSpPr>
          <p:cNvPr id="3" name="Content Placeholder 2">
            <a:extLst>
              <a:ext uri="{FF2B5EF4-FFF2-40B4-BE49-F238E27FC236}">
                <a16:creationId xmlns:a16="http://schemas.microsoft.com/office/drawing/2014/main" id="{345E5961-D853-42A4-AC36-12E4EA11439F}"/>
              </a:ext>
            </a:extLst>
          </p:cNvPr>
          <p:cNvSpPr>
            <a:spLocks noGrp="1"/>
          </p:cNvSpPr>
          <p:nvPr>
            <p:ph idx="1"/>
          </p:nvPr>
        </p:nvSpPr>
        <p:spPr/>
        <p:txBody>
          <a:bodyPr/>
          <a:lstStyle/>
          <a:p>
            <a:r>
              <a:rPr lang="en-AU" dirty="0"/>
              <a:t> To move the Servo you set the value of the servo to a value between (0-1)</a:t>
            </a:r>
          </a:p>
          <a:p>
            <a:r>
              <a:rPr lang="en-AU" dirty="0"/>
              <a:t>The servo will then move it to the location which we want automatically after setting the position.</a:t>
            </a:r>
          </a:p>
          <a:p>
            <a:r>
              <a:rPr lang="en-AU" dirty="0"/>
              <a:t>Before we set a position the servo will not try and move to one and no break is applied.</a:t>
            </a:r>
          </a:p>
        </p:txBody>
      </p:sp>
    </p:spTree>
    <p:extLst>
      <p:ext uri="{BB962C8B-B14F-4D97-AF65-F5344CB8AC3E}">
        <p14:creationId xmlns:p14="http://schemas.microsoft.com/office/powerpoint/2010/main" val="3289212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3D9D7-3FF8-4EFD-BED9-06DB46DB595A}"/>
              </a:ext>
            </a:extLst>
          </p:cNvPr>
          <p:cNvSpPr>
            <a:spLocks noGrp="1"/>
          </p:cNvSpPr>
          <p:nvPr>
            <p:ph type="title"/>
          </p:nvPr>
        </p:nvSpPr>
        <p:spPr/>
        <p:txBody>
          <a:bodyPr/>
          <a:lstStyle/>
          <a:p>
            <a:r>
              <a:rPr lang="en-AU" dirty="0"/>
              <a:t>Set up</a:t>
            </a:r>
          </a:p>
        </p:txBody>
      </p:sp>
      <p:sp>
        <p:nvSpPr>
          <p:cNvPr id="3" name="Content Placeholder 2">
            <a:extLst>
              <a:ext uri="{FF2B5EF4-FFF2-40B4-BE49-F238E27FC236}">
                <a16:creationId xmlns:a16="http://schemas.microsoft.com/office/drawing/2014/main" id="{1677D9FA-0D03-4A8E-A125-46DAFD45EAE7}"/>
              </a:ext>
            </a:extLst>
          </p:cNvPr>
          <p:cNvSpPr>
            <a:spLocks noGrp="1"/>
          </p:cNvSpPr>
          <p:nvPr>
            <p:ph idx="1"/>
          </p:nvPr>
        </p:nvSpPr>
        <p:spPr>
          <a:xfrm>
            <a:off x="838200" y="1690688"/>
            <a:ext cx="10515600" cy="4351338"/>
          </a:xfrm>
        </p:spPr>
        <p:txBody>
          <a:bodyPr/>
          <a:lstStyle/>
          <a:p>
            <a:pPr eaLnBrk="0" fontAlgn="base" hangingPunct="0">
              <a:lnSpc>
                <a:spcPct val="100000"/>
              </a:lnSpc>
              <a:spcBef>
                <a:spcPct val="0"/>
              </a:spcBef>
              <a:spcAft>
                <a:spcPct val="0"/>
              </a:spcAft>
            </a:pPr>
            <a:r>
              <a:rPr lang="en-US" altLang="en-US" dirty="0">
                <a:latin typeface="Calibri Light" panose="020F0302020204030204" pitchFamily="34" charset="0"/>
                <a:cs typeface="Calibri Light" panose="020F0302020204030204" pitchFamily="34" charset="0"/>
              </a:rPr>
              <a:t>These two lines need to be placed in the Hardware class. You should know where they go by now.</a:t>
            </a:r>
          </a:p>
          <a:p>
            <a:pPr marL="0" lvl="0" indent="0" eaLnBrk="0" fontAlgn="base" hangingPunct="0">
              <a:lnSpc>
                <a:spcPct val="100000"/>
              </a:lnSpc>
              <a:spcBef>
                <a:spcPct val="0"/>
              </a:spcBef>
              <a:spcAft>
                <a:spcPct val="0"/>
              </a:spcAft>
              <a:buNone/>
            </a:pPr>
            <a:r>
              <a:rPr lang="en-US" altLang="en-US" b="1" dirty="0">
                <a:solidFill>
                  <a:srgbClr val="000080"/>
                </a:solidFill>
                <a:latin typeface="Courier New" panose="02070309020205020404" pitchFamily="49" charset="0"/>
                <a:cs typeface="Courier New" panose="02070309020205020404" pitchFamily="49" charset="0"/>
              </a:rPr>
              <a:t>	public </a:t>
            </a:r>
            <a:r>
              <a:rPr lang="en-US" altLang="en-US" dirty="0">
                <a:solidFill>
                  <a:srgbClr val="000000"/>
                </a:solidFill>
                <a:latin typeface="Courier New" panose="02070309020205020404" pitchFamily="49" charset="0"/>
                <a:cs typeface="Courier New" panose="02070309020205020404" pitchFamily="49" charset="0"/>
              </a:rPr>
              <a:t>Servo </a:t>
            </a:r>
            <a:r>
              <a:rPr lang="en-US" altLang="en-US" b="1" dirty="0">
                <a:solidFill>
                  <a:srgbClr val="660E7A"/>
                </a:solidFill>
                <a:latin typeface="Courier New" panose="02070309020205020404" pitchFamily="49" charset="0"/>
                <a:cs typeface="Courier New" panose="02070309020205020404" pitchFamily="49" charset="0"/>
              </a:rPr>
              <a:t>servoC </a:t>
            </a:r>
            <a:r>
              <a:rPr lang="en-US" altLang="en-US" dirty="0">
                <a:solidFill>
                  <a:srgbClr val="000000"/>
                </a:solidFill>
                <a:latin typeface="Courier New" panose="02070309020205020404" pitchFamily="49" charset="0"/>
                <a:cs typeface="Courier New" panose="02070309020205020404" pitchFamily="49" charset="0"/>
              </a:rPr>
              <a:t>= </a:t>
            </a:r>
            <a:r>
              <a:rPr lang="en-US" altLang="en-US" b="1" dirty="0">
                <a:solidFill>
                  <a:srgbClr val="000080"/>
                </a:solidFill>
                <a:latin typeface="Courier New" panose="02070309020205020404" pitchFamily="49" charset="0"/>
                <a:cs typeface="Courier New" panose="02070309020205020404" pitchFamily="49" charset="0"/>
              </a:rPr>
              <a:t>null</a:t>
            </a:r>
            <a:r>
              <a:rPr lang="en-US" altLang="en-US" dirty="0">
                <a:solidFill>
                  <a:srgbClr val="000000"/>
                </a:solidFill>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US" altLang="en-US" b="1" dirty="0">
                <a:solidFill>
                  <a:srgbClr val="660E7A"/>
                </a:solidFill>
                <a:latin typeface="Courier New" panose="02070309020205020404" pitchFamily="49" charset="0"/>
                <a:cs typeface="Courier New" panose="02070309020205020404" pitchFamily="49" charset="0"/>
              </a:rPr>
              <a:t>	servoC </a:t>
            </a:r>
            <a:r>
              <a:rPr lang="en-US" altLang="en-US" dirty="0">
                <a:solidFill>
                  <a:srgbClr val="000000"/>
                </a:solidFill>
                <a:latin typeface="Courier New" panose="02070309020205020404" pitchFamily="49" charset="0"/>
                <a:cs typeface="Courier New" panose="02070309020205020404" pitchFamily="49" charset="0"/>
              </a:rPr>
              <a:t>= </a:t>
            </a:r>
            <a:r>
              <a:rPr lang="en-US" altLang="en-US" b="1" dirty="0">
                <a:solidFill>
                  <a:srgbClr val="660E7A"/>
                </a:solidFill>
                <a:latin typeface="Courier New" panose="02070309020205020404" pitchFamily="49" charset="0"/>
                <a:cs typeface="Courier New" panose="02070309020205020404" pitchFamily="49" charset="0"/>
              </a:rPr>
              <a:t>hwMap</a:t>
            </a:r>
            <a:r>
              <a:rPr lang="en-US" altLang="en-US" dirty="0">
                <a:solidFill>
                  <a:srgbClr val="000000"/>
                </a:solidFill>
                <a:latin typeface="Courier New" panose="02070309020205020404" pitchFamily="49" charset="0"/>
                <a:cs typeface="Courier New" panose="02070309020205020404" pitchFamily="49" charset="0"/>
              </a:rPr>
              <a:t>.get(Servo.</a:t>
            </a:r>
            <a:r>
              <a:rPr lang="en-US" altLang="en-US" b="1" dirty="0">
                <a:solidFill>
                  <a:srgbClr val="000080"/>
                </a:solidFill>
                <a:latin typeface="Courier New" panose="02070309020205020404" pitchFamily="49" charset="0"/>
                <a:cs typeface="Courier New" panose="02070309020205020404" pitchFamily="49" charset="0"/>
              </a:rPr>
              <a:t>class</a:t>
            </a:r>
            <a:r>
              <a:rPr lang="en-US" altLang="en-US" dirty="0">
                <a:solidFill>
                  <a:srgbClr val="000000"/>
                </a:solidFill>
                <a:latin typeface="Courier New" panose="02070309020205020404" pitchFamily="49" charset="0"/>
                <a:cs typeface="Courier New" panose="02070309020205020404" pitchFamily="49" charset="0"/>
              </a:rPr>
              <a:t>, </a:t>
            </a:r>
            <a:r>
              <a:rPr lang="en-US" altLang="en-US" b="1" dirty="0">
                <a:solidFill>
                  <a:srgbClr val="008000"/>
                </a:solidFill>
                <a:latin typeface="Courier New" panose="02070309020205020404" pitchFamily="49" charset="0"/>
                <a:cs typeface="Courier New" panose="02070309020205020404" pitchFamily="49" charset="0"/>
              </a:rPr>
              <a:t>"servoC"</a:t>
            </a:r>
            <a:r>
              <a:rPr lang="en-US" altLang="en-US" dirty="0">
                <a:solidFill>
                  <a:srgbClr val="000000"/>
                </a:solidFill>
                <a:latin typeface="Courier New" panose="02070309020205020404" pitchFamily="49" charset="0"/>
                <a:cs typeface="Courier New" panose="02070309020205020404" pitchFamily="49" charset="0"/>
              </a:rPr>
              <a:t>);</a:t>
            </a:r>
            <a:endParaRPr lang="en-US" altLang="en-US" sz="6000" dirty="0">
              <a:solidFill>
                <a:srgbClr val="000000"/>
              </a:solidFill>
              <a:latin typeface="Arial" panose="020B0604020202020204" pitchFamily="34" charset="0"/>
              <a:cs typeface="Courier New" panose="02070309020205020404" pitchFamily="49" charset="0"/>
            </a:endParaRPr>
          </a:p>
          <a:p>
            <a:pPr eaLnBrk="0" fontAlgn="base" hangingPunct="0">
              <a:lnSpc>
                <a:spcPct val="100000"/>
              </a:lnSpc>
              <a:spcBef>
                <a:spcPct val="0"/>
              </a:spcBef>
              <a:spcAft>
                <a:spcPct val="0"/>
              </a:spcAft>
            </a:pPr>
            <a:r>
              <a:rPr lang="en-US" altLang="en-US" dirty="0">
                <a:latin typeface="Calibri Light" panose="020F0302020204030204" pitchFamily="34" charset="0"/>
                <a:cs typeface="Calibri Light" panose="020F0302020204030204" pitchFamily="34" charset="0"/>
              </a:rPr>
              <a:t>I recommend placing the second line in a separate block along side other servos.</a:t>
            </a:r>
            <a:endParaRPr lang="en-US" altLang="en-US" sz="6000" dirty="0">
              <a:latin typeface="Arial" panose="020B0604020202020204" pitchFamily="34" charset="0"/>
            </a:endParaRPr>
          </a:p>
          <a:p>
            <a:pPr marL="0" indent="0">
              <a:buNone/>
            </a:pPr>
            <a:r>
              <a:rPr lang="en-AU" dirty="0"/>
              <a:t>Changing Value:</a:t>
            </a:r>
          </a:p>
          <a:p>
            <a:pPr marL="0" indent="0">
              <a:buNone/>
            </a:pPr>
            <a:endParaRPr lang="en-AU" dirty="0"/>
          </a:p>
        </p:txBody>
      </p:sp>
      <p:pic>
        <p:nvPicPr>
          <p:cNvPr id="7" name="Picture 6">
            <a:extLst>
              <a:ext uri="{FF2B5EF4-FFF2-40B4-BE49-F238E27FC236}">
                <a16:creationId xmlns:a16="http://schemas.microsoft.com/office/drawing/2014/main" id="{5F23BA86-6FEE-4A4A-B400-C2BA43D85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760" y="4892141"/>
            <a:ext cx="7787336" cy="550341"/>
          </a:xfrm>
          <a:prstGeom prst="rect">
            <a:avLst/>
          </a:prstGeom>
        </p:spPr>
      </p:pic>
    </p:spTree>
    <p:extLst>
      <p:ext uri="{BB962C8B-B14F-4D97-AF65-F5344CB8AC3E}">
        <p14:creationId xmlns:p14="http://schemas.microsoft.com/office/powerpoint/2010/main" val="252240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43520-9EBB-40C5-96ED-F848BAD0241B}"/>
              </a:ext>
            </a:extLst>
          </p:cNvPr>
          <p:cNvSpPr>
            <a:spLocks noGrp="1"/>
          </p:cNvSpPr>
          <p:nvPr>
            <p:ph type="title"/>
          </p:nvPr>
        </p:nvSpPr>
        <p:spPr/>
        <p:txBody>
          <a:bodyPr/>
          <a:lstStyle/>
          <a:p>
            <a:r>
              <a:rPr lang="en-AU" dirty="0"/>
              <a:t>Colour Sensor </a:t>
            </a:r>
          </a:p>
        </p:txBody>
      </p:sp>
      <p:sp>
        <p:nvSpPr>
          <p:cNvPr id="3" name="Content Placeholder 2">
            <a:extLst>
              <a:ext uri="{FF2B5EF4-FFF2-40B4-BE49-F238E27FC236}">
                <a16:creationId xmlns:a16="http://schemas.microsoft.com/office/drawing/2014/main" id="{F64AD2E2-3B96-4E6C-8911-5CC7A958DF7A}"/>
              </a:ext>
            </a:extLst>
          </p:cNvPr>
          <p:cNvSpPr>
            <a:spLocks noGrp="1"/>
          </p:cNvSpPr>
          <p:nvPr>
            <p:ph idx="1"/>
          </p:nvPr>
        </p:nvSpPr>
        <p:spPr>
          <a:xfrm>
            <a:off x="843952" y="1564368"/>
            <a:ext cx="10515600" cy="4351338"/>
          </a:xfrm>
        </p:spPr>
        <p:txBody>
          <a:bodyPr>
            <a:normAutofit/>
          </a:bodyPr>
          <a:lstStyle/>
          <a:p>
            <a:r>
              <a:rPr lang="en-AU" dirty="0"/>
              <a:t>A colour sensor allows us to identify colours.</a:t>
            </a:r>
          </a:p>
          <a:p>
            <a:r>
              <a:rPr lang="en-AU" dirty="0"/>
              <a:t>So how do they work?</a:t>
            </a:r>
          </a:p>
          <a:p>
            <a:r>
              <a:rPr lang="en-AU" dirty="0"/>
              <a:t>Two methods that are used:</a:t>
            </a:r>
          </a:p>
          <a:p>
            <a:pPr marL="971550" lvl="1" indent="-514350">
              <a:buFont typeface="+mj-lt"/>
              <a:buAutoNum type="arabicPeriod"/>
            </a:pPr>
            <a:r>
              <a:rPr lang="en-AU" dirty="0"/>
              <a:t>Active: A Light flashes on and off. The sensor compares the difference in colour levels between the two to work out the actual colour without light. This is best used for identifying the colour of materials</a:t>
            </a:r>
          </a:p>
          <a:p>
            <a:pPr marL="971550" lvl="1" indent="-514350">
              <a:buFont typeface="+mj-lt"/>
              <a:buAutoNum type="arabicPeriod"/>
            </a:pPr>
            <a:r>
              <a:rPr lang="en-AU" dirty="0"/>
              <a:t>Passive: The colour sensor simply absorbs the light and absorbs the colour. This is best for detecting which colour a light is.</a:t>
            </a:r>
          </a:p>
        </p:txBody>
      </p:sp>
    </p:spTree>
    <p:extLst>
      <p:ext uri="{BB962C8B-B14F-4D97-AF65-F5344CB8AC3E}">
        <p14:creationId xmlns:p14="http://schemas.microsoft.com/office/powerpoint/2010/main" val="98229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5CE21-806D-42E7-942A-753F00BDEAD1}"/>
              </a:ext>
            </a:extLst>
          </p:cNvPr>
          <p:cNvSpPr>
            <a:spLocks noGrp="1"/>
          </p:cNvSpPr>
          <p:nvPr>
            <p:ph type="title"/>
          </p:nvPr>
        </p:nvSpPr>
        <p:spPr/>
        <p:txBody>
          <a:bodyPr/>
          <a:lstStyle/>
          <a:p>
            <a:r>
              <a:rPr lang="en-AU" dirty="0"/>
              <a:t>Which Colour Sensor are we using?</a:t>
            </a:r>
          </a:p>
        </p:txBody>
      </p:sp>
      <p:sp>
        <p:nvSpPr>
          <p:cNvPr id="3" name="Content Placeholder 2">
            <a:extLst>
              <a:ext uri="{FF2B5EF4-FFF2-40B4-BE49-F238E27FC236}">
                <a16:creationId xmlns:a16="http://schemas.microsoft.com/office/drawing/2014/main" id="{78824E78-B8F3-4BB5-804D-98DBA8A2C8FB}"/>
              </a:ext>
            </a:extLst>
          </p:cNvPr>
          <p:cNvSpPr>
            <a:spLocks noGrp="1"/>
          </p:cNvSpPr>
          <p:nvPr>
            <p:ph idx="1"/>
          </p:nvPr>
        </p:nvSpPr>
        <p:spPr/>
        <p:txBody>
          <a:bodyPr/>
          <a:lstStyle/>
          <a:p>
            <a:r>
              <a:rPr lang="en-AU" dirty="0"/>
              <a:t>The REV Colour Distance Sensor</a:t>
            </a:r>
          </a:p>
          <a:p>
            <a:r>
              <a:rPr lang="en-AU" dirty="0"/>
              <a:t>It also doubles as a distance sensor (I’ve found it’s accuracy to be laughable)</a:t>
            </a:r>
          </a:p>
          <a:p>
            <a:r>
              <a:rPr lang="en-AU" dirty="0"/>
              <a:t>It cannot change to passive mode.</a:t>
            </a:r>
          </a:p>
        </p:txBody>
      </p:sp>
    </p:spTree>
    <p:extLst>
      <p:ext uri="{BB962C8B-B14F-4D97-AF65-F5344CB8AC3E}">
        <p14:creationId xmlns:p14="http://schemas.microsoft.com/office/powerpoint/2010/main" val="1205156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76613F-B69E-46F2-9D5C-DB308A7A9A2B}"/>
              </a:ext>
            </a:extLst>
          </p:cNvPr>
          <p:cNvSpPr>
            <a:spLocks noGrp="1"/>
          </p:cNvSpPr>
          <p:nvPr>
            <p:ph idx="1"/>
          </p:nvPr>
        </p:nvSpPr>
        <p:spPr>
          <a:xfrm>
            <a:off x="838200" y="1817158"/>
            <a:ext cx="10515600" cy="4351338"/>
          </a:xfrm>
        </p:spPr>
        <p:txBody>
          <a:bodyPr/>
          <a:lstStyle/>
          <a:p>
            <a:pPr marL="0" indent="0">
              <a:lnSpc>
                <a:spcPts val="0"/>
              </a:lnSpc>
              <a:spcBef>
                <a:spcPts val="0"/>
              </a:spcBef>
              <a:buNone/>
            </a:pPr>
            <a:r>
              <a:rPr lang="en-AU" dirty="0"/>
              <a:t>     </a:t>
            </a:r>
            <a:r>
              <a:rPr lang="en-AU" sz="2000" dirty="0"/>
              <a:t>^^^^ </a:t>
            </a:r>
            <a:r>
              <a:rPr lang="en-AU" dirty="0"/>
              <a:t>             ~~~</a:t>
            </a:r>
          </a:p>
          <a:p>
            <a:pPr marL="0" indent="0">
              <a:spcBef>
                <a:spcPts val="0"/>
              </a:spcBef>
              <a:buNone/>
            </a:pPr>
            <a:r>
              <a:rPr lang="en-AU" dirty="0"/>
              <a:t>    (</a:t>
            </a:r>
            <a:r>
              <a:rPr lang="en-AU" u="sng" dirty="0"/>
              <a:t>*&lt;*</a:t>
            </a:r>
            <a:r>
              <a:rPr lang="en-AU" dirty="0"/>
              <a:t>)      \ _(`~`)_/ </a:t>
            </a:r>
          </a:p>
          <a:p>
            <a:pPr marL="0" indent="0">
              <a:spcBef>
                <a:spcPts val="300"/>
              </a:spcBef>
              <a:buNone/>
            </a:pPr>
            <a:r>
              <a:rPr lang="en-AU" dirty="0"/>
              <a:t>     ,-|-’             |  |</a:t>
            </a:r>
          </a:p>
          <a:p>
            <a:pPr marL="0" indent="0">
              <a:spcBef>
                <a:spcPts val="300"/>
              </a:spcBef>
              <a:buNone/>
            </a:pPr>
            <a:r>
              <a:rPr lang="en-AU" dirty="0"/>
              <a:t>      /  \              /  \</a:t>
            </a:r>
          </a:p>
          <a:p>
            <a:pPr marL="0" indent="0">
              <a:spcBef>
                <a:spcPts val="300"/>
              </a:spcBef>
              <a:buNone/>
            </a:pPr>
            <a:r>
              <a:rPr lang="en-AU" dirty="0"/>
              <a:t>It will output to the phone in </a:t>
            </a:r>
            <a:r>
              <a:rPr lang="en-AU" dirty="0" err="1"/>
              <a:t>teleOp</a:t>
            </a:r>
            <a:endParaRPr lang="en-AU" dirty="0"/>
          </a:p>
          <a:p>
            <a:pPr marL="0" indent="0">
              <a:spcBef>
                <a:spcPts val="300"/>
              </a:spcBef>
              <a:buNone/>
            </a:pPr>
            <a:endParaRPr lang="en-AU" dirty="0"/>
          </a:p>
        </p:txBody>
      </p:sp>
      <p:sp>
        <p:nvSpPr>
          <p:cNvPr id="4" name="Title 1">
            <a:extLst>
              <a:ext uri="{FF2B5EF4-FFF2-40B4-BE49-F238E27FC236}">
                <a16:creationId xmlns:a16="http://schemas.microsoft.com/office/drawing/2014/main" id="{F9D9294D-B6E2-4FD9-BA5A-A7EB18B03136}"/>
              </a:ext>
            </a:extLst>
          </p:cNvPr>
          <p:cNvSpPr>
            <a:spLocks noGrp="1"/>
          </p:cNvSpPr>
          <p:nvPr>
            <p:ph type="title"/>
          </p:nvPr>
        </p:nvSpPr>
        <p:spPr>
          <a:xfrm>
            <a:off x="843952" y="365125"/>
            <a:ext cx="9030419" cy="1325563"/>
          </a:xfrm>
        </p:spPr>
        <p:txBody>
          <a:bodyPr/>
          <a:lstStyle/>
          <a:p>
            <a:r>
              <a:rPr lang="en-AU" dirty="0"/>
              <a:t>Exercise: Code a working colour sensor: </a:t>
            </a:r>
          </a:p>
        </p:txBody>
      </p:sp>
    </p:spTree>
    <p:extLst>
      <p:ext uri="{BB962C8B-B14F-4D97-AF65-F5344CB8AC3E}">
        <p14:creationId xmlns:p14="http://schemas.microsoft.com/office/powerpoint/2010/main" val="3876415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BCB4C-704C-4684-86E4-A4EFA02476AC}"/>
              </a:ext>
            </a:extLst>
          </p:cNvPr>
          <p:cNvSpPr>
            <a:spLocks noGrp="1"/>
          </p:cNvSpPr>
          <p:nvPr>
            <p:ph type="title"/>
          </p:nvPr>
        </p:nvSpPr>
        <p:spPr/>
        <p:txBody>
          <a:bodyPr/>
          <a:lstStyle/>
          <a:p>
            <a:r>
              <a:rPr lang="en-AU" dirty="0"/>
              <a:t>So what is recommended?</a:t>
            </a:r>
          </a:p>
        </p:txBody>
      </p:sp>
      <p:sp>
        <p:nvSpPr>
          <p:cNvPr id="3" name="Content Placeholder 2">
            <a:extLst>
              <a:ext uri="{FF2B5EF4-FFF2-40B4-BE49-F238E27FC236}">
                <a16:creationId xmlns:a16="http://schemas.microsoft.com/office/drawing/2014/main" id="{0237225F-B88F-4ED1-98F3-23911FECAF19}"/>
              </a:ext>
            </a:extLst>
          </p:cNvPr>
          <p:cNvSpPr>
            <a:spLocks noGrp="1"/>
          </p:cNvSpPr>
          <p:nvPr>
            <p:ph idx="1"/>
          </p:nvPr>
        </p:nvSpPr>
        <p:spPr/>
        <p:txBody>
          <a:bodyPr>
            <a:normAutofit/>
          </a:bodyPr>
          <a:lstStyle/>
          <a:p>
            <a:r>
              <a:rPr lang="en-AU" dirty="0"/>
              <a:t>Sample Code is rather confusing</a:t>
            </a:r>
          </a:p>
          <a:p>
            <a:r>
              <a:rPr lang="en-AU" dirty="0"/>
              <a:t>Simpler Approach works fine for what we need it for</a:t>
            </a:r>
          </a:p>
          <a:p>
            <a:pPr marL="0" indent="0">
              <a:buNone/>
            </a:pPr>
            <a:r>
              <a:rPr lang="en-AU" dirty="0"/>
              <a:t>First we need to create the colour sensor in Hardware Map</a:t>
            </a:r>
          </a:p>
          <a:p>
            <a:pPr marL="0" indent="0">
              <a:buNone/>
            </a:pPr>
            <a:r>
              <a:rPr lang="en-US" altLang="en-US" b="1" dirty="0">
                <a:solidFill>
                  <a:srgbClr val="000080"/>
                </a:solidFill>
                <a:latin typeface="Courier New" panose="02070309020205020404" pitchFamily="49" charset="0"/>
                <a:cs typeface="Courier New" panose="02070309020205020404" pitchFamily="49" charset="0"/>
              </a:rPr>
              <a:t>public </a:t>
            </a:r>
            <a:r>
              <a:rPr lang="en-US" altLang="en-US" dirty="0" err="1">
                <a:solidFill>
                  <a:srgbClr val="000000"/>
                </a:solidFill>
                <a:latin typeface="Courier New" panose="02070309020205020404" pitchFamily="49" charset="0"/>
                <a:cs typeface="Courier New" panose="02070309020205020404" pitchFamily="49" charset="0"/>
              </a:rPr>
              <a:t>ColorSensor</a:t>
            </a:r>
            <a:r>
              <a:rPr lang="en-US" altLang="en-US" dirty="0">
                <a:solidFill>
                  <a:srgbClr val="000000"/>
                </a:solidFill>
                <a:latin typeface="Courier New" panose="02070309020205020404" pitchFamily="49" charset="0"/>
                <a:cs typeface="Courier New" panose="02070309020205020404" pitchFamily="49" charset="0"/>
              </a:rPr>
              <a:t> </a:t>
            </a:r>
            <a:r>
              <a:rPr lang="en-US" altLang="en-US" b="1" dirty="0" err="1">
                <a:solidFill>
                  <a:srgbClr val="660E7A"/>
                </a:solidFill>
                <a:latin typeface="Courier New" panose="02070309020205020404" pitchFamily="49" charset="0"/>
                <a:cs typeface="Courier New" panose="02070309020205020404" pitchFamily="49" charset="0"/>
              </a:rPr>
              <a:t>sensorColor</a:t>
            </a:r>
            <a:r>
              <a:rPr lang="en-US" altLang="en-US" dirty="0">
                <a:solidFill>
                  <a:srgbClr val="000000"/>
                </a:solidFill>
                <a:latin typeface="Courier New" panose="02070309020205020404" pitchFamily="49" charset="0"/>
                <a:cs typeface="Courier New" panose="02070309020205020404" pitchFamily="49" charset="0"/>
              </a:rPr>
              <a:t>;</a:t>
            </a:r>
          </a:p>
          <a:p>
            <a:pPr marL="0" indent="0">
              <a:buNone/>
            </a:pPr>
            <a:r>
              <a:rPr lang="en-US" altLang="en-US" sz="1800" b="1" dirty="0" err="1">
                <a:solidFill>
                  <a:srgbClr val="660E7A"/>
                </a:solidFill>
                <a:latin typeface="Courier New" panose="02070309020205020404" pitchFamily="49" charset="0"/>
                <a:cs typeface="Courier New" panose="02070309020205020404" pitchFamily="49" charset="0"/>
              </a:rPr>
              <a:t>sensorColor</a:t>
            </a:r>
            <a:r>
              <a:rPr lang="en-US" altLang="en-US" sz="1800" b="1" dirty="0">
                <a:solidFill>
                  <a:srgbClr val="660E7A"/>
                </a:solidFill>
                <a:latin typeface="Courier New" panose="02070309020205020404" pitchFamily="49" charset="0"/>
                <a:cs typeface="Courier New" panose="02070309020205020404" pitchFamily="49" charset="0"/>
              </a:rPr>
              <a:t> </a:t>
            </a:r>
            <a:r>
              <a:rPr lang="en-US" altLang="en-US" sz="1800" dirty="0">
                <a:solidFill>
                  <a:srgbClr val="000000"/>
                </a:solidFill>
                <a:latin typeface="Courier New" panose="02070309020205020404" pitchFamily="49" charset="0"/>
                <a:cs typeface="Courier New" panose="02070309020205020404" pitchFamily="49" charset="0"/>
              </a:rPr>
              <a:t>= </a:t>
            </a:r>
            <a:r>
              <a:rPr lang="en-US" altLang="en-US" sz="1800" b="1" dirty="0">
                <a:solidFill>
                  <a:srgbClr val="660E7A"/>
                </a:solidFill>
                <a:latin typeface="Courier New" panose="02070309020205020404" pitchFamily="49" charset="0"/>
                <a:cs typeface="Courier New" panose="02070309020205020404" pitchFamily="49" charset="0"/>
              </a:rPr>
              <a:t>hwMap</a:t>
            </a:r>
            <a:r>
              <a:rPr lang="en-US" altLang="en-US" sz="1800" dirty="0">
                <a:solidFill>
                  <a:srgbClr val="000000"/>
                </a:solidFill>
                <a:latin typeface="Courier New" panose="02070309020205020404" pitchFamily="49" charset="0"/>
                <a:cs typeface="Courier New" panose="02070309020205020404" pitchFamily="49" charset="0"/>
              </a:rPr>
              <a:t>.get(</a:t>
            </a:r>
            <a:r>
              <a:rPr lang="en-US" altLang="en-US" sz="1800" dirty="0" err="1">
                <a:solidFill>
                  <a:srgbClr val="000000"/>
                </a:solidFill>
                <a:latin typeface="Courier New" panose="02070309020205020404" pitchFamily="49" charset="0"/>
                <a:cs typeface="Courier New" panose="02070309020205020404" pitchFamily="49" charset="0"/>
              </a:rPr>
              <a:t>ColorSensor.</a:t>
            </a:r>
            <a:r>
              <a:rPr lang="en-US" altLang="en-US" sz="1800" b="1" dirty="0" err="1">
                <a:solidFill>
                  <a:srgbClr val="000080"/>
                </a:solidFill>
                <a:latin typeface="Courier New" panose="02070309020205020404" pitchFamily="49" charset="0"/>
                <a:cs typeface="Courier New" panose="02070309020205020404" pitchFamily="49" charset="0"/>
              </a:rPr>
              <a:t>class</a:t>
            </a:r>
            <a:r>
              <a:rPr lang="en-US" altLang="en-US" sz="1800" dirty="0">
                <a:solidFill>
                  <a:srgbClr val="000000"/>
                </a:solidFill>
                <a:latin typeface="Courier New" panose="02070309020205020404" pitchFamily="49" charset="0"/>
                <a:cs typeface="Courier New" panose="02070309020205020404" pitchFamily="49" charset="0"/>
              </a:rPr>
              <a:t>, </a:t>
            </a:r>
            <a:r>
              <a:rPr lang="en-US" altLang="en-US" sz="1800" b="1" dirty="0">
                <a:solidFill>
                  <a:srgbClr val="008000"/>
                </a:solidFill>
                <a:latin typeface="Courier New" panose="02070309020205020404" pitchFamily="49" charset="0"/>
                <a:cs typeface="Courier New" panose="02070309020205020404" pitchFamily="49" charset="0"/>
              </a:rPr>
              <a:t>"</a:t>
            </a:r>
            <a:r>
              <a:rPr lang="en-US" altLang="en-US" sz="1800" b="1" dirty="0" err="1">
                <a:solidFill>
                  <a:srgbClr val="008000"/>
                </a:solidFill>
                <a:latin typeface="Courier New" panose="02070309020205020404" pitchFamily="49" charset="0"/>
                <a:cs typeface="Courier New" panose="02070309020205020404" pitchFamily="49" charset="0"/>
              </a:rPr>
              <a:t>sensor_color_distance</a:t>
            </a:r>
            <a:r>
              <a:rPr lang="en-US" altLang="en-US" sz="1800" b="1" dirty="0">
                <a:solidFill>
                  <a:srgbClr val="008000"/>
                </a:solidFill>
                <a:latin typeface="Courier New" panose="02070309020205020404" pitchFamily="49" charset="0"/>
                <a:cs typeface="Courier New" panose="02070309020205020404" pitchFamily="49" charset="0"/>
              </a:rPr>
              <a:t>"</a:t>
            </a:r>
            <a:r>
              <a:rPr lang="en-US" altLang="en-US" sz="1800" dirty="0">
                <a:solidFill>
                  <a:srgbClr val="000000"/>
                </a:solidFill>
                <a:latin typeface="Courier New" panose="02070309020205020404" pitchFamily="49" charset="0"/>
                <a:cs typeface="Courier New" panose="02070309020205020404" pitchFamily="49" charset="0"/>
              </a:rPr>
              <a:t>);</a:t>
            </a:r>
          </a:p>
          <a:p>
            <a:pPr marL="0" indent="0">
              <a:buNone/>
            </a:pPr>
            <a:endParaRPr lang="en-US" altLang="en-US" sz="3600" dirty="0">
              <a:latin typeface="Arial" panose="020B0604020202020204" pitchFamily="34" charset="0"/>
            </a:endParaRPr>
          </a:p>
          <a:p>
            <a:pPr marL="0" indent="0">
              <a:buNone/>
            </a:pPr>
            <a:endParaRPr lang="en-US" altLang="en-US" sz="6000" dirty="0">
              <a:latin typeface="Arial" panose="020B0604020202020204" pitchFamily="34" charset="0"/>
            </a:endParaRPr>
          </a:p>
          <a:p>
            <a:pPr marL="0" indent="0">
              <a:buNone/>
            </a:pPr>
            <a:endParaRPr lang="en-US" altLang="en-US" sz="6000" dirty="0">
              <a:latin typeface="Arial" panose="020B0604020202020204" pitchFamily="34" charset="0"/>
            </a:endParaRPr>
          </a:p>
          <a:p>
            <a:pPr marL="0" indent="0">
              <a:buNone/>
            </a:pPr>
            <a:endParaRPr lang="en-AU" dirty="0"/>
          </a:p>
        </p:txBody>
      </p:sp>
      <p:sp>
        <p:nvSpPr>
          <p:cNvPr id="4" name="Rectangle 1">
            <a:extLst>
              <a:ext uri="{FF2B5EF4-FFF2-40B4-BE49-F238E27FC236}">
                <a16:creationId xmlns:a16="http://schemas.microsoft.com/office/drawing/2014/main" id="{575149A8-7EF0-4D78-85DF-E1FEB723353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12FE6A0-A7F9-442F-B762-F872B6ECB13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5655825"/>
      </p:ext>
    </p:extLst>
  </p:cSld>
  <p:clrMapOvr>
    <a:masterClrMapping/>
  </p:clrMapOvr>
</p:sld>
</file>

<file path=ppt/theme/theme1.xml><?xml version="1.0" encoding="utf-8"?>
<a:theme xmlns:a="http://schemas.openxmlformats.org/drawingml/2006/main" name="Office Theme">
  <a:themeElements>
    <a:clrScheme name="Redbacks">
      <a:dk1>
        <a:sysClr val="windowText" lastClr="000000"/>
      </a:dk1>
      <a:lt1>
        <a:srgbClr val="FFFFFF"/>
      </a:lt1>
      <a:dk2>
        <a:srgbClr val="323232"/>
      </a:dk2>
      <a:lt2>
        <a:srgbClr val="FFFFFF"/>
      </a:lt2>
      <a:accent1>
        <a:srgbClr val="A51B22"/>
      </a:accent1>
      <a:accent2>
        <a:srgbClr val="B61E25"/>
      </a:accent2>
      <a:accent3>
        <a:srgbClr val="C72027"/>
      </a:accent3>
      <a:accent4>
        <a:srgbClr val="D9232C"/>
      </a:accent4>
      <a:accent5>
        <a:srgbClr val="DE323A"/>
      </a:accent5>
      <a:accent6>
        <a:srgbClr val="E1434B"/>
      </a:accent6>
      <a:hlink>
        <a:srgbClr val="FF0000"/>
      </a:hlink>
      <a:folHlink>
        <a:srgbClr val="FF50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659</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Courier New</vt:lpstr>
      <vt:lpstr>Office Theme</vt:lpstr>
      <vt:lpstr>Lesson 4 – Servo and Colour Sensor</vt:lpstr>
      <vt:lpstr>Before we start:</vt:lpstr>
      <vt:lpstr> So how does a Servo work?</vt:lpstr>
      <vt:lpstr>How Stuff Works - Servo</vt:lpstr>
      <vt:lpstr>Set up</vt:lpstr>
      <vt:lpstr>Colour Sensor </vt:lpstr>
      <vt:lpstr>Which Colour Sensor are we using?</vt:lpstr>
      <vt:lpstr>Exercise: Code a working colour sensor: </vt:lpstr>
      <vt:lpstr>So what is recommended?</vt:lpstr>
      <vt:lpstr>Using it</vt:lpstr>
      <vt:lpstr>But what about detecting a Yellow Cube</vt:lpstr>
      <vt:lpstr>Activities:</vt:lpstr>
      <vt:lpstr>But wait…. What about a yellow ball?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Schwarz</dc:creator>
  <cp:lastModifiedBy>Schwarz B21</cp:lastModifiedBy>
  <cp:revision>63</cp:revision>
  <dcterms:created xsi:type="dcterms:W3CDTF">2018-03-29T23:49:11Z</dcterms:created>
  <dcterms:modified xsi:type="dcterms:W3CDTF">2019-12-03T07:06:28Z</dcterms:modified>
</cp:coreProperties>
</file>