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76" r:id="rId2"/>
    <p:sldId id="259" r:id="rId3"/>
    <p:sldId id="264" r:id="rId4"/>
    <p:sldId id="265" r:id="rId5"/>
    <p:sldId id="266" r:id="rId6"/>
    <p:sldId id="268" r:id="rId7"/>
    <p:sldId id="269" r:id="rId8"/>
    <p:sldId id="270" r:id="rId9"/>
    <p:sldId id="271" r:id="rId10"/>
    <p:sldId id="272" r:id="rId11"/>
    <p:sldId id="273" r:id="rId12"/>
    <p:sldId id="267" r:id="rId13"/>
    <p:sldId id="274" r:id="rId14"/>
    <p:sldId id="275"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Oo9DrLDMUUkvit3JKVwHg==" hashData="SeQFGdlDKzuVFoHhBNZxHMTrmyvJhqAc98uW6g7NhlPMMPA9Tbo5URjqcLqnFmebASdZIw9Y7ZD7CJvfHZFQqg=="/>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5291" autoAdjust="0"/>
  </p:normalViewPr>
  <p:slideViewPr>
    <p:cSldViewPr snapToGrid="0">
      <p:cViewPr varScale="1">
        <p:scale>
          <a:sx n="82" d="100"/>
          <a:sy n="82" d="100"/>
        </p:scale>
        <p:origin x="869" y="58"/>
      </p:cViewPr>
      <p:guideLst/>
    </p:cSldViewPr>
  </p:slideViewPr>
  <p:notesTextViewPr>
    <p:cViewPr>
      <p:scale>
        <a:sx n="1" d="1"/>
        <a:sy n="1" d="1"/>
      </p:scale>
      <p:origin x="0" y="0"/>
    </p:cViewPr>
  </p:notesTextViewPr>
  <p:notesViewPr>
    <p:cSldViewPr snapToGrid="0">
      <p:cViewPr varScale="1">
        <p:scale>
          <a:sx n="66" d="100"/>
          <a:sy n="66"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563D1-E343-4ED4-A4FA-167D4420C5C6}" type="datetimeFigureOut">
              <a:rPr lang="en-AU" smtClean="0"/>
              <a:t>3/12/2019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800D8-CCB7-4926-A001-17D21FC8B089}" type="slidenum">
              <a:rPr lang="en-AU" smtClean="0"/>
              <a:t>‹#›</a:t>
            </a:fld>
            <a:endParaRPr lang="en-AU"/>
          </a:p>
        </p:txBody>
      </p:sp>
    </p:spTree>
    <p:extLst>
      <p:ext uri="{BB962C8B-B14F-4D97-AF65-F5344CB8AC3E}">
        <p14:creationId xmlns:p14="http://schemas.microsoft.com/office/powerpoint/2010/main" val="202159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You’re the Windows representative to the United Nations Security Council. The Macintosh representative it to your right and Linux seated to your left. (Naturally you don’t get along with either of these people).</a:t>
            </a:r>
          </a:p>
          <a:p>
            <a:r>
              <a:rPr lang="en-AU" dirty="0"/>
              <a:t>Distinguished representative from Java is at the podium.</a:t>
            </a:r>
          </a:p>
          <a:p>
            <a:r>
              <a:rPr lang="en-AU" dirty="0"/>
              <a:t>The Java representative is speaking in bytecode -&gt; none of you understand bytecode.</a:t>
            </a:r>
          </a:p>
          <a:p>
            <a:r>
              <a:rPr lang="en-US" dirty="0"/>
              <a:t>But each of you has an interpreter. Your interpreter translates from bytecode to Windows while the Java representative speaks. Another interpreter translates from bytecode to Macintosh-ese. And a third interpreter translates bytecode into Linux-speak.</a:t>
            </a:r>
            <a:endParaRPr lang="en-AU" b="1" dirty="0"/>
          </a:p>
          <a:p>
            <a:r>
              <a:rPr lang="en-AU" dirty="0"/>
              <a:t>Your interpreter is a virtual ambassador. The interpreter listens to bytecode on your behalf. </a:t>
            </a:r>
          </a:p>
          <a:p>
            <a:pPr marL="285750" indent="-285750">
              <a:buFont typeface="Arial" panose="020B0604020202020204" pitchFamily="34" charset="0"/>
              <a:buChar char="•"/>
            </a:pPr>
            <a:r>
              <a:rPr lang="en-AU" sz="1200" kern="1200" dirty="0">
                <a:solidFill>
                  <a:schemeClr val="tx1"/>
                </a:solidFill>
                <a:latin typeface="+mn-lt"/>
                <a:ea typeface="+mn-ea"/>
                <a:cs typeface="+mn-cs"/>
              </a:rPr>
              <a:t>The interpreter pretends to be the Windows ambassador, and sits through the boring bytecode speech, taking in every word, and processing each word in some way or other.</a:t>
            </a:r>
          </a:p>
          <a:p>
            <a:pPr marL="285750" indent="-285750">
              <a:buFont typeface="Arial" panose="020B0604020202020204" pitchFamily="34" charset="0"/>
              <a:buChar char="•"/>
            </a:pPr>
            <a:r>
              <a:rPr lang="en-US" sz="1200" kern="1200" dirty="0">
                <a:solidFill>
                  <a:schemeClr val="tx1"/>
                </a:solidFill>
                <a:latin typeface="+mn-lt"/>
                <a:ea typeface="+mn-ea"/>
                <a:cs typeface="+mn-cs"/>
              </a:rPr>
              <a:t>You have an interpreter — a virtual ambassador. In the same way, a Windows computer runs its own bytecode-interpreting software. That software is the Java Virtual Machine.</a:t>
            </a:r>
            <a:endParaRPr lang="en-AU" sz="1200" kern="1200" dirty="0">
              <a:solidFill>
                <a:schemeClr val="tx1"/>
              </a:solidFill>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EEC800D8-CCB7-4926-A001-17D21FC8B089}" type="slidenum">
              <a:rPr lang="en-AU" smtClean="0"/>
              <a:t>10</a:t>
            </a:fld>
            <a:endParaRPr lang="en-AU"/>
          </a:p>
        </p:txBody>
      </p:sp>
    </p:spTree>
    <p:extLst>
      <p:ext uri="{BB962C8B-B14F-4D97-AF65-F5344CB8AC3E}">
        <p14:creationId xmlns:p14="http://schemas.microsoft.com/office/powerpoint/2010/main" val="171056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EC800D8-CCB7-4926-A001-17D21FC8B089}" type="slidenum">
              <a:rPr lang="en-AU" smtClean="0"/>
              <a:t>24</a:t>
            </a:fld>
            <a:endParaRPr lang="en-AU"/>
          </a:p>
        </p:txBody>
      </p:sp>
    </p:spTree>
    <p:extLst>
      <p:ext uri="{BB962C8B-B14F-4D97-AF65-F5344CB8AC3E}">
        <p14:creationId xmlns:p14="http://schemas.microsoft.com/office/powerpoint/2010/main" val="284840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EC800D8-CCB7-4926-A001-17D21FC8B089}" type="slidenum">
              <a:rPr lang="en-AU" smtClean="0"/>
              <a:t>27</a:t>
            </a:fld>
            <a:endParaRPr lang="en-AU"/>
          </a:p>
        </p:txBody>
      </p:sp>
    </p:spTree>
    <p:extLst>
      <p:ext uri="{BB962C8B-B14F-4D97-AF65-F5344CB8AC3E}">
        <p14:creationId xmlns:p14="http://schemas.microsoft.com/office/powerpoint/2010/main" val="1436390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technetwork/java/javase/downloads/jdk12-downloads-52959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40B5-FD10-4572-8F8F-584D4DEC999E}"/>
              </a:ext>
            </a:extLst>
          </p:cNvPr>
          <p:cNvSpPr>
            <a:spLocks noGrp="1"/>
          </p:cNvSpPr>
          <p:nvPr>
            <p:ph type="ctrTitle"/>
          </p:nvPr>
        </p:nvSpPr>
        <p:spPr/>
        <p:txBody>
          <a:bodyPr>
            <a:normAutofit fontScale="90000"/>
          </a:bodyPr>
          <a:lstStyle/>
          <a:p>
            <a:r>
              <a:rPr lang="en-AU" dirty="0"/>
              <a:t>Java Workshop 0 – An introduction to Java</a:t>
            </a:r>
          </a:p>
        </p:txBody>
      </p:sp>
      <p:sp>
        <p:nvSpPr>
          <p:cNvPr id="3" name="Subtitle 2">
            <a:extLst>
              <a:ext uri="{FF2B5EF4-FFF2-40B4-BE49-F238E27FC236}">
                <a16:creationId xmlns:a16="http://schemas.microsoft.com/office/drawing/2014/main" id="{F1036AC7-7826-40A6-815E-04A5C3DE7FF8}"/>
              </a:ext>
            </a:extLst>
          </p:cNvPr>
          <p:cNvSpPr>
            <a:spLocks noGrp="1"/>
          </p:cNvSpPr>
          <p:nvPr>
            <p:ph type="subTitle" idx="1"/>
          </p:nvPr>
        </p:nvSpPr>
        <p:spPr/>
        <p:txBody>
          <a:bodyPr>
            <a:normAutofit lnSpcReduction="10000"/>
          </a:bodyPr>
          <a:lstStyle/>
          <a:p>
            <a:r>
              <a:rPr lang="en-AU" dirty="0"/>
              <a:t>This slide is an introduction of an introductory workshop - </a:t>
            </a:r>
            <a:r>
              <a:rPr lang="en-AU" dirty="0" err="1"/>
              <a:t>introduception</a:t>
            </a:r>
            <a:endParaRPr lang="en-AU" dirty="0"/>
          </a:p>
          <a:p>
            <a:r>
              <a:rPr lang="en-AU" dirty="0"/>
              <a:t>Ben Schwarz</a:t>
            </a:r>
          </a:p>
          <a:p>
            <a:r>
              <a:rPr lang="en-AU" dirty="0"/>
              <a:t>*Large parts of this was shamelessly ripped from Java for Dummies by Barry </a:t>
            </a:r>
            <a:r>
              <a:rPr lang="en-AU" dirty="0" err="1"/>
              <a:t>Burd</a:t>
            </a:r>
            <a:endParaRPr lang="en-AU" dirty="0"/>
          </a:p>
          <a:p>
            <a:endParaRPr lang="en-AU" dirty="0"/>
          </a:p>
        </p:txBody>
      </p:sp>
    </p:spTree>
    <p:extLst>
      <p:ext uri="{BB962C8B-B14F-4D97-AF65-F5344CB8AC3E}">
        <p14:creationId xmlns:p14="http://schemas.microsoft.com/office/powerpoint/2010/main" val="423973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8AC8-E86B-4EA8-963B-691C1D80B1DA}"/>
              </a:ext>
            </a:extLst>
          </p:cNvPr>
          <p:cNvSpPr>
            <a:spLocks noGrp="1"/>
          </p:cNvSpPr>
          <p:nvPr>
            <p:ph type="title"/>
          </p:nvPr>
        </p:nvSpPr>
        <p:spPr>
          <a:xfrm>
            <a:off x="433086" y="-72232"/>
            <a:ext cx="9030419" cy="1325563"/>
          </a:xfrm>
        </p:spPr>
        <p:txBody>
          <a:bodyPr/>
          <a:lstStyle/>
          <a:p>
            <a:r>
              <a:rPr lang="en-AU" dirty="0"/>
              <a:t>Java Virtual Machine</a:t>
            </a:r>
          </a:p>
        </p:txBody>
      </p:sp>
      <p:pic>
        <p:nvPicPr>
          <p:cNvPr id="5" name="Picture 4" descr="A screenshot of a cell phone&#10;&#10;Description automatically generated">
            <a:extLst>
              <a:ext uri="{FF2B5EF4-FFF2-40B4-BE49-F238E27FC236}">
                <a16:creationId xmlns:a16="http://schemas.microsoft.com/office/drawing/2014/main" id="{06DEB4E5-8119-4E26-937A-A9683666C9A6}"/>
              </a:ext>
            </a:extLst>
          </p:cNvPr>
          <p:cNvPicPr>
            <a:picLocks noChangeAspect="1"/>
          </p:cNvPicPr>
          <p:nvPr/>
        </p:nvPicPr>
        <p:blipFill rotWithShape="1">
          <a:blip r:embed="rId3">
            <a:extLst>
              <a:ext uri="{28A0092B-C50C-407E-A947-70E740481C1C}">
                <a14:useLocalDpi xmlns:a14="http://schemas.microsoft.com/office/drawing/2010/main" val="0"/>
              </a:ext>
            </a:extLst>
          </a:blip>
          <a:srcRect t="5826"/>
          <a:stretch/>
        </p:blipFill>
        <p:spPr>
          <a:xfrm>
            <a:off x="4779889" y="1890346"/>
            <a:ext cx="7237081" cy="4488011"/>
          </a:xfrm>
          <a:prstGeom prst="rect">
            <a:avLst/>
          </a:prstGeom>
        </p:spPr>
      </p:pic>
      <p:sp>
        <p:nvSpPr>
          <p:cNvPr id="3" name="Content Placeholder 2">
            <a:extLst>
              <a:ext uri="{FF2B5EF4-FFF2-40B4-BE49-F238E27FC236}">
                <a16:creationId xmlns:a16="http://schemas.microsoft.com/office/drawing/2014/main" id="{525ED386-D536-4763-AA75-BFA5A966A136}"/>
              </a:ext>
            </a:extLst>
          </p:cNvPr>
          <p:cNvSpPr>
            <a:spLocks noGrp="1"/>
          </p:cNvSpPr>
          <p:nvPr>
            <p:ph idx="1"/>
          </p:nvPr>
        </p:nvSpPr>
        <p:spPr>
          <a:xfrm>
            <a:off x="-15240" y="951966"/>
            <a:ext cx="10058400" cy="2249881"/>
          </a:xfrm>
        </p:spPr>
        <p:txBody>
          <a:bodyPr>
            <a:normAutofit fontScale="77500" lnSpcReduction="20000"/>
          </a:bodyPr>
          <a:lstStyle/>
          <a:p>
            <a:r>
              <a:rPr lang="en-AU" dirty="0"/>
              <a:t>You’re the Windows representative to the United Nations Security Council.  Macintosh to your right and Linux seated to your left. (Naturally you don’t get along with either of these people).</a:t>
            </a:r>
          </a:p>
          <a:p>
            <a:r>
              <a:rPr lang="en-AU" dirty="0"/>
              <a:t>Distinguished representative from Java is at the podium.</a:t>
            </a:r>
          </a:p>
          <a:p>
            <a:r>
              <a:rPr lang="en-AU" dirty="0"/>
              <a:t>The Java representative is speaking in bytecode -&gt; none of you understand bytecode.</a:t>
            </a:r>
          </a:p>
          <a:p>
            <a:r>
              <a:rPr lang="en-AU" dirty="0"/>
              <a:t>You each have an interpreter which translates from bytecode</a:t>
            </a:r>
          </a:p>
        </p:txBody>
      </p:sp>
      <p:sp>
        <p:nvSpPr>
          <p:cNvPr id="7" name="TextBox 6">
            <a:extLst>
              <a:ext uri="{FF2B5EF4-FFF2-40B4-BE49-F238E27FC236}">
                <a16:creationId xmlns:a16="http://schemas.microsoft.com/office/drawing/2014/main" id="{11807AD1-1CC2-471C-B8AB-D96B93E82BD0}"/>
              </a:ext>
            </a:extLst>
          </p:cNvPr>
          <p:cNvSpPr txBox="1"/>
          <p:nvPr/>
        </p:nvSpPr>
        <p:spPr>
          <a:xfrm>
            <a:off x="-15240" y="2900482"/>
            <a:ext cx="5098010" cy="3139321"/>
          </a:xfrm>
          <a:prstGeom prst="rect">
            <a:avLst/>
          </a:prstGeom>
          <a:noFill/>
        </p:spPr>
        <p:txBody>
          <a:bodyPr wrap="square" rtlCol="0">
            <a:spAutoFit/>
          </a:bodyPr>
          <a:lstStyle/>
          <a:p>
            <a:pPr marL="285750" indent="-285750">
              <a:buFont typeface="Arial" panose="020B0604020202020204" pitchFamily="34" charset="0"/>
              <a:buChar char="•"/>
            </a:pPr>
            <a:r>
              <a:rPr lang="en-AU" sz="2200" dirty="0">
                <a:latin typeface="+mj-lt"/>
              </a:rPr>
              <a:t>The interpreter pretends to be the Windows ambassador, and sits through the boring bytecode speech, taking in every word, and processing each word in some way or other.</a:t>
            </a:r>
          </a:p>
          <a:p>
            <a:pPr marL="285750" indent="-285750">
              <a:buFont typeface="Arial" panose="020B0604020202020204" pitchFamily="34" charset="0"/>
              <a:buChar char="•"/>
            </a:pPr>
            <a:r>
              <a:rPr lang="en-US" sz="2200" dirty="0">
                <a:latin typeface="+mj-lt"/>
              </a:rPr>
              <a:t>In the same way, a Windows computer runs its own bytecode-interpreting software. That software is the Java Virtual Machine.</a:t>
            </a:r>
            <a:endParaRPr lang="en-AU" sz="2200" dirty="0">
              <a:latin typeface="+mj-lt"/>
            </a:endParaRPr>
          </a:p>
        </p:txBody>
      </p:sp>
    </p:spTree>
    <p:extLst>
      <p:ext uri="{BB962C8B-B14F-4D97-AF65-F5344CB8AC3E}">
        <p14:creationId xmlns:p14="http://schemas.microsoft.com/office/powerpoint/2010/main" val="14782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353A-21E3-4E58-9385-B878341FB87B}"/>
              </a:ext>
            </a:extLst>
          </p:cNvPr>
          <p:cNvSpPr>
            <a:spLocks noGrp="1"/>
          </p:cNvSpPr>
          <p:nvPr>
            <p:ph type="title"/>
          </p:nvPr>
        </p:nvSpPr>
        <p:spPr/>
        <p:txBody>
          <a:bodyPr/>
          <a:lstStyle/>
          <a:p>
            <a:r>
              <a:rPr lang="en-AU" dirty="0"/>
              <a:t>Java Virtual Machine</a:t>
            </a:r>
          </a:p>
        </p:txBody>
      </p:sp>
      <p:sp>
        <p:nvSpPr>
          <p:cNvPr id="3" name="Content Placeholder 2">
            <a:extLst>
              <a:ext uri="{FF2B5EF4-FFF2-40B4-BE49-F238E27FC236}">
                <a16:creationId xmlns:a16="http://schemas.microsoft.com/office/drawing/2014/main" id="{677C80B5-A66E-4812-A1FB-FE5A0EB33F92}"/>
              </a:ext>
            </a:extLst>
          </p:cNvPr>
          <p:cNvSpPr>
            <a:spLocks noGrp="1"/>
          </p:cNvSpPr>
          <p:nvPr>
            <p:ph idx="1"/>
          </p:nvPr>
        </p:nvSpPr>
        <p:spPr/>
        <p:txBody>
          <a:bodyPr/>
          <a:lstStyle/>
          <a:p>
            <a:r>
              <a:rPr lang="en-AU" dirty="0"/>
              <a:t>Is a proxy, an errand boy, a go-between.</a:t>
            </a:r>
          </a:p>
          <a:p>
            <a:r>
              <a:rPr lang="en-AU" dirty="0"/>
              <a:t>The JVM serves as an interpreter between Java’s run-anywhere bytecode and your computer’s own system.</a:t>
            </a:r>
          </a:p>
          <a:p>
            <a:r>
              <a:rPr lang="en-AU" dirty="0"/>
              <a:t>While running, the JVM walks your computer through the execution of bytecode instructions.</a:t>
            </a:r>
          </a:p>
          <a:p>
            <a:r>
              <a:rPr lang="en-AU" dirty="0"/>
              <a:t>The JVM examines your bytecode, and carries out it’s instructions.</a:t>
            </a:r>
          </a:p>
          <a:p>
            <a:r>
              <a:rPr lang="en-US" dirty="0"/>
              <a:t>The JVM interprets bytecode for your Windows system, your Mac, or your Linux box, or for whatever kind of computer you’re using. </a:t>
            </a:r>
            <a:endParaRPr lang="en-AU" dirty="0"/>
          </a:p>
        </p:txBody>
      </p:sp>
    </p:spTree>
    <p:extLst>
      <p:ext uri="{BB962C8B-B14F-4D97-AF65-F5344CB8AC3E}">
        <p14:creationId xmlns:p14="http://schemas.microsoft.com/office/powerpoint/2010/main" val="85600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1834-3297-4922-A292-CA57B7C2B9C5}"/>
              </a:ext>
            </a:extLst>
          </p:cNvPr>
          <p:cNvSpPr>
            <a:spLocks noGrp="1"/>
          </p:cNvSpPr>
          <p:nvPr>
            <p:ph type="title"/>
          </p:nvPr>
        </p:nvSpPr>
        <p:spPr/>
        <p:txBody>
          <a:bodyPr/>
          <a:lstStyle/>
          <a:p>
            <a:r>
              <a:rPr lang="en-AU" dirty="0"/>
              <a:t>Components of Java</a:t>
            </a:r>
          </a:p>
        </p:txBody>
      </p:sp>
      <p:sp>
        <p:nvSpPr>
          <p:cNvPr id="3" name="Content Placeholder 2">
            <a:extLst>
              <a:ext uri="{FF2B5EF4-FFF2-40B4-BE49-F238E27FC236}">
                <a16:creationId xmlns:a16="http://schemas.microsoft.com/office/drawing/2014/main" id="{A4FB8031-65B4-4F46-8E6F-5BC39A4F8504}"/>
              </a:ext>
            </a:extLst>
          </p:cNvPr>
          <p:cNvSpPr>
            <a:spLocks noGrp="1"/>
          </p:cNvSpPr>
          <p:nvPr>
            <p:ph idx="1"/>
          </p:nvPr>
        </p:nvSpPr>
        <p:spPr/>
        <p:txBody>
          <a:bodyPr>
            <a:normAutofit/>
          </a:bodyPr>
          <a:lstStyle/>
          <a:p>
            <a:r>
              <a:rPr lang="en-AU" dirty="0"/>
              <a:t>JVM (Java Virtual Machine)</a:t>
            </a:r>
          </a:p>
          <a:p>
            <a:pPr lvl="1"/>
            <a:r>
              <a:rPr lang="en-AU" dirty="0"/>
              <a:t>Abstract machine specification that provides a run-time environment in which Java bytecode can be executed.</a:t>
            </a:r>
          </a:p>
          <a:p>
            <a:r>
              <a:rPr lang="en-AU" dirty="0"/>
              <a:t>JRE (Java Runtime Environment)</a:t>
            </a:r>
          </a:p>
          <a:p>
            <a:pPr lvl="1"/>
            <a:r>
              <a:rPr lang="en-AU" dirty="0"/>
              <a:t>Refers to a runtime environment in which Java bytecode can be executed.</a:t>
            </a:r>
          </a:p>
          <a:p>
            <a:pPr lvl="1"/>
            <a:r>
              <a:rPr lang="en-AU" dirty="0"/>
              <a:t>Implements the JVM </a:t>
            </a:r>
          </a:p>
          <a:p>
            <a:pPr lvl="1"/>
            <a:r>
              <a:rPr lang="en-AU" dirty="0"/>
              <a:t>Provides all the class libraries and other support files that JVM uses at runtime.</a:t>
            </a:r>
          </a:p>
          <a:p>
            <a:r>
              <a:rPr lang="en-AU" dirty="0"/>
              <a:t>JDK (Java Development Kit)</a:t>
            </a:r>
          </a:p>
          <a:p>
            <a:pPr lvl="1"/>
            <a:r>
              <a:rPr lang="en-AU" dirty="0"/>
              <a:t>Tool necessary to compile, document and package java programs.</a:t>
            </a:r>
          </a:p>
          <a:p>
            <a:pPr lvl="1"/>
            <a:r>
              <a:rPr lang="en-AU" dirty="0"/>
              <a:t>The JDK includes the JRE.</a:t>
            </a:r>
          </a:p>
        </p:txBody>
      </p:sp>
    </p:spTree>
    <p:extLst>
      <p:ext uri="{BB962C8B-B14F-4D97-AF65-F5344CB8AC3E}">
        <p14:creationId xmlns:p14="http://schemas.microsoft.com/office/powerpoint/2010/main" val="300598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0ABD-91E0-4AAB-A196-0A8A4756A99D}"/>
              </a:ext>
            </a:extLst>
          </p:cNvPr>
          <p:cNvSpPr>
            <a:spLocks noGrp="1"/>
          </p:cNvSpPr>
          <p:nvPr>
            <p:ph type="title"/>
          </p:nvPr>
        </p:nvSpPr>
        <p:spPr/>
        <p:txBody>
          <a:bodyPr/>
          <a:lstStyle/>
          <a:p>
            <a:r>
              <a:rPr lang="en-AU" dirty="0"/>
              <a:t>Developing Software</a:t>
            </a:r>
          </a:p>
        </p:txBody>
      </p:sp>
      <p:pic>
        <p:nvPicPr>
          <p:cNvPr id="5" name="Content Placeholder 4" descr="A close up of a logo&#10;&#10;Description automatically generated">
            <a:extLst>
              <a:ext uri="{FF2B5EF4-FFF2-40B4-BE49-F238E27FC236}">
                <a16:creationId xmlns:a16="http://schemas.microsoft.com/office/drawing/2014/main" id="{192B29CF-8BA4-416C-BF64-587F75DE6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25" y="2141108"/>
            <a:ext cx="5828775" cy="2990947"/>
          </a:xfrm>
        </p:spPr>
      </p:pic>
      <p:pic>
        <p:nvPicPr>
          <p:cNvPr id="7" name="Picture 6" descr="A screenshot of a cell phone&#10;&#10;Description automatically generated">
            <a:extLst>
              <a:ext uri="{FF2B5EF4-FFF2-40B4-BE49-F238E27FC236}">
                <a16:creationId xmlns:a16="http://schemas.microsoft.com/office/drawing/2014/main" id="{C06347D3-8B66-4596-9029-F6B4052F4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41108"/>
            <a:ext cx="5882986" cy="3116692"/>
          </a:xfrm>
          <a:prstGeom prst="rect">
            <a:avLst/>
          </a:prstGeom>
        </p:spPr>
      </p:pic>
    </p:spTree>
    <p:extLst>
      <p:ext uri="{BB962C8B-B14F-4D97-AF65-F5344CB8AC3E}">
        <p14:creationId xmlns:p14="http://schemas.microsoft.com/office/powerpoint/2010/main" val="363110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8E67-097B-4AFE-B981-BB7F1868280E}"/>
              </a:ext>
            </a:extLst>
          </p:cNvPr>
          <p:cNvSpPr>
            <a:spLocks noGrp="1"/>
          </p:cNvSpPr>
          <p:nvPr>
            <p:ph type="title"/>
          </p:nvPr>
        </p:nvSpPr>
        <p:spPr/>
        <p:txBody>
          <a:bodyPr/>
          <a:lstStyle/>
          <a:p>
            <a:r>
              <a:rPr lang="en-AU" dirty="0"/>
              <a:t>Speaking the Java Language</a:t>
            </a:r>
          </a:p>
        </p:txBody>
      </p:sp>
      <p:sp>
        <p:nvSpPr>
          <p:cNvPr id="3" name="Content Placeholder 2">
            <a:extLst>
              <a:ext uri="{FF2B5EF4-FFF2-40B4-BE49-F238E27FC236}">
                <a16:creationId xmlns:a16="http://schemas.microsoft.com/office/drawing/2014/main" id="{9A624C32-F8F1-4A7E-AEE6-749720AB8C9F}"/>
              </a:ext>
            </a:extLst>
          </p:cNvPr>
          <p:cNvSpPr>
            <a:spLocks noGrp="1"/>
          </p:cNvSpPr>
          <p:nvPr>
            <p:ph idx="1"/>
          </p:nvPr>
        </p:nvSpPr>
        <p:spPr>
          <a:xfrm>
            <a:off x="243840" y="1421605"/>
            <a:ext cx="10515600" cy="5071270"/>
          </a:xfrm>
        </p:spPr>
        <p:txBody>
          <a:bodyPr>
            <a:normAutofit fontScale="92500"/>
          </a:bodyPr>
          <a:lstStyle/>
          <a:p>
            <a:r>
              <a:rPr lang="en-AU" dirty="0"/>
              <a:t>Picture the entire English language, Maybe you see words, words, words.</a:t>
            </a:r>
          </a:p>
          <a:p>
            <a:r>
              <a:rPr lang="en-AU" dirty="0"/>
              <a:t>Taking a step back, you may see two things:</a:t>
            </a:r>
          </a:p>
          <a:p>
            <a:pPr lvl="1"/>
            <a:r>
              <a:rPr lang="en-AU" dirty="0"/>
              <a:t>The language’s grammar</a:t>
            </a:r>
          </a:p>
          <a:p>
            <a:pPr lvl="1"/>
            <a:r>
              <a:rPr lang="en-AU" dirty="0"/>
              <a:t>Thousands of expressions, sayings, idioms, and historical names.</a:t>
            </a:r>
          </a:p>
          <a:p>
            <a:r>
              <a:rPr lang="en-AU" dirty="0"/>
              <a:t>The first category (grammar) includes rules like </a:t>
            </a:r>
            <a:r>
              <a:rPr lang="en-US" dirty="0"/>
              <a:t>“The verb agrees with the noun in number and person.”</a:t>
            </a:r>
          </a:p>
          <a:p>
            <a:r>
              <a:rPr lang="en-US" dirty="0"/>
              <a:t>The second category (expressions, sayings, and stuff) includes knowledge like, “Julius Caesar was a famous Roman emperor, so don’t name your son Julius Caesar, unless you want him to get beaten up every day after school.”</a:t>
            </a:r>
          </a:p>
          <a:p>
            <a:r>
              <a:rPr lang="en-US" dirty="0"/>
              <a:t>The Java programming language has all aspects of a spoken language – words, grammar, commonly used names, stylistic idioms </a:t>
            </a:r>
            <a:r>
              <a:rPr lang="en-US" dirty="0" err="1"/>
              <a:t>etc</a:t>
            </a:r>
            <a:r>
              <a:rPr lang="en-US" dirty="0"/>
              <a:t>…</a:t>
            </a:r>
            <a:endParaRPr lang="en-AU" dirty="0"/>
          </a:p>
        </p:txBody>
      </p:sp>
    </p:spTree>
    <p:extLst>
      <p:ext uri="{BB962C8B-B14F-4D97-AF65-F5344CB8AC3E}">
        <p14:creationId xmlns:p14="http://schemas.microsoft.com/office/powerpoint/2010/main" val="14871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AADB-AE12-427E-9D26-133D28E8EB5C}"/>
              </a:ext>
            </a:extLst>
          </p:cNvPr>
          <p:cNvSpPr>
            <a:spLocks noGrp="1"/>
          </p:cNvSpPr>
          <p:nvPr>
            <p:ph type="title"/>
          </p:nvPr>
        </p:nvSpPr>
        <p:spPr/>
        <p:txBody>
          <a:bodyPr/>
          <a:lstStyle/>
          <a:p>
            <a:r>
              <a:rPr lang="en-AU" dirty="0"/>
              <a:t>The Grammar and the common names</a:t>
            </a:r>
          </a:p>
        </p:txBody>
      </p:sp>
      <p:sp>
        <p:nvSpPr>
          <p:cNvPr id="4" name="Text Placeholder 3">
            <a:extLst>
              <a:ext uri="{FF2B5EF4-FFF2-40B4-BE49-F238E27FC236}">
                <a16:creationId xmlns:a16="http://schemas.microsoft.com/office/drawing/2014/main" id="{CF0C331E-A0E7-4703-B114-CD0762557C4E}"/>
              </a:ext>
            </a:extLst>
          </p:cNvPr>
          <p:cNvSpPr>
            <a:spLocks noGrp="1"/>
          </p:cNvSpPr>
          <p:nvPr>
            <p:ph type="body" idx="1"/>
          </p:nvPr>
        </p:nvSpPr>
        <p:spPr/>
        <p:txBody>
          <a:bodyPr/>
          <a:lstStyle/>
          <a:p>
            <a:r>
              <a:rPr lang="en-AU" dirty="0"/>
              <a:t>Java Language Specification</a:t>
            </a:r>
          </a:p>
        </p:txBody>
      </p:sp>
      <p:sp>
        <p:nvSpPr>
          <p:cNvPr id="5" name="Content Placeholder 4">
            <a:extLst>
              <a:ext uri="{FF2B5EF4-FFF2-40B4-BE49-F238E27FC236}">
                <a16:creationId xmlns:a16="http://schemas.microsoft.com/office/drawing/2014/main" id="{041D7265-8CEC-4027-A79A-BFE8A7D6AE90}"/>
              </a:ext>
            </a:extLst>
          </p:cNvPr>
          <p:cNvSpPr>
            <a:spLocks noGrp="1"/>
          </p:cNvSpPr>
          <p:nvPr>
            <p:ph sz="half" idx="2"/>
          </p:nvPr>
        </p:nvSpPr>
        <p:spPr/>
        <p:txBody>
          <a:bodyPr>
            <a:normAutofit fontScale="92500" lnSpcReduction="10000"/>
          </a:bodyPr>
          <a:lstStyle/>
          <a:p>
            <a:r>
              <a:rPr lang="en-AU" dirty="0"/>
              <a:t>This documentation includes rules like, “Always put an open parenthesis after the word </a:t>
            </a:r>
            <a:r>
              <a:rPr lang="en-AU" i="1" dirty="0"/>
              <a:t>for</a:t>
            </a:r>
            <a:r>
              <a:rPr lang="en-AU" dirty="0"/>
              <a:t>” and “Use an asterisk to multiply two numbers.”</a:t>
            </a:r>
          </a:p>
        </p:txBody>
      </p:sp>
      <p:sp>
        <p:nvSpPr>
          <p:cNvPr id="6" name="Text Placeholder 5">
            <a:extLst>
              <a:ext uri="{FF2B5EF4-FFF2-40B4-BE49-F238E27FC236}">
                <a16:creationId xmlns:a16="http://schemas.microsoft.com/office/drawing/2014/main" id="{A7000C3F-CEBD-4B8B-B35A-8E0B9A7ABF5E}"/>
              </a:ext>
            </a:extLst>
          </p:cNvPr>
          <p:cNvSpPr>
            <a:spLocks noGrp="1"/>
          </p:cNvSpPr>
          <p:nvPr>
            <p:ph type="body" sz="quarter" idx="3"/>
          </p:nvPr>
        </p:nvSpPr>
        <p:spPr/>
        <p:txBody>
          <a:bodyPr/>
          <a:lstStyle/>
          <a:p>
            <a:r>
              <a:rPr lang="en-AU" dirty="0"/>
              <a:t>The Application Programming Interface</a:t>
            </a:r>
          </a:p>
        </p:txBody>
      </p:sp>
      <p:sp>
        <p:nvSpPr>
          <p:cNvPr id="7" name="Content Placeholder 6">
            <a:extLst>
              <a:ext uri="{FF2B5EF4-FFF2-40B4-BE49-F238E27FC236}">
                <a16:creationId xmlns:a16="http://schemas.microsoft.com/office/drawing/2014/main" id="{13DF53E3-4AB5-45E0-898B-4AEEB5911F37}"/>
              </a:ext>
            </a:extLst>
          </p:cNvPr>
          <p:cNvSpPr>
            <a:spLocks noGrp="1"/>
          </p:cNvSpPr>
          <p:nvPr>
            <p:ph sz="quarter" idx="4"/>
          </p:nvPr>
        </p:nvSpPr>
        <p:spPr/>
        <p:txBody>
          <a:bodyPr>
            <a:normAutofit fontScale="92500" lnSpcReduction="10000"/>
          </a:bodyPr>
          <a:lstStyle/>
          <a:p>
            <a:r>
              <a:rPr lang="en-US" dirty="0"/>
              <a:t>Java’s Application Programming Interface (API) contains thousands of tools that were added to Java after the language’s grammar was defined. </a:t>
            </a:r>
          </a:p>
          <a:p>
            <a:r>
              <a:rPr lang="en-US" dirty="0"/>
              <a:t>The tools include a routine named pow that can raise 5 to the 10</a:t>
            </a:r>
            <a:r>
              <a:rPr lang="en-US" baseline="30000" dirty="0"/>
              <a:t>th</a:t>
            </a:r>
            <a:r>
              <a:rPr lang="en-US" dirty="0"/>
              <a:t> power and a more razzle-dazzle tool (named </a:t>
            </a:r>
            <a:r>
              <a:rPr lang="en-US" dirty="0" err="1"/>
              <a:t>Jframe</a:t>
            </a:r>
            <a:r>
              <a:rPr lang="en-US" dirty="0"/>
              <a:t>) that displays a window on your computer’s screen</a:t>
            </a:r>
            <a:endParaRPr lang="en-AU" dirty="0"/>
          </a:p>
        </p:txBody>
      </p:sp>
    </p:spTree>
    <p:extLst>
      <p:ext uri="{BB962C8B-B14F-4D97-AF65-F5344CB8AC3E}">
        <p14:creationId xmlns:p14="http://schemas.microsoft.com/office/powerpoint/2010/main" val="235520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C3F2BC-76A9-44F3-8995-B41F9779D537}"/>
              </a:ext>
            </a:extLst>
          </p:cNvPr>
          <p:cNvSpPr>
            <a:spLocks noGrp="1"/>
          </p:cNvSpPr>
          <p:nvPr>
            <p:ph type="title"/>
          </p:nvPr>
        </p:nvSpPr>
        <p:spPr/>
        <p:txBody>
          <a:bodyPr/>
          <a:lstStyle/>
          <a:p>
            <a:r>
              <a:rPr lang="en-AU" dirty="0"/>
              <a:t>The words in a Java Program</a:t>
            </a:r>
          </a:p>
        </p:txBody>
      </p:sp>
      <p:sp>
        <p:nvSpPr>
          <p:cNvPr id="8" name="Content Placeholder 7">
            <a:extLst>
              <a:ext uri="{FF2B5EF4-FFF2-40B4-BE49-F238E27FC236}">
                <a16:creationId xmlns:a16="http://schemas.microsoft.com/office/drawing/2014/main" id="{599C004F-5CEE-4A86-9035-889AFF21B2DF}"/>
              </a:ext>
            </a:extLst>
          </p:cNvPr>
          <p:cNvSpPr>
            <a:spLocks noGrp="1"/>
          </p:cNvSpPr>
          <p:nvPr>
            <p:ph idx="1"/>
          </p:nvPr>
        </p:nvSpPr>
        <p:spPr/>
        <p:txBody>
          <a:bodyPr/>
          <a:lstStyle/>
          <a:p>
            <a:r>
              <a:rPr lang="en-AU" dirty="0"/>
              <a:t>Java programming language has two kinds of words: keywords and identifiers -&gt; however this is somewhat misleading.</a:t>
            </a:r>
          </a:p>
          <a:p>
            <a:r>
              <a:rPr lang="en-AU" dirty="0"/>
              <a:t>Three kinds: Keywords, identifies that ordinary programmers (you and I) create, and identifiers from the API.</a:t>
            </a:r>
          </a:p>
          <a:p>
            <a:r>
              <a:rPr lang="en-AU" dirty="0"/>
              <a:t>The difference between these words is similar to the English language.</a:t>
            </a:r>
          </a:p>
        </p:txBody>
      </p:sp>
    </p:spTree>
    <p:extLst>
      <p:ext uri="{BB962C8B-B14F-4D97-AF65-F5344CB8AC3E}">
        <p14:creationId xmlns:p14="http://schemas.microsoft.com/office/powerpoint/2010/main" val="298204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3E81-DD71-4044-8F22-A3F64F5576EA}"/>
              </a:ext>
            </a:extLst>
          </p:cNvPr>
          <p:cNvSpPr>
            <a:spLocks noGrp="1"/>
          </p:cNvSpPr>
          <p:nvPr>
            <p:ph type="title"/>
          </p:nvPr>
        </p:nvSpPr>
        <p:spPr/>
        <p:txBody>
          <a:bodyPr/>
          <a:lstStyle/>
          <a:p>
            <a:r>
              <a:rPr lang="en-AU" dirty="0"/>
              <a:t>“Sam is a person”</a:t>
            </a:r>
          </a:p>
        </p:txBody>
      </p:sp>
      <p:sp>
        <p:nvSpPr>
          <p:cNvPr id="3" name="Content Placeholder 2">
            <a:extLst>
              <a:ext uri="{FF2B5EF4-FFF2-40B4-BE49-F238E27FC236}">
                <a16:creationId xmlns:a16="http://schemas.microsoft.com/office/drawing/2014/main" id="{B90BB3E5-207B-4332-BBB6-912CD0998FA3}"/>
              </a:ext>
            </a:extLst>
          </p:cNvPr>
          <p:cNvSpPr>
            <a:spLocks noGrp="1"/>
          </p:cNvSpPr>
          <p:nvPr>
            <p:ph idx="1"/>
          </p:nvPr>
        </p:nvSpPr>
        <p:spPr/>
        <p:txBody>
          <a:bodyPr/>
          <a:lstStyle/>
          <a:p>
            <a:r>
              <a:rPr lang="en-AU" dirty="0"/>
              <a:t>Person – like a Java keyword. No matter who uses it, contains the same meaning.</a:t>
            </a:r>
          </a:p>
          <a:p>
            <a:r>
              <a:rPr lang="en-AU" dirty="0"/>
              <a:t>Sam – like a Java identifier</a:t>
            </a:r>
            <a:r>
              <a:rPr lang="en-AU"/>
              <a:t>, Sam </a:t>
            </a:r>
            <a:r>
              <a:rPr lang="en-AU" dirty="0"/>
              <a:t>is a name for a particular person.</a:t>
            </a:r>
          </a:p>
          <a:p>
            <a:r>
              <a:rPr lang="en-US" dirty="0"/>
              <a:t>Words like Sam, </a:t>
            </a:r>
            <a:r>
              <a:rPr lang="en-US" dirty="0" err="1"/>
              <a:t>Dinswald</a:t>
            </a:r>
            <a:r>
              <a:rPr lang="en-US" dirty="0"/>
              <a:t>, and </a:t>
            </a:r>
            <a:r>
              <a:rPr lang="en-US" dirty="0" err="1"/>
              <a:t>McGillimaroo</a:t>
            </a:r>
            <a:r>
              <a:rPr lang="en-US" dirty="0"/>
              <a:t> aren’t prepacked with meaning in the English language.</a:t>
            </a:r>
          </a:p>
          <a:p>
            <a:pPr marL="0" indent="0">
              <a:buNone/>
            </a:pPr>
            <a:endParaRPr lang="en-AU" dirty="0"/>
          </a:p>
        </p:txBody>
      </p:sp>
    </p:spTree>
    <p:extLst>
      <p:ext uri="{BB962C8B-B14F-4D97-AF65-F5344CB8AC3E}">
        <p14:creationId xmlns:p14="http://schemas.microsoft.com/office/powerpoint/2010/main" val="29446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09CF-807B-482F-9974-D1E85473A8A9}"/>
              </a:ext>
            </a:extLst>
          </p:cNvPr>
          <p:cNvSpPr>
            <a:spLocks noGrp="1"/>
          </p:cNvSpPr>
          <p:nvPr>
            <p:ph type="title"/>
          </p:nvPr>
        </p:nvSpPr>
        <p:spPr/>
        <p:txBody>
          <a:bodyPr/>
          <a:lstStyle/>
          <a:p>
            <a:r>
              <a:rPr lang="en-AU" dirty="0"/>
              <a:t>“Julius Caesar is a person.” </a:t>
            </a:r>
          </a:p>
        </p:txBody>
      </p:sp>
      <p:sp>
        <p:nvSpPr>
          <p:cNvPr id="3" name="Content Placeholder 2">
            <a:extLst>
              <a:ext uri="{FF2B5EF4-FFF2-40B4-BE49-F238E27FC236}">
                <a16:creationId xmlns:a16="http://schemas.microsoft.com/office/drawing/2014/main" id="{7BD0431A-3CE6-469B-9D69-CF1BEC70BFC2}"/>
              </a:ext>
            </a:extLst>
          </p:cNvPr>
          <p:cNvSpPr>
            <a:spLocks noGrp="1"/>
          </p:cNvSpPr>
          <p:nvPr>
            <p:ph idx="1"/>
          </p:nvPr>
        </p:nvSpPr>
        <p:spPr/>
        <p:txBody>
          <a:bodyPr/>
          <a:lstStyle/>
          <a:p>
            <a:r>
              <a:rPr lang="en-AU" dirty="0"/>
              <a:t>Anyone who says this is probably referring to the ruler of Rome until the Ides of March.</a:t>
            </a:r>
          </a:p>
          <a:p>
            <a:r>
              <a:rPr lang="en-AU" i="1" dirty="0"/>
              <a:t>Julius Caesar </a:t>
            </a:r>
            <a:r>
              <a:rPr lang="en-AU" dirty="0"/>
              <a:t>isn’t hard-wired into the English language, but everyone uses it to refer to the same person. </a:t>
            </a:r>
          </a:p>
          <a:p>
            <a:r>
              <a:rPr lang="en-AU" dirty="0"/>
              <a:t>If English were a programming language, </a:t>
            </a:r>
            <a:r>
              <a:rPr lang="en-AU" i="1" dirty="0"/>
              <a:t>Julius Caesar </a:t>
            </a:r>
            <a:r>
              <a:rPr lang="en-AU" dirty="0"/>
              <a:t>would be an API identifier.</a:t>
            </a:r>
          </a:p>
        </p:txBody>
      </p:sp>
    </p:spTree>
    <p:extLst>
      <p:ext uri="{BB962C8B-B14F-4D97-AF65-F5344CB8AC3E}">
        <p14:creationId xmlns:p14="http://schemas.microsoft.com/office/powerpoint/2010/main" val="265529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2B59-31E8-4A7E-A58B-6D81AB98F0FD}"/>
              </a:ext>
            </a:extLst>
          </p:cNvPr>
          <p:cNvSpPr>
            <a:spLocks noGrp="1"/>
          </p:cNvSpPr>
          <p:nvPr>
            <p:ph type="title"/>
          </p:nvPr>
        </p:nvSpPr>
        <p:spPr/>
        <p:txBody>
          <a:bodyPr/>
          <a:lstStyle/>
          <a:p>
            <a:r>
              <a:rPr lang="en-AU" dirty="0"/>
              <a:t>Words in Categories</a:t>
            </a:r>
          </a:p>
        </p:txBody>
      </p:sp>
      <p:sp>
        <p:nvSpPr>
          <p:cNvPr id="3" name="Text Placeholder 2">
            <a:extLst>
              <a:ext uri="{FF2B5EF4-FFF2-40B4-BE49-F238E27FC236}">
                <a16:creationId xmlns:a16="http://schemas.microsoft.com/office/drawing/2014/main" id="{6EF5A0B8-46AA-4485-8EC0-D89BC03481BD}"/>
              </a:ext>
            </a:extLst>
          </p:cNvPr>
          <p:cNvSpPr>
            <a:spLocks noGrp="1"/>
          </p:cNvSpPr>
          <p:nvPr>
            <p:ph type="body" idx="1"/>
          </p:nvPr>
        </p:nvSpPr>
        <p:spPr>
          <a:xfrm>
            <a:off x="452277" y="1292544"/>
            <a:ext cx="5157787" cy="823912"/>
          </a:xfrm>
        </p:spPr>
        <p:txBody>
          <a:bodyPr/>
          <a:lstStyle/>
          <a:p>
            <a:r>
              <a:rPr lang="en-AU" dirty="0"/>
              <a:t>Keywords</a:t>
            </a:r>
          </a:p>
        </p:txBody>
      </p:sp>
      <p:sp>
        <p:nvSpPr>
          <p:cNvPr id="4" name="Content Placeholder 3">
            <a:extLst>
              <a:ext uri="{FF2B5EF4-FFF2-40B4-BE49-F238E27FC236}">
                <a16:creationId xmlns:a16="http://schemas.microsoft.com/office/drawing/2014/main" id="{0D9F54C4-3A55-4C1A-8795-121D8319FB6E}"/>
              </a:ext>
            </a:extLst>
          </p:cNvPr>
          <p:cNvSpPr>
            <a:spLocks noGrp="1"/>
          </p:cNvSpPr>
          <p:nvPr>
            <p:ph sz="half" idx="2"/>
          </p:nvPr>
        </p:nvSpPr>
        <p:spPr>
          <a:xfrm>
            <a:off x="367349" y="2093117"/>
            <a:ext cx="2116772" cy="4079606"/>
          </a:xfrm>
        </p:spPr>
        <p:txBody>
          <a:bodyPr>
            <a:normAutofit fontScale="85000" lnSpcReduction="10000"/>
          </a:bodyPr>
          <a:lstStyle/>
          <a:p>
            <a:r>
              <a:rPr lang="en-AU" dirty="0"/>
              <a:t>A word that has it’s own special meaning in the Java programming language.</a:t>
            </a:r>
          </a:p>
          <a:p>
            <a:r>
              <a:rPr lang="en-AU" dirty="0"/>
              <a:t>E.g. if, else, do...</a:t>
            </a:r>
          </a:p>
        </p:txBody>
      </p:sp>
      <p:sp>
        <p:nvSpPr>
          <p:cNvPr id="5" name="Text Placeholder 4">
            <a:extLst>
              <a:ext uri="{FF2B5EF4-FFF2-40B4-BE49-F238E27FC236}">
                <a16:creationId xmlns:a16="http://schemas.microsoft.com/office/drawing/2014/main" id="{28042C18-0A45-4C5E-8770-C093DF21AD85}"/>
              </a:ext>
            </a:extLst>
          </p:cNvPr>
          <p:cNvSpPr>
            <a:spLocks noGrp="1"/>
          </p:cNvSpPr>
          <p:nvPr>
            <p:ph type="body" sz="quarter" idx="3"/>
          </p:nvPr>
        </p:nvSpPr>
        <p:spPr>
          <a:xfrm>
            <a:off x="3094493" y="1292544"/>
            <a:ext cx="5183188" cy="823912"/>
          </a:xfrm>
        </p:spPr>
        <p:txBody>
          <a:bodyPr/>
          <a:lstStyle/>
          <a:p>
            <a:r>
              <a:rPr lang="en-AU" dirty="0"/>
              <a:t>Identifiers</a:t>
            </a:r>
          </a:p>
        </p:txBody>
      </p:sp>
      <p:sp>
        <p:nvSpPr>
          <p:cNvPr id="6" name="Content Placeholder 5">
            <a:extLst>
              <a:ext uri="{FF2B5EF4-FFF2-40B4-BE49-F238E27FC236}">
                <a16:creationId xmlns:a16="http://schemas.microsoft.com/office/drawing/2014/main" id="{701EDE55-F40E-4230-B616-630861B5B42C}"/>
              </a:ext>
            </a:extLst>
          </p:cNvPr>
          <p:cNvSpPr>
            <a:spLocks noGrp="1"/>
          </p:cNvSpPr>
          <p:nvPr>
            <p:ph sz="quarter" idx="4"/>
          </p:nvPr>
        </p:nvSpPr>
        <p:spPr>
          <a:xfrm>
            <a:off x="3031171" y="2166698"/>
            <a:ext cx="8793480" cy="3932443"/>
          </a:xfrm>
        </p:spPr>
        <p:txBody>
          <a:bodyPr>
            <a:normAutofit fontScale="85000" lnSpcReduction="10000"/>
          </a:bodyPr>
          <a:lstStyle/>
          <a:p>
            <a:r>
              <a:rPr lang="en-AU" dirty="0"/>
              <a:t>A name for something. The identifier’s meaning can change from one program to another, but some change more than others.</a:t>
            </a:r>
          </a:p>
          <a:p>
            <a:r>
              <a:rPr lang="en-AU" dirty="0"/>
              <a:t>Identifiers created by you and me: </a:t>
            </a:r>
          </a:p>
          <a:p>
            <a:pPr lvl="1"/>
            <a:r>
              <a:rPr lang="en-US" dirty="0"/>
              <a:t>you may name something Prime, and the guy writing code two cubicles down the hall can name something else Prime. That’s okay because Java doesn’t have a predetermined meaning for Prime. In your program, you can make Prime stand for the Federal Reserve’s prime rate. And the guy down the hall can make Prime stand for the “bread, roll, preserves, and prime rib.” A conflict doesn’t arise, because you and your co-worker are writing two different Java programs.</a:t>
            </a:r>
          </a:p>
          <a:p>
            <a:r>
              <a:rPr lang="en-US" dirty="0"/>
              <a:t>Identifiers from the API (available to anyone who writes a Java Program)</a:t>
            </a:r>
          </a:p>
          <a:p>
            <a:pPr lvl="1"/>
            <a:r>
              <a:rPr lang="en-US" dirty="0"/>
              <a:t>E.g. String, Integer, </a:t>
            </a:r>
            <a:r>
              <a:rPr lang="en-US" dirty="0" err="1"/>
              <a:t>Jwindow</a:t>
            </a:r>
            <a:r>
              <a:rPr lang="en-US" dirty="0"/>
              <a:t>, File.</a:t>
            </a:r>
          </a:p>
          <a:p>
            <a:endParaRPr lang="en-AU" dirty="0"/>
          </a:p>
        </p:txBody>
      </p:sp>
    </p:spTree>
    <p:extLst>
      <p:ext uri="{BB962C8B-B14F-4D97-AF65-F5344CB8AC3E}">
        <p14:creationId xmlns:p14="http://schemas.microsoft.com/office/powerpoint/2010/main" val="405535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4426-35FA-4220-AD9B-A8961F5FAFED}"/>
              </a:ext>
            </a:extLst>
          </p:cNvPr>
          <p:cNvSpPr>
            <a:spLocks noGrp="1"/>
          </p:cNvSpPr>
          <p:nvPr>
            <p:ph type="title"/>
          </p:nvPr>
        </p:nvSpPr>
        <p:spPr/>
        <p:txBody>
          <a:bodyPr/>
          <a:lstStyle/>
          <a:p>
            <a:r>
              <a:rPr lang="en-AU" dirty="0"/>
              <a:t>Before anything:</a:t>
            </a:r>
          </a:p>
        </p:txBody>
      </p:sp>
      <p:sp>
        <p:nvSpPr>
          <p:cNvPr id="3" name="Content Placeholder 2">
            <a:extLst>
              <a:ext uri="{FF2B5EF4-FFF2-40B4-BE49-F238E27FC236}">
                <a16:creationId xmlns:a16="http://schemas.microsoft.com/office/drawing/2014/main" id="{E4E88108-5BD3-43DB-A106-6F83A7743B0F}"/>
              </a:ext>
            </a:extLst>
          </p:cNvPr>
          <p:cNvSpPr>
            <a:spLocks noGrp="1"/>
          </p:cNvSpPr>
          <p:nvPr>
            <p:ph idx="1"/>
          </p:nvPr>
        </p:nvSpPr>
        <p:spPr/>
        <p:txBody>
          <a:bodyPr/>
          <a:lstStyle/>
          <a:p>
            <a:r>
              <a:rPr lang="en-AU" dirty="0"/>
              <a:t>Please install the following:</a:t>
            </a:r>
          </a:p>
          <a:p>
            <a:r>
              <a:rPr lang="en-AU" dirty="0"/>
              <a:t>Java JDK: (otherwise use OpenJDK) </a:t>
            </a:r>
            <a:r>
              <a:rPr lang="en-AU" dirty="0">
                <a:hlinkClick r:id="rId2"/>
              </a:rPr>
              <a:t>https://www.oracle.com/technetwork/java/javase/downloads/jdk12-downloads-5295953.html</a:t>
            </a:r>
            <a:endParaRPr lang="en-AU" dirty="0"/>
          </a:p>
          <a:p>
            <a:r>
              <a:rPr lang="en-AU" dirty="0"/>
              <a:t>Eclipse: </a:t>
            </a:r>
            <a:r>
              <a:rPr lang="en-AU" dirty="0">
                <a:hlinkClick r:id="rId3"/>
              </a:rPr>
              <a:t>https://www.eclipse.org/downloads/</a:t>
            </a:r>
            <a:endParaRPr lang="en-AU" dirty="0"/>
          </a:p>
          <a:p>
            <a:pPr marL="0" indent="0">
              <a:buNone/>
            </a:pPr>
            <a:endParaRPr lang="en-AU" dirty="0"/>
          </a:p>
        </p:txBody>
      </p:sp>
    </p:spTree>
    <p:extLst>
      <p:ext uri="{BB962C8B-B14F-4D97-AF65-F5344CB8AC3E}">
        <p14:creationId xmlns:p14="http://schemas.microsoft.com/office/powerpoint/2010/main" val="148129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174E8D-9688-4843-807A-5D7DD28D35B0}"/>
              </a:ext>
            </a:extLst>
          </p:cNvPr>
          <p:cNvSpPr>
            <a:spLocks noGrp="1"/>
          </p:cNvSpPr>
          <p:nvPr>
            <p:ph type="title"/>
          </p:nvPr>
        </p:nvSpPr>
        <p:spPr/>
        <p:txBody>
          <a:bodyPr/>
          <a:lstStyle/>
          <a:p>
            <a:r>
              <a:rPr lang="en-AU" dirty="0"/>
              <a:t>The simplest Java Program.</a:t>
            </a:r>
          </a:p>
        </p:txBody>
      </p:sp>
      <p:sp>
        <p:nvSpPr>
          <p:cNvPr id="4" name="Content Placeholder 3">
            <a:extLst>
              <a:ext uri="{FF2B5EF4-FFF2-40B4-BE49-F238E27FC236}">
                <a16:creationId xmlns:a16="http://schemas.microsoft.com/office/drawing/2014/main" id="{2E323FBA-8313-48DE-A457-D2C5CFA8DBAE}"/>
              </a:ext>
            </a:extLst>
          </p:cNvPr>
          <p:cNvSpPr>
            <a:spLocks noGrp="1"/>
          </p:cNvSpPr>
          <p:nvPr>
            <p:ph idx="1"/>
          </p:nvPr>
        </p:nvSpPr>
        <p:spPr>
          <a:xfrm>
            <a:off x="487680" y="2697480"/>
            <a:ext cx="10515600" cy="4351338"/>
          </a:xfrm>
        </p:spPr>
        <p:txBody>
          <a:bodyPr>
            <a:normAutofit/>
          </a:bodyPr>
          <a:lstStyle/>
          <a:p>
            <a:pPr marL="0" indent="0">
              <a:buNone/>
            </a:pPr>
            <a:endParaRPr lang="en-AU" dirty="0"/>
          </a:p>
          <a:p>
            <a:pPr marL="0" indent="0">
              <a:buNone/>
            </a:pPr>
            <a:r>
              <a:rPr lang="en-AU" dirty="0"/>
              <a:t>When you run the code above, the computer displays: You’ll love Java!</a:t>
            </a:r>
          </a:p>
        </p:txBody>
      </p:sp>
      <p:pic>
        <p:nvPicPr>
          <p:cNvPr id="10" name="Picture 9" descr="A screenshot of a cell phone&#10;&#10;Description automatically generated">
            <a:extLst>
              <a:ext uri="{FF2B5EF4-FFF2-40B4-BE49-F238E27FC236}">
                <a16:creationId xmlns:a16="http://schemas.microsoft.com/office/drawing/2014/main" id="{D3A7DDAC-DA63-43DE-9E99-74B6F5DD8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65" y="1551305"/>
            <a:ext cx="5727962" cy="1572895"/>
          </a:xfrm>
          <a:prstGeom prst="rect">
            <a:avLst/>
          </a:prstGeom>
        </p:spPr>
      </p:pic>
      <p:pic>
        <p:nvPicPr>
          <p:cNvPr id="11" name="Picture 10">
            <a:extLst>
              <a:ext uri="{FF2B5EF4-FFF2-40B4-BE49-F238E27FC236}">
                <a16:creationId xmlns:a16="http://schemas.microsoft.com/office/drawing/2014/main" id="{8BF021FD-2967-45E6-B129-0D663373599C}"/>
              </a:ext>
            </a:extLst>
          </p:cNvPr>
          <p:cNvPicPr>
            <a:picLocks noChangeAspect="1"/>
          </p:cNvPicPr>
          <p:nvPr/>
        </p:nvPicPr>
        <p:blipFill>
          <a:blip r:embed="rId3"/>
          <a:stretch>
            <a:fillRect/>
          </a:stretch>
        </p:blipFill>
        <p:spPr>
          <a:xfrm>
            <a:off x="2009402" y="3733801"/>
            <a:ext cx="4907280" cy="2382726"/>
          </a:xfrm>
          <a:prstGeom prst="rect">
            <a:avLst/>
          </a:prstGeom>
        </p:spPr>
      </p:pic>
    </p:spTree>
    <p:extLst>
      <p:ext uri="{BB962C8B-B14F-4D97-AF65-F5344CB8AC3E}">
        <p14:creationId xmlns:p14="http://schemas.microsoft.com/office/powerpoint/2010/main" val="3816876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F7BB-1DB7-4D4D-8496-DE437ACE8E7A}"/>
              </a:ext>
            </a:extLst>
          </p:cNvPr>
          <p:cNvSpPr>
            <a:spLocks noGrp="1"/>
          </p:cNvSpPr>
          <p:nvPr>
            <p:ph type="title"/>
          </p:nvPr>
        </p:nvSpPr>
        <p:spPr/>
        <p:txBody>
          <a:bodyPr/>
          <a:lstStyle/>
          <a:p>
            <a:r>
              <a:rPr lang="en-AU" dirty="0"/>
              <a:t>Understanding a Simple Java Program</a:t>
            </a:r>
          </a:p>
        </p:txBody>
      </p:sp>
      <p:pic>
        <p:nvPicPr>
          <p:cNvPr id="4" name="Picture 3">
            <a:extLst>
              <a:ext uri="{FF2B5EF4-FFF2-40B4-BE49-F238E27FC236}">
                <a16:creationId xmlns:a16="http://schemas.microsoft.com/office/drawing/2014/main" id="{F6D38055-6530-404B-98CB-9537445EF54A}"/>
              </a:ext>
            </a:extLst>
          </p:cNvPr>
          <p:cNvPicPr>
            <a:picLocks noChangeAspect="1"/>
          </p:cNvPicPr>
          <p:nvPr/>
        </p:nvPicPr>
        <p:blipFill>
          <a:blip r:embed="rId2"/>
          <a:stretch>
            <a:fillRect/>
          </a:stretch>
        </p:blipFill>
        <p:spPr>
          <a:xfrm>
            <a:off x="5273040" y="2856706"/>
            <a:ext cx="6720840" cy="3467011"/>
          </a:xfrm>
          <a:prstGeom prst="rect">
            <a:avLst/>
          </a:prstGeom>
        </p:spPr>
      </p:pic>
      <p:sp>
        <p:nvSpPr>
          <p:cNvPr id="3" name="Content Placeholder 2">
            <a:extLst>
              <a:ext uri="{FF2B5EF4-FFF2-40B4-BE49-F238E27FC236}">
                <a16:creationId xmlns:a16="http://schemas.microsoft.com/office/drawing/2014/main" id="{AD48FBAD-F003-4E48-8DC0-4160809145C6}"/>
              </a:ext>
            </a:extLst>
          </p:cNvPr>
          <p:cNvSpPr>
            <a:spLocks noGrp="1"/>
          </p:cNvSpPr>
          <p:nvPr>
            <p:ph idx="1"/>
          </p:nvPr>
        </p:nvSpPr>
        <p:spPr>
          <a:xfrm>
            <a:off x="518160" y="1253331"/>
            <a:ext cx="11475720" cy="1977549"/>
          </a:xfrm>
        </p:spPr>
        <p:txBody>
          <a:bodyPr>
            <a:normAutofit fontScale="92500"/>
          </a:bodyPr>
          <a:lstStyle/>
          <a:p>
            <a:r>
              <a:rPr lang="en-AU" dirty="0"/>
              <a:t>The Java Class:</a:t>
            </a:r>
          </a:p>
          <a:p>
            <a:pPr lvl="1"/>
            <a:r>
              <a:rPr lang="en-AU" dirty="0"/>
              <a:t>Java is object-oriented (ignore this for now) but it means your primary goal is to describe classes and objects.</a:t>
            </a:r>
          </a:p>
          <a:p>
            <a:pPr lvl="1"/>
            <a:r>
              <a:rPr lang="en-AU" dirty="0"/>
              <a:t>In Java the entire program is a class. </a:t>
            </a:r>
          </a:p>
          <a:p>
            <a:pPr lvl="1"/>
            <a:r>
              <a:rPr lang="en-AU" dirty="0"/>
              <a:t>I chose the name Displayer because the program displays a line of text on the computer.</a:t>
            </a:r>
          </a:p>
        </p:txBody>
      </p:sp>
      <p:sp>
        <p:nvSpPr>
          <p:cNvPr id="5" name="TextBox 4">
            <a:extLst>
              <a:ext uri="{FF2B5EF4-FFF2-40B4-BE49-F238E27FC236}">
                <a16:creationId xmlns:a16="http://schemas.microsoft.com/office/drawing/2014/main" id="{5CC2499E-AB6C-4DBD-BC42-BC611CEAFB9B}"/>
              </a:ext>
            </a:extLst>
          </p:cNvPr>
          <p:cNvSpPr txBox="1"/>
          <p:nvPr/>
        </p:nvSpPr>
        <p:spPr>
          <a:xfrm>
            <a:off x="411480" y="3718976"/>
            <a:ext cx="6012415" cy="1323439"/>
          </a:xfrm>
          <a:prstGeom prst="rect">
            <a:avLst/>
          </a:prstGeom>
          <a:noFill/>
        </p:spPr>
        <p:txBody>
          <a:bodyPr wrap="none" rtlCol="0">
            <a:spAutoFit/>
          </a:bodyPr>
          <a:lstStyle/>
          <a:p>
            <a:r>
              <a:rPr lang="en-AU" sz="2000" dirty="0">
                <a:latin typeface="+mj-lt"/>
              </a:rPr>
              <a:t>*In listing 3-1 public and class are Java keywords.</a:t>
            </a:r>
          </a:p>
          <a:p>
            <a:r>
              <a:rPr lang="en-AU" sz="2000" dirty="0">
                <a:latin typeface="+mj-lt"/>
              </a:rPr>
              <a:t>They are the same for everyone, whereas Displayer is</a:t>
            </a:r>
          </a:p>
          <a:p>
            <a:r>
              <a:rPr lang="en-AU" sz="2000" dirty="0">
                <a:latin typeface="+mj-lt"/>
              </a:rPr>
              <a:t>An identifier which I made up – the name for a particular</a:t>
            </a:r>
          </a:p>
          <a:p>
            <a:r>
              <a:rPr lang="en-AU" sz="2000" dirty="0">
                <a:latin typeface="+mj-lt"/>
              </a:rPr>
              <a:t>Class.</a:t>
            </a:r>
          </a:p>
        </p:txBody>
      </p:sp>
    </p:spTree>
    <p:extLst>
      <p:ext uri="{BB962C8B-B14F-4D97-AF65-F5344CB8AC3E}">
        <p14:creationId xmlns:p14="http://schemas.microsoft.com/office/powerpoint/2010/main" val="139867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BD22-5A2A-4C07-936E-B9830CAC28E7}"/>
              </a:ext>
            </a:extLst>
          </p:cNvPr>
          <p:cNvSpPr>
            <a:spLocks noGrp="1"/>
          </p:cNvSpPr>
          <p:nvPr>
            <p:ph type="title"/>
          </p:nvPr>
        </p:nvSpPr>
        <p:spPr>
          <a:xfrm>
            <a:off x="676312" y="-72233"/>
            <a:ext cx="9030419" cy="1325563"/>
          </a:xfrm>
        </p:spPr>
        <p:txBody>
          <a:bodyPr/>
          <a:lstStyle/>
          <a:p>
            <a:r>
              <a:rPr lang="en-AU" dirty="0"/>
              <a:t>The Java method</a:t>
            </a:r>
          </a:p>
        </p:txBody>
      </p:sp>
      <p:sp>
        <p:nvSpPr>
          <p:cNvPr id="3" name="Content Placeholder 2">
            <a:extLst>
              <a:ext uri="{FF2B5EF4-FFF2-40B4-BE49-F238E27FC236}">
                <a16:creationId xmlns:a16="http://schemas.microsoft.com/office/drawing/2014/main" id="{8DC95E09-B370-4B59-9E91-E330654D347F}"/>
              </a:ext>
            </a:extLst>
          </p:cNvPr>
          <p:cNvSpPr>
            <a:spLocks noGrp="1"/>
          </p:cNvSpPr>
          <p:nvPr>
            <p:ph idx="1"/>
          </p:nvPr>
        </p:nvSpPr>
        <p:spPr>
          <a:xfrm>
            <a:off x="198120" y="1253330"/>
            <a:ext cx="11826240" cy="5101750"/>
          </a:xfrm>
        </p:spPr>
        <p:txBody>
          <a:bodyPr>
            <a:normAutofit fontScale="92500" lnSpcReduction="10000"/>
          </a:bodyPr>
          <a:lstStyle/>
          <a:p>
            <a:r>
              <a:rPr lang="en-AU" dirty="0"/>
              <a:t>You’re working as an auto mechanic in an upscale garage.</a:t>
            </a:r>
          </a:p>
          <a:p>
            <a:r>
              <a:rPr lang="en-AU" dirty="0"/>
              <a:t>Your boss – always in a hurry, joins his words and says,</a:t>
            </a:r>
            <a:r>
              <a:rPr lang="en-US" dirty="0"/>
              <a:t> “</a:t>
            </a:r>
            <a:r>
              <a:rPr lang="en-US" dirty="0" err="1"/>
              <a:t>fixThe</a:t>
            </a:r>
            <a:r>
              <a:rPr lang="en-US" dirty="0"/>
              <a:t> Alternator on that </a:t>
            </a:r>
            <a:r>
              <a:rPr lang="en-US" dirty="0" err="1"/>
              <a:t>junkyOldFord</a:t>
            </a:r>
            <a:r>
              <a:rPr lang="en-US" dirty="0"/>
              <a:t>.”</a:t>
            </a:r>
            <a:r>
              <a:rPr lang="en-AU" dirty="0"/>
              <a:t> </a:t>
            </a:r>
          </a:p>
          <a:p>
            <a:r>
              <a:rPr lang="en-AU" dirty="0"/>
              <a:t>Mentally you run through a list of tasks: “Drive the car into the bay, lift the hood…</a:t>
            </a:r>
          </a:p>
          <a:p>
            <a:r>
              <a:rPr lang="en-AU" dirty="0"/>
              <a:t>Three things are going on:</a:t>
            </a:r>
          </a:p>
          <a:p>
            <a:pPr lvl="1"/>
            <a:r>
              <a:rPr lang="en-AU" b="1" dirty="0"/>
              <a:t>You have a name for the thing you’re supposed to do</a:t>
            </a:r>
            <a:r>
              <a:rPr lang="en-AU" dirty="0"/>
              <a:t>: </a:t>
            </a:r>
            <a:r>
              <a:rPr lang="en-AU" i="1" dirty="0" err="1"/>
              <a:t>fixTheAlternator</a:t>
            </a:r>
            <a:endParaRPr lang="en-AU" i="1" dirty="0"/>
          </a:p>
          <a:p>
            <a:pPr lvl="1"/>
            <a:r>
              <a:rPr lang="en-AU" b="1" dirty="0"/>
              <a:t>In your mind, you have a list of tasks associated with the name </a:t>
            </a:r>
            <a:r>
              <a:rPr lang="en-AU" b="1" i="1" dirty="0" err="1"/>
              <a:t>fixTheAlternator</a:t>
            </a:r>
            <a:r>
              <a:rPr lang="en-AU" i="1" dirty="0"/>
              <a:t>:  </a:t>
            </a:r>
            <a:r>
              <a:rPr lang="en-US" dirty="0"/>
              <a:t>“Drive the car into the bay, lift the hood, get a wrench,” and so on.</a:t>
            </a:r>
          </a:p>
          <a:p>
            <a:pPr lvl="1"/>
            <a:r>
              <a:rPr lang="en-US" b="1" dirty="0"/>
              <a:t>You have a grumpy boss who’s telling you to do all this work</a:t>
            </a:r>
          </a:p>
          <a:p>
            <a:r>
              <a:rPr lang="en-US" dirty="0"/>
              <a:t>Using the word method to describe this makes sense. You have a method for doing something with an alternator, your boss calls that method into action, and you respond by doing all the things in the list of instructions you associate with the method.</a:t>
            </a:r>
          </a:p>
          <a:p>
            <a:pPr lvl="1"/>
            <a:endParaRPr lang="en-AU" i="1" dirty="0"/>
          </a:p>
        </p:txBody>
      </p:sp>
    </p:spTree>
    <p:extLst>
      <p:ext uri="{BB962C8B-B14F-4D97-AF65-F5344CB8AC3E}">
        <p14:creationId xmlns:p14="http://schemas.microsoft.com/office/powerpoint/2010/main" val="45365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298C-728F-4216-8080-083FFBE4ECD9}"/>
              </a:ext>
            </a:extLst>
          </p:cNvPr>
          <p:cNvSpPr>
            <a:spLocks noGrp="1"/>
          </p:cNvSpPr>
          <p:nvPr>
            <p:ph type="title"/>
          </p:nvPr>
        </p:nvSpPr>
        <p:spPr/>
        <p:txBody>
          <a:bodyPr/>
          <a:lstStyle/>
          <a:p>
            <a:r>
              <a:rPr lang="en-AU" dirty="0"/>
              <a:t>A bit deeper</a:t>
            </a:r>
          </a:p>
        </p:txBody>
      </p:sp>
      <p:sp>
        <p:nvSpPr>
          <p:cNvPr id="3" name="Content Placeholder 2">
            <a:extLst>
              <a:ext uri="{FF2B5EF4-FFF2-40B4-BE49-F238E27FC236}">
                <a16:creationId xmlns:a16="http://schemas.microsoft.com/office/drawing/2014/main" id="{A92B4798-69AD-47A6-BFB3-C936D54D1903}"/>
              </a:ext>
            </a:extLst>
          </p:cNvPr>
          <p:cNvSpPr>
            <a:spLocks noGrp="1"/>
          </p:cNvSpPr>
          <p:nvPr>
            <p:ph idx="1"/>
          </p:nvPr>
        </p:nvSpPr>
        <p:spPr>
          <a:xfrm>
            <a:off x="838200" y="1690688"/>
            <a:ext cx="10515600" cy="4351338"/>
          </a:xfrm>
        </p:spPr>
        <p:txBody>
          <a:bodyPr/>
          <a:lstStyle/>
          <a:p>
            <a:r>
              <a:rPr lang="en-AU" dirty="0"/>
              <a:t>We will go in depth later in the course but for now:</a:t>
            </a:r>
          </a:p>
          <a:p>
            <a:endParaRPr lang="en-AU" dirty="0"/>
          </a:p>
          <a:p>
            <a:endParaRPr lang="en-AU" dirty="0"/>
          </a:p>
          <a:p>
            <a:endParaRPr lang="en-AU" dirty="0"/>
          </a:p>
          <a:p>
            <a:endParaRPr lang="en-AU" dirty="0"/>
          </a:p>
          <a:p>
            <a:r>
              <a:rPr lang="en-AU" dirty="0"/>
              <a:t>Somewhere else in my code. I need an instruction to call my </a:t>
            </a:r>
            <a:r>
              <a:rPr lang="en-AU" dirty="0" err="1"/>
              <a:t>fixTheAlternator</a:t>
            </a:r>
            <a:r>
              <a:rPr lang="en-AU" dirty="0"/>
              <a:t> method into action.</a:t>
            </a:r>
          </a:p>
          <a:p>
            <a:endParaRPr lang="en-AU" dirty="0"/>
          </a:p>
        </p:txBody>
      </p:sp>
      <p:pic>
        <p:nvPicPr>
          <p:cNvPr id="5" name="Picture 4">
            <a:extLst>
              <a:ext uri="{FF2B5EF4-FFF2-40B4-BE49-F238E27FC236}">
                <a16:creationId xmlns:a16="http://schemas.microsoft.com/office/drawing/2014/main" id="{F306E788-AAA6-4868-A738-8186D0CD9E18}"/>
              </a:ext>
            </a:extLst>
          </p:cNvPr>
          <p:cNvPicPr>
            <a:picLocks noChangeAspect="1"/>
          </p:cNvPicPr>
          <p:nvPr/>
        </p:nvPicPr>
        <p:blipFill>
          <a:blip r:embed="rId2"/>
          <a:stretch>
            <a:fillRect/>
          </a:stretch>
        </p:blipFill>
        <p:spPr>
          <a:xfrm>
            <a:off x="838200" y="2155507"/>
            <a:ext cx="7406640" cy="214402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15CA1E7-B7D6-43FA-B445-56A256DDD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40" y="5311117"/>
            <a:ext cx="7137048" cy="865846"/>
          </a:xfrm>
          <a:prstGeom prst="rect">
            <a:avLst/>
          </a:prstGeom>
        </p:spPr>
      </p:pic>
    </p:spTree>
    <p:extLst>
      <p:ext uri="{BB962C8B-B14F-4D97-AF65-F5344CB8AC3E}">
        <p14:creationId xmlns:p14="http://schemas.microsoft.com/office/powerpoint/2010/main" val="138320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04CD-2EE0-4980-8385-C30A29F597F7}"/>
              </a:ext>
            </a:extLst>
          </p:cNvPr>
          <p:cNvSpPr>
            <a:spLocks noGrp="1"/>
          </p:cNvSpPr>
          <p:nvPr>
            <p:ph type="title"/>
          </p:nvPr>
        </p:nvSpPr>
        <p:spPr>
          <a:xfrm>
            <a:off x="676312" y="0"/>
            <a:ext cx="9030419" cy="1325563"/>
          </a:xfrm>
        </p:spPr>
        <p:txBody>
          <a:bodyPr/>
          <a:lstStyle/>
          <a:p>
            <a:r>
              <a:rPr lang="en-AU" dirty="0"/>
              <a:t>The main method in a program</a:t>
            </a:r>
          </a:p>
        </p:txBody>
      </p:sp>
      <p:sp>
        <p:nvSpPr>
          <p:cNvPr id="3" name="Content Placeholder 2">
            <a:extLst>
              <a:ext uri="{FF2B5EF4-FFF2-40B4-BE49-F238E27FC236}">
                <a16:creationId xmlns:a16="http://schemas.microsoft.com/office/drawing/2014/main" id="{7F40EC9F-3853-4CF2-994B-38A7F42506DD}"/>
              </a:ext>
            </a:extLst>
          </p:cNvPr>
          <p:cNvSpPr>
            <a:spLocks noGrp="1"/>
          </p:cNvSpPr>
          <p:nvPr>
            <p:ph idx="1"/>
          </p:nvPr>
        </p:nvSpPr>
        <p:spPr>
          <a:xfrm>
            <a:off x="144779" y="1307628"/>
            <a:ext cx="3396850" cy="4351338"/>
          </a:xfrm>
        </p:spPr>
        <p:txBody>
          <a:bodyPr/>
          <a:lstStyle/>
          <a:p>
            <a:r>
              <a:rPr lang="en-AU" dirty="0"/>
              <a:t>The bulk of the program in Listing 3-1 contains the declaration of a method named main. (Ignore the other words </a:t>
            </a:r>
            <a:r>
              <a:rPr lang="en-AU" i="1" dirty="0"/>
              <a:t>public</a:t>
            </a:r>
            <a:r>
              <a:rPr lang="en-AU" dirty="0"/>
              <a:t>, </a:t>
            </a:r>
            <a:r>
              <a:rPr lang="en-AU" i="1" dirty="0"/>
              <a:t>static</a:t>
            </a:r>
            <a:r>
              <a:rPr lang="en-AU" dirty="0"/>
              <a:t>, </a:t>
            </a:r>
            <a:r>
              <a:rPr lang="en-AU" i="1" dirty="0"/>
              <a:t>void</a:t>
            </a:r>
            <a:r>
              <a:rPr lang="en-AU" dirty="0"/>
              <a:t>, </a:t>
            </a:r>
            <a:r>
              <a:rPr lang="en-AU" i="1" dirty="0"/>
              <a:t>String </a:t>
            </a:r>
            <a:r>
              <a:rPr lang="en-AU" dirty="0"/>
              <a:t>and </a:t>
            </a:r>
            <a:r>
              <a:rPr lang="en-AU" i="1" dirty="0" err="1"/>
              <a:t>args</a:t>
            </a:r>
            <a:r>
              <a:rPr lang="en-AU" i="1" dirty="0"/>
              <a:t>; </a:t>
            </a:r>
            <a:r>
              <a:rPr lang="en-AU" dirty="0"/>
              <a:t>those are for later.</a:t>
            </a:r>
          </a:p>
          <a:p>
            <a:pPr marL="0" indent="0">
              <a:buNone/>
            </a:pPr>
            <a:endParaRPr lang="en-AU" dirty="0"/>
          </a:p>
        </p:txBody>
      </p:sp>
      <p:pic>
        <p:nvPicPr>
          <p:cNvPr id="4" name="Picture 3">
            <a:extLst>
              <a:ext uri="{FF2B5EF4-FFF2-40B4-BE49-F238E27FC236}">
                <a16:creationId xmlns:a16="http://schemas.microsoft.com/office/drawing/2014/main" id="{8214BA4C-39BA-481C-B0A8-E36A29A3B769}"/>
              </a:ext>
            </a:extLst>
          </p:cNvPr>
          <p:cNvPicPr>
            <a:picLocks noChangeAspect="1"/>
          </p:cNvPicPr>
          <p:nvPr/>
        </p:nvPicPr>
        <p:blipFill>
          <a:blip r:embed="rId3"/>
          <a:stretch>
            <a:fillRect/>
          </a:stretch>
        </p:blipFill>
        <p:spPr>
          <a:xfrm>
            <a:off x="3541629" y="1070918"/>
            <a:ext cx="6227909" cy="3203244"/>
          </a:xfrm>
          <a:prstGeom prst="rect">
            <a:avLst/>
          </a:prstGeom>
        </p:spPr>
      </p:pic>
      <p:pic>
        <p:nvPicPr>
          <p:cNvPr id="5" name="Picture 4">
            <a:extLst>
              <a:ext uri="{FF2B5EF4-FFF2-40B4-BE49-F238E27FC236}">
                <a16:creationId xmlns:a16="http://schemas.microsoft.com/office/drawing/2014/main" id="{6A3CB2D5-F805-494C-A548-E313E58E7367}"/>
              </a:ext>
            </a:extLst>
          </p:cNvPr>
          <p:cNvPicPr>
            <a:picLocks noChangeAspect="1"/>
          </p:cNvPicPr>
          <p:nvPr/>
        </p:nvPicPr>
        <p:blipFill>
          <a:blip r:embed="rId4"/>
          <a:stretch>
            <a:fillRect/>
          </a:stretch>
        </p:blipFill>
        <p:spPr>
          <a:xfrm>
            <a:off x="6266285" y="4274162"/>
            <a:ext cx="5669959" cy="2030730"/>
          </a:xfrm>
          <a:prstGeom prst="rect">
            <a:avLst/>
          </a:prstGeom>
        </p:spPr>
      </p:pic>
    </p:spTree>
    <p:extLst>
      <p:ext uri="{BB962C8B-B14F-4D97-AF65-F5344CB8AC3E}">
        <p14:creationId xmlns:p14="http://schemas.microsoft.com/office/powerpoint/2010/main" val="10634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4989-6BD2-4B26-866C-1146666CB867}"/>
              </a:ext>
            </a:extLst>
          </p:cNvPr>
          <p:cNvSpPr>
            <a:spLocks noGrp="1"/>
          </p:cNvSpPr>
          <p:nvPr>
            <p:ph type="title"/>
          </p:nvPr>
        </p:nvSpPr>
        <p:spPr/>
        <p:txBody>
          <a:bodyPr/>
          <a:lstStyle/>
          <a:p>
            <a:r>
              <a:rPr lang="en-AU" dirty="0"/>
              <a:t>Main plays a special role</a:t>
            </a:r>
          </a:p>
        </p:txBody>
      </p:sp>
      <p:sp>
        <p:nvSpPr>
          <p:cNvPr id="3" name="Content Placeholder 2">
            <a:extLst>
              <a:ext uri="{FF2B5EF4-FFF2-40B4-BE49-F238E27FC236}">
                <a16:creationId xmlns:a16="http://schemas.microsoft.com/office/drawing/2014/main" id="{400AAE59-08A0-469E-A8D3-A46ADE3C897B}"/>
              </a:ext>
            </a:extLst>
          </p:cNvPr>
          <p:cNvSpPr>
            <a:spLocks noGrp="1"/>
          </p:cNvSpPr>
          <p:nvPr>
            <p:ph idx="1"/>
          </p:nvPr>
        </p:nvSpPr>
        <p:spPr/>
        <p:txBody>
          <a:bodyPr/>
          <a:lstStyle/>
          <a:p>
            <a:r>
              <a:rPr lang="en-AU" dirty="0"/>
              <a:t>You never write code that calls a main method into action.</a:t>
            </a:r>
          </a:p>
          <a:p>
            <a:r>
              <a:rPr lang="en-AU" dirty="0"/>
              <a:t>The word main is the name of the method that is called into action automatically when the program begins running.</a:t>
            </a:r>
          </a:p>
          <a:p>
            <a:r>
              <a:rPr lang="en-AU" dirty="0"/>
              <a:t>In the displayer program, the main method’s body has one instruction: print “You’ll love Java!” on the screen.</a:t>
            </a:r>
          </a:p>
        </p:txBody>
      </p:sp>
    </p:spTree>
    <p:extLst>
      <p:ext uri="{BB962C8B-B14F-4D97-AF65-F5344CB8AC3E}">
        <p14:creationId xmlns:p14="http://schemas.microsoft.com/office/powerpoint/2010/main" val="2025593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2BF4-CF50-4C7F-8706-714DC4BBA7E2}"/>
              </a:ext>
            </a:extLst>
          </p:cNvPr>
          <p:cNvSpPr>
            <a:spLocks noGrp="1"/>
          </p:cNvSpPr>
          <p:nvPr>
            <p:ph type="title"/>
          </p:nvPr>
        </p:nvSpPr>
        <p:spPr/>
        <p:txBody>
          <a:bodyPr/>
          <a:lstStyle/>
          <a:p>
            <a:r>
              <a:rPr lang="en-AU" dirty="0"/>
              <a:t>Hello World!</a:t>
            </a:r>
          </a:p>
        </p:txBody>
      </p:sp>
      <p:sp>
        <p:nvSpPr>
          <p:cNvPr id="3" name="Content Placeholder 2">
            <a:extLst>
              <a:ext uri="{FF2B5EF4-FFF2-40B4-BE49-F238E27FC236}">
                <a16:creationId xmlns:a16="http://schemas.microsoft.com/office/drawing/2014/main" id="{D2284AAA-734B-4A94-BBD7-C12D445C2676}"/>
              </a:ext>
            </a:extLst>
          </p:cNvPr>
          <p:cNvSpPr>
            <a:spLocks noGrp="1"/>
          </p:cNvSpPr>
          <p:nvPr>
            <p:ph idx="1"/>
          </p:nvPr>
        </p:nvSpPr>
        <p:spPr/>
        <p:txBody>
          <a:bodyPr/>
          <a:lstStyle/>
          <a:p>
            <a:r>
              <a:rPr lang="en-AU" dirty="0"/>
              <a:t>This is traditionally the first program someone writes. </a:t>
            </a:r>
          </a:p>
          <a:p>
            <a:r>
              <a:rPr lang="en-AU" dirty="0"/>
              <a:t>To test that everything installed correctly, we will all do it together.</a:t>
            </a:r>
          </a:p>
        </p:txBody>
      </p:sp>
    </p:spTree>
    <p:extLst>
      <p:ext uri="{BB962C8B-B14F-4D97-AF65-F5344CB8AC3E}">
        <p14:creationId xmlns:p14="http://schemas.microsoft.com/office/powerpoint/2010/main" val="168053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C50C-A1F4-40CA-8EDC-724CFDD607C7}"/>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B1A9FBD1-806C-4CC9-94C4-0F10ED4A33BC}"/>
              </a:ext>
            </a:extLst>
          </p:cNvPr>
          <p:cNvSpPr>
            <a:spLocks noGrp="1"/>
          </p:cNvSpPr>
          <p:nvPr>
            <p:ph idx="1"/>
          </p:nvPr>
        </p:nvSpPr>
        <p:spPr>
          <a:xfrm>
            <a:off x="838200" y="1249680"/>
            <a:ext cx="10515600" cy="4927283"/>
          </a:xfrm>
        </p:spPr>
        <p:txBody>
          <a:bodyPr>
            <a:normAutofit fontScale="92500" lnSpcReduction="10000"/>
          </a:bodyPr>
          <a:lstStyle/>
          <a:p>
            <a:r>
              <a:rPr lang="en-AU" dirty="0"/>
              <a:t>Whew we made it</a:t>
            </a:r>
          </a:p>
          <a:p>
            <a:r>
              <a:rPr lang="en-AU" dirty="0"/>
              <a:t>You should now know what is a:</a:t>
            </a:r>
          </a:p>
          <a:p>
            <a:pPr lvl="1"/>
            <a:r>
              <a:rPr lang="en-AU" dirty="0"/>
              <a:t>programming language</a:t>
            </a:r>
          </a:p>
          <a:p>
            <a:pPr lvl="1"/>
            <a:r>
              <a:rPr lang="en-AU" dirty="0"/>
              <a:t>Integrated Development Environment</a:t>
            </a:r>
          </a:p>
          <a:p>
            <a:pPr lvl="1"/>
            <a:r>
              <a:rPr lang="en-AU" dirty="0"/>
              <a:t>Syntax</a:t>
            </a:r>
          </a:p>
          <a:p>
            <a:pPr lvl="1"/>
            <a:r>
              <a:rPr lang="en-AU" dirty="0"/>
              <a:t>Compiler</a:t>
            </a:r>
          </a:p>
          <a:p>
            <a:pPr lvl="1"/>
            <a:r>
              <a:rPr lang="en-AU" dirty="0"/>
              <a:t>Java Virtual Machine</a:t>
            </a:r>
          </a:p>
          <a:p>
            <a:pPr lvl="1"/>
            <a:r>
              <a:rPr lang="en-AU" dirty="0"/>
              <a:t>Java Runtime Environment</a:t>
            </a:r>
          </a:p>
          <a:p>
            <a:pPr lvl="1"/>
            <a:r>
              <a:rPr lang="en-AU" dirty="0"/>
              <a:t>Java Development Kit</a:t>
            </a:r>
          </a:p>
          <a:p>
            <a:pPr lvl="1"/>
            <a:r>
              <a:rPr lang="en-AU" dirty="0"/>
              <a:t>Keyword and Identifiers</a:t>
            </a:r>
          </a:p>
          <a:p>
            <a:pPr lvl="1"/>
            <a:r>
              <a:rPr lang="en-AU" dirty="0"/>
              <a:t>Method</a:t>
            </a:r>
          </a:p>
          <a:p>
            <a:pPr lvl="1"/>
            <a:r>
              <a:rPr lang="en-AU" dirty="0"/>
              <a:t>Main Method</a:t>
            </a:r>
          </a:p>
          <a:p>
            <a:r>
              <a:rPr lang="en-AU" dirty="0"/>
              <a:t>Next workshop we will dive right in and start writing programs. </a:t>
            </a:r>
          </a:p>
        </p:txBody>
      </p:sp>
    </p:spTree>
    <p:extLst>
      <p:ext uri="{BB962C8B-B14F-4D97-AF65-F5344CB8AC3E}">
        <p14:creationId xmlns:p14="http://schemas.microsoft.com/office/powerpoint/2010/main" val="148851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8407F0-3EEE-46DE-8CF2-AC6E03437995}"/>
              </a:ext>
            </a:extLst>
          </p:cNvPr>
          <p:cNvSpPr>
            <a:spLocks noGrp="1"/>
          </p:cNvSpPr>
          <p:nvPr>
            <p:ph type="title"/>
          </p:nvPr>
        </p:nvSpPr>
        <p:spPr/>
        <p:txBody>
          <a:bodyPr/>
          <a:lstStyle/>
          <a:p>
            <a:r>
              <a:rPr lang="en-AU" dirty="0"/>
              <a:t>Why learn java?</a:t>
            </a:r>
          </a:p>
        </p:txBody>
      </p:sp>
      <p:sp>
        <p:nvSpPr>
          <p:cNvPr id="5" name="Content Placeholder 4">
            <a:extLst>
              <a:ext uri="{FF2B5EF4-FFF2-40B4-BE49-F238E27FC236}">
                <a16:creationId xmlns:a16="http://schemas.microsoft.com/office/drawing/2014/main" id="{10EEF5EB-240C-4EFD-B1B3-1A0B9B54B903}"/>
              </a:ext>
            </a:extLst>
          </p:cNvPr>
          <p:cNvSpPr>
            <a:spLocks noGrp="1"/>
          </p:cNvSpPr>
          <p:nvPr>
            <p:ph idx="1"/>
          </p:nvPr>
        </p:nvSpPr>
        <p:spPr/>
        <p:txBody>
          <a:bodyPr/>
          <a:lstStyle/>
          <a:p>
            <a:r>
              <a:rPr lang="en-AU" dirty="0"/>
              <a:t>Java is a highly useful programming language used in banking, retail, information technology, android, financial services… and most importantly FRC!</a:t>
            </a:r>
          </a:p>
          <a:p>
            <a:pPr marL="0" indent="0">
              <a:buNone/>
            </a:pPr>
            <a:endParaRPr lang="en-AU" dirty="0"/>
          </a:p>
        </p:txBody>
      </p:sp>
    </p:spTree>
    <p:extLst>
      <p:ext uri="{BB962C8B-B14F-4D97-AF65-F5344CB8AC3E}">
        <p14:creationId xmlns:p14="http://schemas.microsoft.com/office/powerpoint/2010/main" val="335263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6364-97C9-4D3E-9E16-A2C2CE3DCA3E}"/>
              </a:ext>
            </a:extLst>
          </p:cNvPr>
          <p:cNvSpPr>
            <a:spLocks noGrp="1"/>
          </p:cNvSpPr>
          <p:nvPr>
            <p:ph type="title"/>
          </p:nvPr>
        </p:nvSpPr>
        <p:spPr/>
        <p:txBody>
          <a:bodyPr/>
          <a:lstStyle/>
          <a:p>
            <a:r>
              <a:rPr lang="en-AU" dirty="0"/>
              <a:t>Introduction to Programming</a:t>
            </a:r>
          </a:p>
        </p:txBody>
      </p:sp>
      <p:sp>
        <p:nvSpPr>
          <p:cNvPr id="3" name="Content Placeholder 2">
            <a:extLst>
              <a:ext uri="{FF2B5EF4-FFF2-40B4-BE49-F238E27FC236}">
                <a16:creationId xmlns:a16="http://schemas.microsoft.com/office/drawing/2014/main" id="{125DB2A8-3103-401C-AACA-392156AD4D6E}"/>
              </a:ext>
            </a:extLst>
          </p:cNvPr>
          <p:cNvSpPr>
            <a:spLocks noGrp="1"/>
          </p:cNvSpPr>
          <p:nvPr>
            <p:ph idx="1"/>
          </p:nvPr>
        </p:nvSpPr>
        <p:spPr>
          <a:xfrm>
            <a:off x="843952" y="1433739"/>
            <a:ext cx="11016344" cy="5059136"/>
          </a:xfrm>
        </p:spPr>
        <p:txBody>
          <a:bodyPr>
            <a:normAutofit fontScale="92500" lnSpcReduction="10000"/>
          </a:bodyPr>
          <a:lstStyle/>
          <a:p>
            <a:r>
              <a:rPr lang="en-AU" dirty="0"/>
              <a:t>Programming languages</a:t>
            </a:r>
          </a:p>
          <a:p>
            <a:pPr lvl="1"/>
            <a:r>
              <a:rPr lang="en-AU" dirty="0"/>
              <a:t>Allow programmers to give instructions to a computer that both can understand as well as other people</a:t>
            </a:r>
          </a:p>
          <a:p>
            <a:pPr lvl="1"/>
            <a:r>
              <a:rPr lang="en-AU" dirty="0"/>
              <a:t>Most languages share similar concepts</a:t>
            </a:r>
          </a:p>
          <a:p>
            <a:r>
              <a:rPr lang="en-AU" dirty="0"/>
              <a:t>Syntax</a:t>
            </a:r>
          </a:p>
          <a:p>
            <a:pPr lvl="1"/>
            <a:r>
              <a:rPr lang="en-AU" dirty="0"/>
              <a:t>Syntax is the structure of how the code is written</a:t>
            </a:r>
          </a:p>
          <a:p>
            <a:pPr lvl="1"/>
            <a:r>
              <a:rPr lang="en-AU" dirty="0"/>
              <a:t>Computers can’t infer things,  so they like a very strict set of grammar rules. (Syntax). </a:t>
            </a:r>
          </a:p>
          <a:p>
            <a:r>
              <a:rPr lang="en-AU" dirty="0"/>
              <a:t>Compilers:</a:t>
            </a:r>
          </a:p>
          <a:p>
            <a:pPr lvl="1"/>
            <a:r>
              <a:rPr lang="en-AU" dirty="0"/>
              <a:t>Compilers turn your Semi-English Code into something a computer can understand</a:t>
            </a:r>
          </a:p>
          <a:p>
            <a:r>
              <a:rPr lang="en-AU" dirty="0"/>
              <a:t>Integrated Development Environments (IDE):</a:t>
            </a:r>
          </a:p>
          <a:p>
            <a:pPr lvl="1"/>
            <a:r>
              <a:rPr lang="en-AU" dirty="0"/>
              <a:t>Back in the day, you would need several windows to run code: one to write code, one to run code and another to keep track of all the code you have written.</a:t>
            </a:r>
          </a:p>
          <a:p>
            <a:pPr lvl="1"/>
            <a:r>
              <a:rPr lang="en-AU" dirty="0"/>
              <a:t>An IDE combines all of this into one seamless application.</a:t>
            </a:r>
          </a:p>
          <a:p>
            <a:pPr lvl="1"/>
            <a:r>
              <a:rPr lang="en-AU" dirty="0"/>
              <a:t>In this course you will use eclipse as your IDE.</a:t>
            </a:r>
          </a:p>
          <a:p>
            <a:endParaRPr lang="en-AU" dirty="0"/>
          </a:p>
          <a:p>
            <a:pPr lvl="1"/>
            <a:endParaRPr lang="en-AU" dirty="0"/>
          </a:p>
          <a:p>
            <a:endParaRPr lang="en-AU" dirty="0"/>
          </a:p>
        </p:txBody>
      </p:sp>
    </p:spTree>
    <p:extLst>
      <p:ext uri="{BB962C8B-B14F-4D97-AF65-F5344CB8AC3E}">
        <p14:creationId xmlns:p14="http://schemas.microsoft.com/office/powerpoint/2010/main" val="382919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377F-E510-48B3-8386-84DFEDBEC4D9}"/>
              </a:ext>
            </a:extLst>
          </p:cNvPr>
          <p:cNvSpPr>
            <a:spLocks noGrp="1"/>
          </p:cNvSpPr>
          <p:nvPr>
            <p:ph type="title"/>
          </p:nvPr>
        </p:nvSpPr>
        <p:spPr/>
        <p:txBody>
          <a:bodyPr/>
          <a:lstStyle/>
          <a:p>
            <a:r>
              <a:rPr lang="en-AU" dirty="0"/>
              <a:t>Java is:</a:t>
            </a:r>
          </a:p>
        </p:txBody>
      </p:sp>
      <p:sp>
        <p:nvSpPr>
          <p:cNvPr id="3" name="Content Placeholder 2">
            <a:extLst>
              <a:ext uri="{FF2B5EF4-FFF2-40B4-BE49-F238E27FC236}">
                <a16:creationId xmlns:a16="http://schemas.microsoft.com/office/drawing/2014/main" id="{A1D3DBBF-DDD3-4749-B1EB-639463E2D2B9}"/>
              </a:ext>
            </a:extLst>
          </p:cNvPr>
          <p:cNvSpPr>
            <a:spLocks noGrp="1"/>
          </p:cNvSpPr>
          <p:nvPr>
            <p:ph idx="1"/>
          </p:nvPr>
        </p:nvSpPr>
        <p:spPr/>
        <p:txBody>
          <a:bodyPr/>
          <a:lstStyle/>
          <a:p>
            <a:r>
              <a:rPr lang="en-US" b="1"/>
              <a:t>Concurrent</a:t>
            </a:r>
            <a:r>
              <a:rPr lang="en-US" dirty="0"/>
              <a:t> where you can execute many statements instead of sequentially executing it.</a:t>
            </a:r>
          </a:p>
          <a:p>
            <a:r>
              <a:rPr lang="en-US" b="1" dirty="0"/>
              <a:t>Class-based</a:t>
            </a:r>
            <a:r>
              <a:rPr lang="en-US" dirty="0"/>
              <a:t> and an </a:t>
            </a:r>
            <a:r>
              <a:rPr lang="en-US" b="1" dirty="0"/>
              <a:t>object-oriented</a:t>
            </a:r>
            <a:r>
              <a:rPr lang="en-US" dirty="0"/>
              <a:t> programming language.</a:t>
            </a:r>
          </a:p>
          <a:p>
            <a:r>
              <a:rPr lang="en-US" b="1" dirty="0"/>
              <a:t>Independent</a:t>
            </a:r>
            <a:r>
              <a:rPr lang="en-US" dirty="0"/>
              <a:t> programming language that follows the logic of “</a:t>
            </a:r>
            <a:r>
              <a:rPr lang="en-US" b="1" dirty="0"/>
              <a:t>Write once, Run anywhere</a:t>
            </a:r>
            <a:r>
              <a:rPr lang="en-US" dirty="0"/>
              <a:t>” i.e. the compiled code can run on all platforms which supports java.</a:t>
            </a:r>
          </a:p>
          <a:p>
            <a:endParaRPr lang="en-AU" dirty="0"/>
          </a:p>
        </p:txBody>
      </p:sp>
    </p:spTree>
    <p:extLst>
      <p:ext uri="{BB962C8B-B14F-4D97-AF65-F5344CB8AC3E}">
        <p14:creationId xmlns:p14="http://schemas.microsoft.com/office/powerpoint/2010/main" val="16602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1CF1C7-9CA2-4284-AD5B-DB0F59265F82}"/>
              </a:ext>
            </a:extLst>
          </p:cNvPr>
          <p:cNvSpPr>
            <a:spLocks noGrp="1"/>
          </p:cNvSpPr>
          <p:nvPr>
            <p:ph type="title"/>
          </p:nvPr>
        </p:nvSpPr>
        <p:spPr/>
        <p:txBody>
          <a:bodyPr/>
          <a:lstStyle/>
          <a:p>
            <a:r>
              <a:rPr lang="en-AU" dirty="0"/>
              <a:t>What is a compiler:</a:t>
            </a:r>
          </a:p>
        </p:txBody>
      </p:sp>
      <p:sp>
        <p:nvSpPr>
          <p:cNvPr id="9" name="Content Placeholder 8">
            <a:extLst>
              <a:ext uri="{FF2B5EF4-FFF2-40B4-BE49-F238E27FC236}">
                <a16:creationId xmlns:a16="http://schemas.microsoft.com/office/drawing/2014/main" id="{F224E074-CFBA-4C08-859D-7BFFBF6C4921}"/>
              </a:ext>
            </a:extLst>
          </p:cNvPr>
          <p:cNvSpPr>
            <a:spLocks noGrp="1"/>
          </p:cNvSpPr>
          <p:nvPr>
            <p:ph idx="1"/>
          </p:nvPr>
        </p:nvSpPr>
        <p:spPr>
          <a:xfrm>
            <a:off x="51780" y="1256337"/>
            <a:ext cx="11520570" cy="4849495"/>
          </a:xfrm>
        </p:spPr>
        <p:txBody>
          <a:bodyPr/>
          <a:lstStyle/>
          <a:p>
            <a:r>
              <a:rPr lang="en-US" dirty="0"/>
              <a:t>A Compiler takes the java source code that you write and makes it into something that a computer can run</a:t>
            </a:r>
          </a:p>
          <a:p>
            <a:r>
              <a:rPr lang="en-US" dirty="0"/>
              <a:t>Humans can interpret and write Listing 2-1</a:t>
            </a:r>
          </a:p>
          <a:p>
            <a:r>
              <a:rPr lang="en-US" dirty="0"/>
              <a:t>The code in Listing 2-1 is called </a:t>
            </a:r>
            <a:r>
              <a:rPr lang="en-US" i="1" dirty="0"/>
              <a:t>Java source code</a:t>
            </a:r>
            <a:r>
              <a:rPr lang="en-US" dirty="0"/>
              <a:t>.</a:t>
            </a:r>
          </a:p>
          <a:p>
            <a:r>
              <a:rPr lang="en-US" dirty="0"/>
              <a:t>Computers aren’t human beings. Computers don’t follow instructions like the Java Source Code in Listing 2-1.</a:t>
            </a:r>
          </a:p>
          <a:p>
            <a:endParaRPr lang="en-US" dirty="0"/>
          </a:p>
        </p:txBody>
      </p:sp>
      <p:pic>
        <p:nvPicPr>
          <p:cNvPr id="11" name="Picture 10" descr="A screenshot of a cell phone&#10;&#10;Description automatically generated">
            <a:extLst>
              <a:ext uri="{FF2B5EF4-FFF2-40B4-BE49-F238E27FC236}">
                <a16:creationId xmlns:a16="http://schemas.microsoft.com/office/drawing/2014/main" id="{E2D10762-C45D-4EA8-B7D8-34EA260B6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61" y="4278778"/>
            <a:ext cx="4949139" cy="1703217"/>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2922C564-F9F4-4B69-BE82-D25ECADF1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50" y="4154943"/>
            <a:ext cx="4351397" cy="1950889"/>
          </a:xfrm>
          <a:prstGeom prst="rect">
            <a:avLst/>
          </a:prstGeom>
        </p:spPr>
      </p:pic>
    </p:spTree>
    <p:extLst>
      <p:ext uri="{BB962C8B-B14F-4D97-AF65-F5344CB8AC3E}">
        <p14:creationId xmlns:p14="http://schemas.microsoft.com/office/powerpoint/2010/main" val="396139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13772F-2246-4DD1-A014-812343E5F8B7}"/>
              </a:ext>
            </a:extLst>
          </p:cNvPr>
          <p:cNvSpPr>
            <a:spLocks noGrp="1"/>
          </p:cNvSpPr>
          <p:nvPr>
            <p:ph type="title"/>
          </p:nvPr>
        </p:nvSpPr>
        <p:spPr/>
        <p:txBody>
          <a:bodyPr/>
          <a:lstStyle/>
          <a:p>
            <a:r>
              <a:rPr lang="en-AU" dirty="0"/>
              <a:t>Java Bytecode</a:t>
            </a:r>
          </a:p>
        </p:txBody>
      </p:sp>
      <p:sp>
        <p:nvSpPr>
          <p:cNvPr id="6" name="Content Placeholder 5">
            <a:extLst>
              <a:ext uri="{FF2B5EF4-FFF2-40B4-BE49-F238E27FC236}">
                <a16:creationId xmlns:a16="http://schemas.microsoft.com/office/drawing/2014/main" id="{6248CF41-3B31-468A-A06F-637FAE66F01B}"/>
              </a:ext>
            </a:extLst>
          </p:cNvPr>
          <p:cNvSpPr>
            <a:spLocks noGrp="1"/>
          </p:cNvSpPr>
          <p:nvPr>
            <p:ph sz="half" idx="1"/>
          </p:nvPr>
        </p:nvSpPr>
        <p:spPr/>
        <p:txBody>
          <a:bodyPr>
            <a:normAutofit lnSpcReduction="10000"/>
          </a:bodyPr>
          <a:lstStyle/>
          <a:p>
            <a:r>
              <a:rPr lang="en-AU" dirty="0"/>
              <a:t>Instead of </a:t>
            </a:r>
            <a:r>
              <a:rPr lang="en-AU" i="1" dirty="0"/>
              <a:t>Java Source Code</a:t>
            </a:r>
            <a:r>
              <a:rPr lang="en-AU" dirty="0"/>
              <a:t>, computers follow cryptic instructions like Listing 2-2.</a:t>
            </a:r>
          </a:p>
          <a:p>
            <a:r>
              <a:rPr lang="en-AU" dirty="0"/>
              <a:t>Listing 2-2 isn’t </a:t>
            </a:r>
            <a:r>
              <a:rPr lang="en-AU" i="1" dirty="0"/>
              <a:t>Java source code </a:t>
            </a:r>
            <a:r>
              <a:rPr lang="en-AU" dirty="0"/>
              <a:t>instructions, it’s Java bytecode instructions.</a:t>
            </a:r>
          </a:p>
          <a:p>
            <a:r>
              <a:rPr lang="en-AU" dirty="0"/>
              <a:t>When you write a Java program, you write source code instructions (Listing 2-1). After writing the source code, you run a compiler which translates your source code instructions into </a:t>
            </a:r>
            <a:r>
              <a:rPr lang="en-AU" i="1" dirty="0"/>
              <a:t>Java bytecode </a:t>
            </a:r>
            <a:r>
              <a:rPr lang="en-AU" dirty="0"/>
              <a:t>instructions.</a:t>
            </a:r>
          </a:p>
          <a:p>
            <a:endParaRPr lang="en-AU" dirty="0"/>
          </a:p>
          <a:p>
            <a:r>
              <a:rPr lang="en-AU" dirty="0"/>
              <a:t>But surprise – computers don’t run bytecode, they run assembly/machine code</a:t>
            </a:r>
          </a:p>
        </p:txBody>
      </p:sp>
      <p:pic>
        <p:nvPicPr>
          <p:cNvPr id="9" name="Content Placeholder 8" descr="A screenshot of a social media post&#10;&#10;Description automatically generated">
            <a:extLst>
              <a:ext uri="{FF2B5EF4-FFF2-40B4-BE49-F238E27FC236}">
                <a16:creationId xmlns:a16="http://schemas.microsoft.com/office/drawing/2014/main" id="{11B3F4BF-9E3C-457D-90F1-3D0639E9F3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68811" y="1371283"/>
            <a:ext cx="3580131" cy="4481512"/>
          </a:xfrm>
        </p:spPr>
      </p:pic>
    </p:spTree>
    <p:extLst>
      <p:ext uri="{BB962C8B-B14F-4D97-AF65-F5344CB8AC3E}">
        <p14:creationId xmlns:p14="http://schemas.microsoft.com/office/powerpoint/2010/main" val="322153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4E06-2EA5-4D20-9A6C-9A861C0DF9AF}"/>
              </a:ext>
            </a:extLst>
          </p:cNvPr>
          <p:cNvSpPr>
            <a:spLocks noGrp="1"/>
          </p:cNvSpPr>
          <p:nvPr>
            <p:ph type="title"/>
          </p:nvPr>
        </p:nvSpPr>
        <p:spPr>
          <a:xfrm>
            <a:off x="640792" y="-45585"/>
            <a:ext cx="9030419" cy="1325563"/>
          </a:xfrm>
        </p:spPr>
        <p:txBody>
          <a:bodyPr/>
          <a:lstStyle/>
          <a:p>
            <a:r>
              <a:rPr lang="en-AU" dirty="0"/>
              <a:t>Assembly/Machine Code</a:t>
            </a:r>
          </a:p>
        </p:txBody>
      </p:sp>
      <p:sp>
        <p:nvSpPr>
          <p:cNvPr id="3" name="Content Placeholder 2">
            <a:extLst>
              <a:ext uri="{FF2B5EF4-FFF2-40B4-BE49-F238E27FC236}">
                <a16:creationId xmlns:a16="http://schemas.microsoft.com/office/drawing/2014/main" id="{1DCB242B-898B-490D-B3BB-215D209B8316}"/>
              </a:ext>
            </a:extLst>
          </p:cNvPr>
          <p:cNvSpPr>
            <a:spLocks noGrp="1"/>
          </p:cNvSpPr>
          <p:nvPr>
            <p:ph idx="1"/>
          </p:nvPr>
        </p:nvSpPr>
        <p:spPr>
          <a:xfrm>
            <a:off x="291560" y="876823"/>
            <a:ext cx="10515600" cy="2415017"/>
          </a:xfrm>
        </p:spPr>
        <p:txBody>
          <a:bodyPr>
            <a:normAutofit lnSpcReduction="10000"/>
          </a:bodyPr>
          <a:lstStyle/>
          <a:p>
            <a:r>
              <a:rPr lang="en-AU" dirty="0"/>
              <a:t>Each kind of computer processor has its own set of executable instructions, and each computer operating system uses the processor’s instructions in slightly different ways.</a:t>
            </a:r>
          </a:p>
          <a:p>
            <a:r>
              <a:rPr lang="en-AU" dirty="0"/>
              <a:t>The following two programs write Hello World – one on a Pentium running Linux and the other on a PowerPC processor running Linux</a:t>
            </a:r>
          </a:p>
          <a:p>
            <a:r>
              <a:rPr lang="en-AU" dirty="0"/>
              <a:t>Neither program would work on the other.</a:t>
            </a:r>
          </a:p>
          <a:p>
            <a:endParaRPr lang="en-AU" dirty="0"/>
          </a:p>
        </p:txBody>
      </p:sp>
      <p:pic>
        <p:nvPicPr>
          <p:cNvPr id="5" name="Picture 4" descr="A screenshot of a cell phone&#10;&#10;Description automatically generated">
            <a:extLst>
              <a:ext uri="{FF2B5EF4-FFF2-40B4-BE49-F238E27FC236}">
                <a16:creationId xmlns:a16="http://schemas.microsoft.com/office/drawing/2014/main" id="{48B5F7A2-1AE6-41B8-B5FC-3E3F06D69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784" y="3172171"/>
            <a:ext cx="4351397" cy="312447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DAABE34-9D90-4E4A-9FB1-360B35D50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181" y="2945812"/>
            <a:ext cx="4374259" cy="3231160"/>
          </a:xfrm>
          <a:prstGeom prst="rect">
            <a:avLst/>
          </a:prstGeom>
        </p:spPr>
      </p:pic>
      <p:sp>
        <p:nvSpPr>
          <p:cNvPr id="8" name="TextBox 7">
            <a:extLst>
              <a:ext uri="{FF2B5EF4-FFF2-40B4-BE49-F238E27FC236}">
                <a16:creationId xmlns:a16="http://schemas.microsoft.com/office/drawing/2014/main" id="{6163E2A2-0941-4BE6-A6C4-82FB1047E997}"/>
              </a:ext>
            </a:extLst>
          </p:cNvPr>
          <p:cNvSpPr txBox="1"/>
          <p:nvPr/>
        </p:nvSpPr>
        <p:spPr>
          <a:xfrm>
            <a:off x="291560" y="3395854"/>
            <a:ext cx="2533992" cy="2585323"/>
          </a:xfrm>
          <a:prstGeom prst="rect">
            <a:avLst/>
          </a:prstGeom>
          <a:noFill/>
        </p:spPr>
        <p:txBody>
          <a:bodyPr wrap="square" rtlCol="0">
            <a:spAutoFit/>
          </a:bodyPr>
          <a:lstStyle/>
          <a:p>
            <a:r>
              <a:rPr lang="en-AU" dirty="0">
                <a:latin typeface="+mj-lt"/>
              </a:rPr>
              <a:t>*Now imagine running Listing 2-3 on your friend’s Pentium computer running windows. It would scream “Not a valid Win32 application” or “Windows can’t open this file.”</a:t>
            </a:r>
          </a:p>
        </p:txBody>
      </p:sp>
    </p:spTree>
    <p:extLst>
      <p:ext uri="{BB962C8B-B14F-4D97-AF65-F5344CB8AC3E}">
        <p14:creationId xmlns:p14="http://schemas.microsoft.com/office/powerpoint/2010/main" val="285823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C052-1515-413D-827A-A367E9E61B1D}"/>
              </a:ext>
            </a:extLst>
          </p:cNvPr>
          <p:cNvSpPr>
            <a:spLocks noGrp="1"/>
          </p:cNvSpPr>
          <p:nvPr>
            <p:ph type="title"/>
          </p:nvPr>
        </p:nvSpPr>
        <p:spPr/>
        <p:txBody>
          <a:bodyPr/>
          <a:lstStyle/>
          <a:p>
            <a:r>
              <a:rPr lang="en-AU" dirty="0"/>
              <a:t>The solution to the chaos</a:t>
            </a:r>
          </a:p>
        </p:txBody>
      </p:sp>
      <p:sp>
        <p:nvSpPr>
          <p:cNvPr id="3" name="Content Placeholder 2">
            <a:extLst>
              <a:ext uri="{FF2B5EF4-FFF2-40B4-BE49-F238E27FC236}">
                <a16:creationId xmlns:a16="http://schemas.microsoft.com/office/drawing/2014/main" id="{32DB9094-102A-48ED-A517-781739052969}"/>
              </a:ext>
            </a:extLst>
          </p:cNvPr>
          <p:cNvSpPr>
            <a:spLocks noGrp="1"/>
          </p:cNvSpPr>
          <p:nvPr>
            <p:ph idx="1"/>
          </p:nvPr>
        </p:nvSpPr>
        <p:spPr/>
        <p:txBody>
          <a:bodyPr/>
          <a:lstStyle/>
          <a:p>
            <a:r>
              <a:rPr lang="en-AU" i="1" dirty="0"/>
              <a:t>Java bytecode </a:t>
            </a:r>
            <a:r>
              <a:rPr lang="en-AU" dirty="0"/>
              <a:t>isn’t specific to one kind of processor or to one operating system. </a:t>
            </a:r>
          </a:p>
          <a:p>
            <a:r>
              <a:rPr lang="en-AU" dirty="0"/>
              <a:t>A set of </a:t>
            </a:r>
            <a:r>
              <a:rPr lang="en-AU" i="1" dirty="0"/>
              <a:t>Java bytecode </a:t>
            </a:r>
            <a:r>
              <a:rPr lang="en-AU" dirty="0"/>
              <a:t>instructions run on any computer.</a:t>
            </a:r>
          </a:p>
          <a:p>
            <a:r>
              <a:rPr lang="en-US" dirty="0"/>
              <a:t>With Java, you can take a bytecode file that you created with a Windows computer, copy the bytecode to who-knows-what kind of computer, and then run the bytecode with no trouble at all.</a:t>
            </a:r>
          </a:p>
          <a:p>
            <a:r>
              <a:rPr lang="en-US" dirty="0"/>
              <a:t>How is </a:t>
            </a:r>
            <a:r>
              <a:rPr lang="en-US" i="1" dirty="0"/>
              <a:t>Java Bytecode </a:t>
            </a:r>
            <a:r>
              <a:rPr lang="en-US" dirty="0"/>
              <a:t>so versatile? This universality employed by </a:t>
            </a:r>
            <a:r>
              <a:rPr lang="en-US" i="1" dirty="0"/>
              <a:t>Java bytecode</a:t>
            </a:r>
            <a:r>
              <a:rPr lang="en-US" dirty="0"/>
              <a:t> programs come from the </a:t>
            </a:r>
            <a:r>
              <a:rPr lang="en-US" i="1" dirty="0"/>
              <a:t>Java Virtual Machine</a:t>
            </a:r>
            <a:endParaRPr lang="en-AU" i="1" dirty="0"/>
          </a:p>
        </p:txBody>
      </p:sp>
    </p:spTree>
    <p:extLst>
      <p:ext uri="{BB962C8B-B14F-4D97-AF65-F5344CB8AC3E}">
        <p14:creationId xmlns:p14="http://schemas.microsoft.com/office/powerpoint/2010/main" val="3629681213"/>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11</TotalTime>
  <Words>2123</Words>
  <Application>Microsoft Office PowerPoint</Application>
  <PresentationFormat>Widescreen</PresentationFormat>
  <Paragraphs>170</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Java Workshop 0 – An introduction to Java</vt:lpstr>
      <vt:lpstr>Before anything:</vt:lpstr>
      <vt:lpstr>Why learn java?</vt:lpstr>
      <vt:lpstr>Introduction to Programming</vt:lpstr>
      <vt:lpstr>Java is:</vt:lpstr>
      <vt:lpstr>What is a compiler:</vt:lpstr>
      <vt:lpstr>Java Bytecode</vt:lpstr>
      <vt:lpstr>Assembly/Machine Code</vt:lpstr>
      <vt:lpstr>The solution to the chaos</vt:lpstr>
      <vt:lpstr>Java Virtual Machine</vt:lpstr>
      <vt:lpstr>Java Virtual Machine</vt:lpstr>
      <vt:lpstr>Components of Java</vt:lpstr>
      <vt:lpstr>Developing Software</vt:lpstr>
      <vt:lpstr>Speaking the Java Language</vt:lpstr>
      <vt:lpstr>The Grammar and the common names</vt:lpstr>
      <vt:lpstr>The words in a Java Program</vt:lpstr>
      <vt:lpstr>“Sam is a person”</vt:lpstr>
      <vt:lpstr>“Julius Caesar is a person.” </vt:lpstr>
      <vt:lpstr>Words in Categories</vt:lpstr>
      <vt:lpstr>The simplest Java Program.</vt:lpstr>
      <vt:lpstr>Understanding a Simple Java Program</vt:lpstr>
      <vt:lpstr>The Java method</vt:lpstr>
      <vt:lpstr>A bit deeper</vt:lpstr>
      <vt:lpstr>The main method in a program</vt:lpstr>
      <vt:lpstr>Main plays a special role</vt:lpstr>
      <vt:lpstr>Hello World!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 0 – Software Team 101</dc:title>
  <dc:creator>Ben Schwarz</dc:creator>
  <cp:lastModifiedBy>Schwarz B21</cp:lastModifiedBy>
  <cp:revision>40</cp:revision>
  <dcterms:created xsi:type="dcterms:W3CDTF">2019-04-21T15:54:03Z</dcterms:created>
  <dcterms:modified xsi:type="dcterms:W3CDTF">2019-12-03T06:28:30Z</dcterms:modified>
  <cp:contentStatus/>
</cp:coreProperties>
</file>