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sldIdLst>
    <p:sldId id="256" r:id="rId3"/>
    <p:sldId id="257" r:id="rId4"/>
    <p:sldId id="258" r:id="rId5"/>
    <p:sldId id="259" r:id="rId6"/>
    <p:sldId id="260" r:id="rId7"/>
    <p:sldId id="261" r:id="rId8"/>
    <p:sldId id="264" r:id="rId9"/>
    <p:sldId id="265" r:id="rId10"/>
    <p:sldId id="269" r:id="rId11"/>
    <p:sldId id="272" r:id="rId12"/>
    <p:sldId id="268" r:id="rId13"/>
    <p:sldId id="266" r:id="rId14"/>
    <p:sldId id="270" r:id="rId15"/>
    <p:sldId id="286" r:id="rId16"/>
    <p:sldId id="271"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ARYNj+T4R2DwNg+t75iLaQ==" hashData="I2mhYnwqnl7xlYGJUKFcnE6aMeur+LAxfnkU+qdd7oqXL/+PozbzBKbhwn8BEna3Drsns0Di/nHITemIOkfRV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pic>
        <p:nvPicPr>
          <p:cNvPr id="5" name="Picture 4" descr="A picture containing book, text&#10;&#10;Description generated with very high confidence">
            <a:extLst>
              <a:ext uri="{FF2B5EF4-FFF2-40B4-BE49-F238E27FC236}">
                <a16:creationId xmlns:a16="http://schemas.microsoft.com/office/drawing/2014/main" id="{B445764C-BCF5-4DB5-9D09-951F091BA2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72E1023B-6785-4651-9B37-39954841DE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4547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7319-0B08-49C4-81D9-EAEDDF823D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3D8A75A-F07E-4A8D-B37A-5D384326E6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A6C5C45-CCD8-41A7-AB68-562709CD561D}"/>
              </a:ext>
            </a:extLst>
          </p:cNvPr>
          <p:cNvSpPr>
            <a:spLocks noGrp="1"/>
          </p:cNvSpPr>
          <p:nvPr>
            <p:ph type="dt" sz="half" idx="10"/>
          </p:nvPr>
        </p:nvSpPr>
        <p:spPr/>
        <p:txBody>
          <a:bodyPr/>
          <a:lstStyle/>
          <a:p>
            <a:fld id="{0FD5A58F-A7D4-4A96-B04E-D17F4DCBFC53}" type="datetimeFigureOut">
              <a:rPr lang="en-AU" smtClean="0"/>
              <a:t>3/12/2019</a:t>
            </a:fld>
            <a:endParaRPr lang="en-AU"/>
          </a:p>
        </p:txBody>
      </p:sp>
      <p:sp>
        <p:nvSpPr>
          <p:cNvPr id="5" name="Footer Placeholder 4">
            <a:extLst>
              <a:ext uri="{FF2B5EF4-FFF2-40B4-BE49-F238E27FC236}">
                <a16:creationId xmlns:a16="http://schemas.microsoft.com/office/drawing/2014/main" id="{67489636-8B65-4977-803C-096E21CBA97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B17CDC-C14A-4F16-A933-818A2A67C67F}"/>
              </a:ext>
            </a:extLst>
          </p:cNvPr>
          <p:cNvSpPr>
            <a:spLocks noGrp="1"/>
          </p:cNvSpPr>
          <p:nvPr>
            <p:ph type="sldNum" sz="quarter" idx="12"/>
          </p:nvPr>
        </p:nvSpPr>
        <p:spPr/>
        <p:txBody>
          <a:bodyPr/>
          <a:lstStyle/>
          <a:p>
            <a:fld id="{B1CD8AA7-0427-443D-B3F7-A0B374F4F4A4}" type="slidenum">
              <a:rPr lang="en-AU" smtClean="0"/>
              <a:t>‹#›</a:t>
            </a:fld>
            <a:endParaRPr lang="en-AU"/>
          </a:p>
        </p:txBody>
      </p:sp>
    </p:spTree>
    <p:extLst>
      <p:ext uri="{BB962C8B-B14F-4D97-AF65-F5344CB8AC3E}">
        <p14:creationId xmlns:p14="http://schemas.microsoft.com/office/powerpoint/2010/main" val="154886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EE98-16DF-4FDA-9BAB-0EFC14E6847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E820797-7BC2-45DA-A3EC-A9A8A0B32B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BBEA5F5-1962-4F2C-B0DA-73D32195AE3A}"/>
              </a:ext>
            </a:extLst>
          </p:cNvPr>
          <p:cNvSpPr>
            <a:spLocks noGrp="1"/>
          </p:cNvSpPr>
          <p:nvPr>
            <p:ph type="dt" sz="half" idx="10"/>
          </p:nvPr>
        </p:nvSpPr>
        <p:spPr/>
        <p:txBody>
          <a:bodyPr/>
          <a:lstStyle/>
          <a:p>
            <a:fld id="{0FD5A58F-A7D4-4A96-B04E-D17F4DCBFC53}" type="datetimeFigureOut">
              <a:rPr lang="en-AU" smtClean="0"/>
              <a:t>3/12/2019</a:t>
            </a:fld>
            <a:endParaRPr lang="en-AU"/>
          </a:p>
        </p:txBody>
      </p:sp>
      <p:sp>
        <p:nvSpPr>
          <p:cNvPr id="5" name="Footer Placeholder 4">
            <a:extLst>
              <a:ext uri="{FF2B5EF4-FFF2-40B4-BE49-F238E27FC236}">
                <a16:creationId xmlns:a16="http://schemas.microsoft.com/office/drawing/2014/main" id="{479E32A0-82C8-47CE-BBF0-926AB182812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9608DD5-CD45-415D-887F-3832E478187C}"/>
              </a:ext>
            </a:extLst>
          </p:cNvPr>
          <p:cNvSpPr>
            <a:spLocks noGrp="1"/>
          </p:cNvSpPr>
          <p:nvPr>
            <p:ph type="sldNum" sz="quarter" idx="12"/>
          </p:nvPr>
        </p:nvSpPr>
        <p:spPr/>
        <p:txBody>
          <a:bodyPr/>
          <a:lstStyle/>
          <a:p>
            <a:fld id="{B1CD8AA7-0427-443D-B3F7-A0B374F4F4A4}" type="slidenum">
              <a:rPr lang="en-AU" smtClean="0"/>
              <a:t>‹#›</a:t>
            </a:fld>
            <a:endParaRPr lang="en-AU"/>
          </a:p>
        </p:txBody>
      </p:sp>
    </p:spTree>
    <p:extLst>
      <p:ext uri="{BB962C8B-B14F-4D97-AF65-F5344CB8AC3E}">
        <p14:creationId xmlns:p14="http://schemas.microsoft.com/office/powerpoint/2010/main" val="4053061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F217-BD5D-4E9E-9E7A-F485CF8BA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AA07F55-D391-4014-9376-A3E66296CE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BEF483-17AD-4963-BCCB-92B959963FE6}"/>
              </a:ext>
            </a:extLst>
          </p:cNvPr>
          <p:cNvSpPr>
            <a:spLocks noGrp="1"/>
          </p:cNvSpPr>
          <p:nvPr>
            <p:ph type="dt" sz="half" idx="10"/>
          </p:nvPr>
        </p:nvSpPr>
        <p:spPr/>
        <p:txBody>
          <a:bodyPr/>
          <a:lstStyle/>
          <a:p>
            <a:fld id="{0FD5A58F-A7D4-4A96-B04E-D17F4DCBFC53}" type="datetimeFigureOut">
              <a:rPr lang="en-AU" smtClean="0"/>
              <a:t>3/12/2019</a:t>
            </a:fld>
            <a:endParaRPr lang="en-AU"/>
          </a:p>
        </p:txBody>
      </p:sp>
      <p:sp>
        <p:nvSpPr>
          <p:cNvPr id="5" name="Footer Placeholder 4">
            <a:extLst>
              <a:ext uri="{FF2B5EF4-FFF2-40B4-BE49-F238E27FC236}">
                <a16:creationId xmlns:a16="http://schemas.microsoft.com/office/drawing/2014/main" id="{F53409FB-AEA3-4083-930E-2CEF22B8BF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2CE70ED-556C-4D0A-850B-9C73DB6EA7A0}"/>
              </a:ext>
            </a:extLst>
          </p:cNvPr>
          <p:cNvSpPr>
            <a:spLocks noGrp="1"/>
          </p:cNvSpPr>
          <p:nvPr>
            <p:ph type="sldNum" sz="quarter" idx="12"/>
          </p:nvPr>
        </p:nvSpPr>
        <p:spPr/>
        <p:txBody>
          <a:bodyPr/>
          <a:lstStyle/>
          <a:p>
            <a:fld id="{B1CD8AA7-0427-443D-B3F7-A0B374F4F4A4}" type="slidenum">
              <a:rPr lang="en-AU" smtClean="0"/>
              <a:t>‹#›</a:t>
            </a:fld>
            <a:endParaRPr lang="en-AU"/>
          </a:p>
        </p:txBody>
      </p:sp>
    </p:spTree>
    <p:extLst>
      <p:ext uri="{BB962C8B-B14F-4D97-AF65-F5344CB8AC3E}">
        <p14:creationId xmlns:p14="http://schemas.microsoft.com/office/powerpoint/2010/main" val="2720376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9272-AB6A-4A56-A940-C064CDE06E7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4E130F9-DA3B-4213-BEC3-FA9A829BD2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D1515ED-20FD-4BCE-B2DF-65F5FAA2018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AC4692A-2ADF-49BD-907D-5986AE6B7459}"/>
              </a:ext>
            </a:extLst>
          </p:cNvPr>
          <p:cNvSpPr>
            <a:spLocks noGrp="1"/>
          </p:cNvSpPr>
          <p:nvPr>
            <p:ph type="dt" sz="half" idx="10"/>
          </p:nvPr>
        </p:nvSpPr>
        <p:spPr/>
        <p:txBody>
          <a:bodyPr/>
          <a:lstStyle/>
          <a:p>
            <a:fld id="{0FD5A58F-A7D4-4A96-B04E-D17F4DCBFC53}" type="datetimeFigureOut">
              <a:rPr lang="en-AU" smtClean="0"/>
              <a:t>3/12/2019</a:t>
            </a:fld>
            <a:endParaRPr lang="en-AU"/>
          </a:p>
        </p:txBody>
      </p:sp>
      <p:sp>
        <p:nvSpPr>
          <p:cNvPr id="6" name="Footer Placeholder 5">
            <a:extLst>
              <a:ext uri="{FF2B5EF4-FFF2-40B4-BE49-F238E27FC236}">
                <a16:creationId xmlns:a16="http://schemas.microsoft.com/office/drawing/2014/main" id="{91136FCF-164A-401D-B8C8-B0DB5599627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4782A13-3C9E-4A15-BA1A-A967AAD06BC8}"/>
              </a:ext>
            </a:extLst>
          </p:cNvPr>
          <p:cNvSpPr>
            <a:spLocks noGrp="1"/>
          </p:cNvSpPr>
          <p:nvPr>
            <p:ph type="sldNum" sz="quarter" idx="12"/>
          </p:nvPr>
        </p:nvSpPr>
        <p:spPr/>
        <p:txBody>
          <a:bodyPr/>
          <a:lstStyle/>
          <a:p>
            <a:fld id="{B1CD8AA7-0427-443D-B3F7-A0B374F4F4A4}" type="slidenum">
              <a:rPr lang="en-AU" smtClean="0"/>
              <a:t>‹#›</a:t>
            </a:fld>
            <a:endParaRPr lang="en-AU"/>
          </a:p>
        </p:txBody>
      </p:sp>
    </p:spTree>
    <p:extLst>
      <p:ext uri="{BB962C8B-B14F-4D97-AF65-F5344CB8AC3E}">
        <p14:creationId xmlns:p14="http://schemas.microsoft.com/office/powerpoint/2010/main" val="2446459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FA99-73D7-4828-BBEA-F3763269DF8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A848585-46B0-4925-B395-5C949B114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15A0C7-3F44-40B5-9B4B-E934A46C9D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B774A69-8EE2-4115-9647-73377214AD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F79D65-B7E8-4D04-A89C-52CD293871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8C32B2B-EF50-4F4D-BB2C-B2B10D1B4D2C}"/>
              </a:ext>
            </a:extLst>
          </p:cNvPr>
          <p:cNvSpPr>
            <a:spLocks noGrp="1"/>
          </p:cNvSpPr>
          <p:nvPr>
            <p:ph type="dt" sz="half" idx="10"/>
          </p:nvPr>
        </p:nvSpPr>
        <p:spPr/>
        <p:txBody>
          <a:bodyPr/>
          <a:lstStyle/>
          <a:p>
            <a:fld id="{0FD5A58F-A7D4-4A96-B04E-D17F4DCBFC53}" type="datetimeFigureOut">
              <a:rPr lang="en-AU" smtClean="0"/>
              <a:t>3/12/2019</a:t>
            </a:fld>
            <a:endParaRPr lang="en-AU"/>
          </a:p>
        </p:txBody>
      </p:sp>
      <p:sp>
        <p:nvSpPr>
          <p:cNvPr id="8" name="Footer Placeholder 7">
            <a:extLst>
              <a:ext uri="{FF2B5EF4-FFF2-40B4-BE49-F238E27FC236}">
                <a16:creationId xmlns:a16="http://schemas.microsoft.com/office/drawing/2014/main" id="{7DDA2746-8E3B-4920-9D78-2D8557AD155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0508440-085F-47CE-B1F7-A655922174F9}"/>
              </a:ext>
            </a:extLst>
          </p:cNvPr>
          <p:cNvSpPr>
            <a:spLocks noGrp="1"/>
          </p:cNvSpPr>
          <p:nvPr>
            <p:ph type="sldNum" sz="quarter" idx="12"/>
          </p:nvPr>
        </p:nvSpPr>
        <p:spPr/>
        <p:txBody>
          <a:bodyPr/>
          <a:lstStyle/>
          <a:p>
            <a:fld id="{B1CD8AA7-0427-443D-B3F7-A0B374F4F4A4}" type="slidenum">
              <a:rPr lang="en-AU" smtClean="0"/>
              <a:t>‹#›</a:t>
            </a:fld>
            <a:endParaRPr lang="en-AU"/>
          </a:p>
        </p:txBody>
      </p:sp>
    </p:spTree>
    <p:extLst>
      <p:ext uri="{BB962C8B-B14F-4D97-AF65-F5344CB8AC3E}">
        <p14:creationId xmlns:p14="http://schemas.microsoft.com/office/powerpoint/2010/main" val="2045249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8D97-E301-4E8C-B2DC-EC67FE6323B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CA17ACC-B8C9-46B2-A117-61F26B2EEDA2}"/>
              </a:ext>
            </a:extLst>
          </p:cNvPr>
          <p:cNvSpPr>
            <a:spLocks noGrp="1"/>
          </p:cNvSpPr>
          <p:nvPr>
            <p:ph type="dt" sz="half" idx="10"/>
          </p:nvPr>
        </p:nvSpPr>
        <p:spPr/>
        <p:txBody>
          <a:bodyPr/>
          <a:lstStyle/>
          <a:p>
            <a:fld id="{0FD5A58F-A7D4-4A96-B04E-D17F4DCBFC53}" type="datetimeFigureOut">
              <a:rPr lang="en-AU" smtClean="0"/>
              <a:t>3/12/2019</a:t>
            </a:fld>
            <a:endParaRPr lang="en-AU"/>
          </a:p>
        </p:txBody>
      </p:sp>
      <p:sp>
        <p:nvSpPr>
          <p:cNvPr id="4" name="Footer Placeholder 3">
            <a:extLst>
              <a:ext uri="{FF2B5EF4-FFF2-40B4-BE49-F238E27FC236}">
                <a16:creationId xmlns:a16="http://schemas.microsoft.com/office/drawing/2014/main" id="{820C5E24-BFC3-4828-A96B-21215F207C5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866B894-6C27-4310-8368-8EB937B5B10C}"/>
              </a:ext>
            </a:extLst>
          </p:cNvPr>
          <p:cNvSpPr>
            <a:spLocks noGrp="1"/>
          </p:cNvSpPr>
          <p:nvPr>
            <p:ph type="sldNum" sz="quarter" idx="12"/>
          </p:nvPr>
        </p:nvSpPr>
        <p:spPr/>
        <p:txBody>
          <a:bodyPr/>
          <a:lstStyle/>
          <a:p>
            <a:fld id="{B1CD8AA7-0427-443D-B3F7-A0B374F4F4A4}" type="slidenum">
              <a:rPr lang="en-AU" smtClean="0"/>
              <a:t>‹#›</a:t>
            </a:fld>
            <a:endParaRPr lang="en-AU"/>
          </a:p>
        </p:txBody>
      </p:sp>
    </p:spTree>
    <p:extLst>
      <p:ext uri="{BB962C8B-B14F-4D97-AF65-F5344CB8AC3E}">
        <p14:creationId xmlns:p14="http://schemas.microsoft.com/office/powerpoint/2010/main" val="3059571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2972A1-05E5-45AE-8C51-1C7ADC4A5039}"/>
              </a:ext>
            </a:extLst>
          </p:cNvPr>
          <p:cNvSpPr>
            <a:spLocks noGrp="1"/>
          </p:cNvSpPr>
          <p:nvPr>
            <p:ph type="dt" sz="half" idx="10"/>
          </p:nvPr>
        </p:nvSpPr>
        <p:spPr/>
        <p:txBody>
          <a:bodyPr/>
          <a:lstStyle/>
          <a:p>
            <a:fld id="{0FD5A58F-A7D4-4A96-B04E-D17F4DCBFC53}" type="datetimeFigureOut">
              <a:rPr lang="en-AU" smtClean="0"/>
              <a:t>3/12/2019</a:t>
            </a:fld>
            <a:endParaRPr lang="en-AU"/>
          </a:p>
        </p:txBody>
      </p:sp>
      <p:sp>
        <p:nvSpPr>
          <p:cNvPr id="3" name="Footer Placeholder 2">
            <a:extLst>
              <a:ext uri="{FF2B5EF4-FFF2-40B4-BE49-F238E27FC236}">
                <a16:creationId xmlns:a16="http://schemas.microsoft.com/office/drawing/2014/main" id="{44D22CD0-9C42-4F1A-ADDD-102CF357970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E01E37C-310E-4B52-808A-1C98FAF541F1}"/>
              </a:ext>
            </a:extLst>
          </p:cNvPr>
          <p:cNvSpPr>
            <a:spLocks noGrp="1"/>
          </p:cNvSpPr>
          <p:nvPr>
            <p:ph type="sldNum" sz="quarter" idx="12"/>
          </p:nvPr>
        </p:nvSpPr>
        <p:spPr/>
        <p:txBody>
          <a:bodyPr/>
          <a:lstStyle/>
          <a:p>
            <a:fld id="{B1CD8AA7-0427-443D-B3F7-A0B374F4F4A4}" type="slidenum">
              <a:rPr lang="en-AU" smtClean="0"/>
              <a:t>‹#›</a:t>
            </a:fld>
            <a:endParaRPr lang="en-AU"/>
          </a:p>
        </p:txBody>
      </p:sp>
    </p:spTree>
    <p:extLst>
      <p:ext uri="{BB962C8B-B14F-4D97-AF65-F5344CB8AC3E}">
        <p14:creationId xmlns:p14="http://schemas.microsoft.com/office/powerpoint/2010/main" val="3744860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B856-AE24-48A9-8D37-DE0DE0F85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B038FB6-BAF5-4282-96DE-E827D9A509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949A64D-A18D-44BB-8788-892DC63CE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F53D2-50D6-48C5-AEC7-E1401725E068}"/>
              </a:ext>
            </a:extLst>
          </p:cNvPr>
          <p:cNvSpPr>
            <a:spLocks noGrp="1"/>
          </p:cNvSpPr>
          <p:nvPr>
            <p:ph type="dt" sz="half" idx="10"/>
          </p:nvPr>
        </p:nvSpPr>
        <p:spPr/>
        <p:txBody>
          <a:bodyPr/>
          <a:lstStyle/>
          <a:p>
            <a:fld id="{0FD5A58F-A7D4-4A96-B04E-D17F4DCBFC53}" type="datetimeFigureOut">
              <a:rPr lang="en-AU" smtClean="0"/>
              <a:t>3/12/2019</a:t>
            </a:fld>
            <a:endParaRPr lang="en-AU"/>
          </a:p>
        </p:txBody>
      </p:sp>
      <p:sp>
        <p:nvSpPr>
          <p:cNvPr id="6" name="Footer Placeholder 5">
            <a:extLst>
              <a:ext uri="{FF2B5EF4-FFF2-40B4-BE49-F238E27FC236}">
                <a16:creationId xmlns:a16="http://schemas.microsoft.com/office/drawing/2014/main" id="{4D4CF0D8-7A0B-4D15-B6F9-17C68225F35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CF4EAE6-76B8-4FD6-AA84-3CE90F6FC263}"/>
              </a:ext>
            </a:extLst>
          </p:cNvPr>
          <p:cNvSpPr>
            <a:spLocks noGrp="1"/>
          </p:cNvSpPr>
          <p:nvPr>
            <p:ph type="sldNum" sz="quarter" idx="12"/>
          </p:nvPr>
        </p:nvSpPr>
        <p:spPr/>
        <p:txBody>
          <a:bodyPr/>
          <a:lstStyle/>
          <a:p>
            <a:fld id="{B1CD8AA7-0427-443D-B3F7-A0B374F4F4A4}" type="slidenum">
              <a:rPr lang="en-AU" smtClean="0"/>
              <a:t>‹#›</a:t>
            </a:fld>
            <a:endParaRPr lang="en-AU"/>
          </a:p>
        </p:txBody>
      </p:sp>
    </p:spTree>
    <p:extLst>
      <p:ext uri="{BB962C8B-B14F-4D97-AF65-F5344CB8AC3E}">
        <p14:creationId xmlns:p14="http://schemas.microsoft.com/office/powerpoint/2010/main" val="4051367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F9A8-B86D-48AC-9434-772EA1D0C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C74027B-5ECC-4F67-9994-A24697A45E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44CA7C6-B32E-4922-AE05-F4D4E97DC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A3CD6A-39DE-4FD1-9986-2C03B4C79FC7}"/>
              </a:ext>
            </a:extLst>
          </p:cNvPr>
          <p:cNvSpPr>
            <a:spLocks noGrp="1"/>
          </p:cNvSpPr>
          <p:nvPr>
            <p:ph type="dt" sz="half" idx="10"/>
          </p:nvPr>
        </p:nvSpPr>
        <p:spPr/>
        <p:txBody>
          <a:bodyPr/>
          <a:lstStyle/>
          <a:p>
            <a:fld id="{0FD5A58F-A7D4-4A96-B04E-D17F4DCBFC53}" type="datetimeFigureOut">
              <a:rPr lang="en-AU" smtClean="0"/>
              <a:t>3/12/2019</a:t>
            </a:fld>
            <a:endParaRPr lang="en-AU"/>
          </a:p>
        </p:txBody>
      </p:sp>
      <p:sp>
        <p:nvSpPr>
          <p:cNvPr id="6" name="Footer Placeholder 5">
            <a:extLst>
              <a:ext uri="{FF2B5EF4-FFF2-40B4-BE49-F238E27FC236}">
                <a16:creationId xmlns:a16="http://schemas.microsoft.com/office/drawing/2014/main" id="{6D54EAF1-8304-4A46-8823-EED3C51D3D5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3103488-31C8-437F-A44B-9A49098174F9}"/>
              </a:ext>
            </a:extLst>
          </p:cNvPr>
          <p:cNvSpPr>
            <a:spLocks noGrp="1"/>
          </p:cNvSpPr>
          <p:nvPr>
            <p:ph type="sldNum" sz="quarter" idx="12"/>
          </p:nvPr>
        </p:nvSpPr>
        <p:spPr/>
        <p:txBody>
          <a:bodyPr/>
          <a:lstStyle/>
          <a:p>
            <a:fld id="{B1CD8AA7-0427-443D-B3F7-A0B374F4F4A4}" type="slidenum">
              <a:rPr lang="en-AU" smtClean="0"/>
              <a:t>‹#›</a:t>
            </a:fld>
            <a:endParaRPr lang="en-AU"/>
          </a:p>
        </p:txBody>
      </p:sp>
    </p:spTree>
    <p:extLst>
      <p:ext uri="{BB962C8B-B14F-4D97-AF65-F5344CB8AC3E}">
        <p14:creationId xmlns:p14="http://schemas.microsoft.com/office/powerpoint/2010/main" val="176581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80BFB9BE-8778-49AA-A477-A4C7AD1AFA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6836748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7DE3C-F351-4E74-A7B9-415894B62AA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A701D81-3CD0-4171-82A8-4004E4F2F47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9D9439A-B051-4A1A-ADDD-0850A41D0905}"/>
              </a:ext>
            </a:extLst>
          </p:cNvPr>
          <p:cNvSpPr>
            <a:spLocks noGrp="1"/>
          </p:cNvSpPr>
          <p:nvPr>
            <p:ph type="dt" sz="half" idx="10"/>
          </p:nvPr>
        </p:nvSpPr>
        <p:spPr/>
        <p:txBody>
          <a:bodyPr/>
          <a:lstStyle/>
          <a:p>
            <a:fld id="{0FD5A58F-A7D4-4A96-B04E-D17F4DCBFC53}" type="datetimeFigureOut">
              <a:rPr lang="en-AU" smtClean="0"/>
              <a:t>3/12/2019</a:t>
            </a:fld>
            <a:endParaRPr lang="en-AU"/>
          </a:p>
        </p:txBody>
      </p:sp>
      <p:sp>
        <p:nvSpPr>
          <p:cNvPr id="5" name="Footer Placeholder 4">
            <a:extLst>
              <a:ext uri="{FF2B5EF4-FFF2-40B4-BE49-F238E27FC236}">
                <a16:creationId xmlns:a16="http://schemas.microsoft.com/office/drawing/2014/main" id="{DA2DE710-5C16-4BA2-88E7-F3C9FF20814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41CBD69-79DD-4F9E-97FE-78F1F538165E}"/>
              </a:ext>
            </a:extLst>
          </p:cNvPr>
          <p:cNvSpPr>
            <a:spLocks noGrp="1"/>
          </p:cNvSpPr>
          <p:nvPr>
            <p:ph type="sldNum" sz="quarter" idx="12"/>
          </p:nvPr>
        </p:nvSpPr>
        <p:spPr/>
        <p:txBody>
          <a:bodyPr/>
          <a:lstStyle/>
          <a:p>
            <a:fld id="{B1CD8AA7-0427-443D-B3F7-A0B374F4F4A4}" type="slidenum">
              <a:rPr lang="en-AU" smtClean="0"/>
              <a:t>‹#›</a:t>
            </a:fld>
            <a:endParaRPr lang="en-AU"/>
          </a:p>
        </p:txBody>
      </p:sp>
    </p:spTree>
    <p:extLst>
      <p:ext uri="{BB962C8B-B14F-4D97-AF65-F5344CB8AC3E}">
        <p14:creationId xmlns:p14="http://schemas.microsoft.com/office/powerpoint/2010/main" val="29951150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4DD455-112F-45EF-99DA-2BE2291ADB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0CEA836-8227-4383-8E09-67FB81C542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088FEA1-B45D-40C6-B18C-69915491C5A5}"/>
              </a:ext>
            </a:extLst>
          </p:cNvPr>
          <p:cNvSpPr>
            <a:spLocks noGrp="1"/>
          </p:cNvSpPr>
          <p:nvPr>
            <p:ph type="dt" sz="half" idx="10"/>
          </p:nvPr>
        </p:nvSpPr>
        <p:spPr/>
        <p:txBody>
          <a:bodyPr/>
          <a:lstStyle/>
          <a:p>
            <a:fld id="{0FD5A58F-A7D4-4A96-B04E-D17F4DCBFC53}" type="datetimeFigureOut">
              <a:rPr lang="en-AU" smtClean="0"/>
              <a:t>3/12/2019</a:t>
            </a:fld>
            <a:endParaRPr lang="en-AU"/>
          </a:p>
        </p:txBody>
      </p:sp>
      <p:sp>
        <p:nvSpPr>
          <p:cNvPr id="5" name="Footer Placeholder 4">
            <a:extLst>
              <a:ext uri="{FF2B5EF4-FFF2-40B4-BE49-F238E27FC236}">
                <a16:creationId xmlns:a16="http://schemas.microsoft.com/office/drawing/2014/main" id="{8E9ACAA6-F7EB-48B2-9633-B3A6A30527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21433CF-AB10-4C3B-967A-E5C4DF9FE3B6}"/>
              </a:ext>
            </a:extLst>
          </p:cNvPr>
          <p:cNvSpPr>
            <a:spLocks noGrp="1"/>
          </p:cNvSpPr>
          <p:nvPr>
            <p:ph type="sldNum" sz="quarter" idx="12"/>
          </p:nvPr>
        </p:nvSpPr>
        <p:spPr/>
        <p:txBody>
          <a:bodyPr/>
          <a:lstStyle/>
          <a:p>
            <a:fld id="{B1CD8AA7-0427-443D-B3F7-A0B374F4F4A4}" type="slidenum">
              <a:rPr lang="en-AU" smtClean="0"/>
              <a:t>‹#›</a:t>
            </a:fld>
            <a:endParaRPr lang="en-AU"/>
          </a:p>
        </p:txBody>
      </p:sp>
    </p:spTree>
    <p:extLst>
      <p:ext uri="{BB962C8B-B14F-4D97-AF65-F5344CB8AC3E}">
        <p14:creationId xmlns:p14="http://schemas.microsoft.com/office/powerpoint/2010/main" val="2141510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A57D5FB8-14A1-418E-93E5-512254F196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600111" y="-15240"/>
            <a:ext cx="9605604" cy="1325563"/>
          </a:xfrm>
        </p:spPr>
        <p:txBody>
          <a:bodyPr/>
          <a:lstStyle>
            <a:lvl1pPr>
              <a:defRPr>
                <a:solidFill>
                  <a:schemeClr val="bg1"/>
                </a:solidFill>
                <a:latin typeface="+mj-lt"/>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600111" y="1390330"/>
            <a:ext cx="7233250" cy="5132389"/>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8168640" y="1325562"/>
            <a:ext cx="3688080" cy="4480877"/>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9" name="Picture 8">
            <a:extLst>
              <a:ext uri="{FF2B5EF4-FFF2-40B4-BE49-F238E27FC236}">
                <a16:creationId xmlns:a16="http://schemas.microsoft.com/office/drawing/2014/main" id="{6D93A810-F01E-479E-953F-1C751885882F}"/>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8" name="Picture 7" descr="A picture containing book, text&#10;&#10;Description generated with very high confidence">
            <a:extLst>
              <a:ext uri="{FF2B5EF4-FFF2-40B4-BE49-F238E27FC236}">
                <a16:creationId xmlns:a16="http://schemas.microsoft.com/office/drawing/2014/main" id="{DE631DA6-85AE-4522-8D2B-EB176C13D6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pic>
        <p:nvPicPr>
          <p:cNvPr id="4" name="Picture 3" descr="A picture containing book, text&#10;&#10;Description generated with very high confidence">
            <a:extLst>
              <a:ext uri="{FF2B5EF4-FFF2-40B4-BE49-F238E27FC236}">
                <a16:creationId xmlns:a16="http://schemas.microsoft.com/office/drawing/2014/main" id="{EC672478-0E92-4305-BFCE-9DE7D85A6E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1781B2D-0490-4DB2-A5C6-B721C73C6C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88AA42-CC7A-4155-AB34-87538A84938B}"/>
              </a:ext>
            </a:extLst>
          </p:cNvPr>
          <p:cNvSpPr>
            <a:spLocks noGrp="1"/>
          </p:cNvSpPr>
          <p:nvPr>
            <p:ph type="title"/>
          </p:nvPr>
        </p:nvSpPr>
        <p:spPr>
          <a:xfrm>
            <a:off x="609600" y="0"/>
            <a:ext cx="9030419" cy="1325563"/>
          </a:xfrm>
        </p:spPr>
        <p:txBody>
          <a:bodyPr/>
          <a:lstStyle>
            <a:lvl1pPr>
              <a:defRPr>
                <a:solidFill>
                  <a:schemeClr val="bg1"/>
                </a:solidFill>
              </a:defRPr>
            </a:lvl1pPr>
          </a:lstStyle>
          <a:p>
            <a:r>
              <a:rPr lang="en-US"/>
              <a:t>Click to edit Master title style</a:t>
            </a:r>
            <a:endParaRPr lang="en-AU" dirty="0"/>
          </a:p>
        </p:txBody>
      </p:sp>
      <p:pic>
        <p:nvPicPr>
          <p:cNvPr id="7" name="Picture 6">
            <a:extLst>
              <a:ext uri="{FF2B5EF4-FFF2-40B4-BE49-F238E27FC236}">
                <a16:creationId xmlns:a16="http://schemas.microsoft.com/office/drawing/2014/main" id="{31D830BE-59D3-4A8B-A74E-D99360519E0E}"/>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1118480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pic>
        <p:nvPicPr>
          <p:cNvPr id="3" name="Picture 2" descr="A picture containing book, text&#10;&#10;Description generated with very high confidence">
            <a:extLst>
              <a:ext uri="{FF2B5EF4-FFF2-40B4-BE49-F238E27FC236}">
                <a16:creationId xmlns:a16="http://schemas.microsoft.com/office/drawing/2014/main" id="{C8F16671-BE91-42B7-9986-28AC77BC8B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3/12/2019</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pic>
        <p:nvPicPr>
          <p:cNvPr id="9" name="Picture 8" descr="A picture containing book, text&#10;&#10;Description generated with very high confidence">
            <a:extLst>
              <a:ext uri="{FF2B5EF4-FFF2-40B4-BE49-F238E27FC236}">
                <a16:creationId xmlns:a16="http://schemas.microsoft.com/office/drawing/2014/main" id="{29CFFC38-7742-4D57-9BDA-82F1AB1C9F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0600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5" name="Picture 4" descr="A picture containing book, text&#10;&#10;Description generated with very high confidence">
            <a:extLst>
              <a:ext uri="{FF2B5EF4-FFF2-40B4-BE49-F238E27FC236}">
                <a16:creationId xmlns:a16="http://schemas.microsoft.com/office/drawing/2014/main" id="{4A2B633A-47DC-4F30-BB44-18FA80A0AC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80761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3/12/2019</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84" r:id="rId6"/>
    <p:sldLayoutId id="2147483679" r:id="rId7"/>
    <p:sldLayoutId id="2147483680" r:id="rId8"/>
    <p:sldLayoutId id="2147483682" r:id="rId9"/>
    <p:sldLayoutId id="2147483683" r:id="rId10"/>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262826-E8C4-46F5-8578-BC0AE9AFF5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5A2A334-B109-40DA-A3BC-B20E85BC9E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83BFC69-1619-4E6A-B4D5-F1DE27724E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5A58F-A7D4-4A96-B04E-D17F4DCBFC53}" type="datetimeFigureOut">
              <a:rPr lang="en-AU" smtClean="0"/>
              <a:t>3/12/2019</a:t>
            </a:fld>
            <a:endParaRPr lang="en-AU"/>
          </a:p>
        </p:txBody>
      </p:sp>
      <p:sp>
        <p:nvSpPr>
          <p:cNvPr id="5" name="Footer Placeholder 4">
            <a:extLst>
              <a:ext uri="{FF2B5EF4-FFF2-40B4-BE49-F238E27FC236}">
                <a16:creationId xmlns:a16="http://schemas.microsoft.com/office/drawing/2014/main" id="{621D6B25-BCB4-4D28-8E68-0A7ACAF457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382E324-2A37-4C36-8E39-209498E29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D8AA7-0427-443D-B3F7-A0B374F4F4A4}" type="slidenum">
              <a:rPr lang="en-AU" smtClean="0"/>
              <a:t>‹#›</a:t>
            </a:fld>
            <a:endParaRPr lang="en-AU"/>
          </a:p>
        </p:txBody>
      </p:sp>
    </p:spTree>
    <p:extLst>
      <p:ext uri="{BB962C8B-B14F-4D97-AF65-F5344CB8AC3E}">
        <p14:creationId xmlns:p14="http://schemas.microsoft.com/office/powerpoint/2010/main" val="344662533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15.png"/><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png"/><Relationship Id="rId7"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p:txBody>
          <a:bodyPr>
            <a:normAutofit/>
          </a:bodyPr>
          <a:lstStyle/>
          <a:p>
            <a:r>
              <a:rPr lang="en-AU" dirty="0"/>
              <a:t>Lesson 1 -Data</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a:xfrm>
            <a:off x="1524000" y="3901087"/>
            <a:ext cx="9144000" cy="1655762"/>
          </a:xfrm>
        </p:spPr>
        <p:txBody>
          <a:bodyPr/>
          <a:lstStyle/>
          <a:p>
            <a:r>
              <a:rPr lang="en-AU" dirty="0"/>
              <a:t> </a:t>
            </a:r>
          </a:p>
          <a:p>
            <a:r>
              <a:rPr lang="en-AU" dirty="0"/>
              <a:t>Ben Schwarz</a:t>
            </a:r>
          </a:p>
        </p:txBody>
      </p:sp>
    </p:spTree>
    <p:extLst>
      <p:ext uri="{BB962C8B-B14F-4D97-AF65-F5344CB8AC3E}">
        <p14:creationId xmlns:p14="http://schemas.microsoft.com/office/powerpoint/2010/main" val="265964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C3C5-2ADF-45E6-8DAA-0695311ED133}"/>
              </a:ext>
            </a:extLst>
          </p:cNvPr>
          <p:cNvSpPr>
            <a:spLocks noGrp="1"/>
          </p:cNvSpPr>
          <p:nvPr>
            <p:ph type="title"/>
          </p:nvPr>
        </p:nvSpPr>
        <p:spPr>
          <a:xfrm>
            <a:off x="838200" y="18255"/>
            <a:ext cx="9030419" cy="1325563"/>
          </a:xfrm>
        </p:spPr>
        <p:txBody>
          <a:bodyPr/>
          <a:lstStyle/>
          <a:p>
            <a:r>
              <a:rPr lang="en-AU" dirty="0"/>
              <a:t>Exercises:</a:t>
            </a:r>
          </a:p>
        </p:txBody>
      </p:sp>
      <p:sp>
        <p:nvSpPr>
          <p:cNvPr id="3" name="Content Placeholder 2">
            <a:extLst>
              <a:ext uri="{FF2B5EF4-FFF2-40B4-BE49-F238E27FC236}">
                <a16:creationId xmlns:a16="http://schemas.microsoft.com/office/drawing/2014/main" id="{B7A40401-8CF1-425A-8320-08AD549FA806}"/>
              </a:ext>
            </a:extLst>
          </p:cNvPr>
          <p:cNvSpPr>
            <a:spLocks noGrp="1"/>
          </p:cNvSpPr>
          <p:nvPr>
            <p:ph idx="1"/>
          </p:nvPr>
        </p:nvSpPr>
        <p:spPr>
          <a:xfrm>
            <a:off x="838200" y="1825625"/>
            <a:ext cx="10253133" cy="4351338"/>
          </a:xfrm>
        </p:spPr>
        <p:txBody>
          <a:bodyPr>
            <a:normAutofit lnSpcReduction="10000"/>
          </a:bodyPr>
          <a:lstStyle/>
          <a:p>
            <a:pPr marL="514350" indent="-514350">
              <a:buFont typeface="+mj-lt"/>
              <a:buAutoNum type="arabicParenR"/>
            </a:pPr>
            <a:r>
              <a:rPr lang="en-AU" dirty="0"/>
              <a:t>Create a program that prints the values of the following:</a:t>
            </a:r>
          </a:p>
          <a:p>
            <a:pPr marL="971550" lvl="1" indent="-514350">
              <a:buFont typeface="+mj-lt"/>
              <a:buAutoNum type="arabicParenR"/>
            </a:pPr>
            <a:r>
              <a:rPr lang="en-AU" dirty="0"/>
              <a:t>Integer “num”, set to 3</a:t>
            </a:r>
          </a:p>
          <a:p>
            <a:pPr marL="971550" lvl="1" indent="-514350">
              <a:buFont typeface="+mj-lt"/>
              <a:buAutoNum type="arabicParenR"/>
            </a:pPr>
            <a:r>
              <a:rPr lang="en-AU" dirty="0"/>
              <a:t>Double “</a:t>
            </a:r>
            <a:r>
              <a:rPr lang="en-AU" dirty="0" err="1"/>
              <a:t>dec</a:t>
            </a:r>
            <a:r>
              <a:rPr lang="en-AU" dirty="0"/>
              <a:t>”, set to -2.5</a:t>
            </a:r>
          </a:p>
          <a:p>
            <a:pPr marL="971550" lvl="1" indent="-514350">
              <a:buFont typeface="+mj-lt"/>
              <a:buAutoNum type="arabicParenR"/>
            </a:pPr>
            <a:r>
              <a:rPr lang="en-AU" dirty="0"/>
              <a:t>Double “dec2” set to 3</a:t>
            </a:r>
          </a:p>
          <a:p>
            <a:pPr marL="971550" lvl="1" indent="-514350">
              <a:buFont typeface="+mj-lt"/>
              <a:buAutoNum type="arabicParenR"/>
            </a:pPr>
            <a:r>
              <a:rPr lang="en-AU" dirty="0"/>
              <a:t>Double “</a:t>
            </a:r>
            <a:r>
              <a:rPr lang="en-AU" dirty="0" err="1"/>
              <a:t>decNew</a:t>
            </a:r>
            <a:r>
              <a:rPr lang="en-AU" dirty="0"/>
              <a:t>”, set to </a:t>
            </a:r>
            <a:r>
              <a:rPr lang="en-AU" dirty="0" err="1"/>
              <a:t>dec</a:t>
            </a:r>
            <a:r>
              <a:rPr lang="en-AU" dirty="0"/>
              <a:t>*dec2</a:t>
            </a:r>
          </a:p>
          <a:p>
            <a:pPr marL="971550" lvl="1" indent="-514350">
              <a:buFont typeface="+mj-lt"/>
              <a:buAutoNum type="arabicParenR"/>
            </a:pPr>
            <a:r>
              <a:rPr lang="en-AU" dirty="0"/>
              <a:t>Char “a” = ‘b’</a:t>
            </a:r>
          </a:p>
          <a:p>
            <a:pPr marL="971550" lvl="1" indent="-514350">
              <a:buFont typeface="+mj-lt"/>
              <a:buAutoNum type="arabicParenR"/>
            </a:pPr>
            <a:r>
              <a:rPr lang="en-AU" dirty="0"/>
              <a:t>Num*-</a:t>
            </a:r>
            <a:r>
              <a:rPr lang="en-AU" dirty="0" err="1"/>
              <a:t>dec</a:t>
            </a:r>
            <a:r>
              <a:rPr lang="en-AU" dirty="0"/>
              <a:t>/a + </a:t>
            </a:r>
            <a:r>
              <a:rPr lang="en-AU" dirty="0" err="1"/>
              <a:t>decNew+Num</a:t>
            </a:r>
            <a:r>
              <a:rPr lang="en-AU" dirty="0"/>
              <a:t>*5%dec</a:t>
            </a:r>
          </a:p>
          <a:p>
            <a:pPr marL="971550" lvl="1" indent="-514350">
              <a:buFont typeface="+mj-lt"/>
              <a:buAutoNum type="arabicParenR"/>
            </a:pPr>
            <a:endParaRPr lang="en-AU" dirty="0"/>
          </a:p>
          <a:p>
            <a:pPr marL="514350" indent="-514350">
              <a:buFont typeface="+mj-lt"/>
              <a:buAutoNum type="arabicParenR"/>
            </a:pPr>
            <a:r>
              <a:rPr lang="en-AU" dirty="0"/>
              <a:t>Create 2 variables – int </a:t>
            </a:r>
            <a:r>
              <a:rPr lang="en-AU" dirty="0" err="1"/>
              <a:t>currentNumber</a:t>
            </a:r>
            <a:r>
              <a:rPr lang="en-AU" dirty="0"/>
              <a:t>  = 5 &amp; int </a:t>
            </a:r>
            <a:r>
              <a:rPr lang="en-AU" dirty="0" err="1"/>
              <a:t>oldNumber</a:t>
            </a:r>
            <a:r>
              <a:rPr lang="en-AU" dirty="0"/>
              <a:t> = 3. Write code to swap their value so that </a:t>
            </a:r>
            <a:r>
              <a:rPr lang="en-AU" dirty="0" err="1"/>
              <a:t>currentNumber</a:t>
            </a:r>
            <a:r>
              <a:rPr lang="en-AU" dirty="0"/>
              <a:t> = 3 &amp; </a:t>
            </a:r>
            <a:r>
              <a:rPr lang="en-AU" dirty="0" err="1"/>
              <a:t>oldNumber</a:t>
            </a:r>
            <a:r>
              <a:rPr lang="en-AU" dirty="0"/>
              <a:t> = 5.</a:t>
            </a:r>
          </a:p>
          <a:p>
            <a:pPr marL="971550" lvl="1" indent="-514350">
              <a:buFont typeface="+mj-lt"/>
              <a:buAutoNum type="arabicParenR"/>
            </a:pPr>
            <a:endParaRPr lang="en-AU" dirty="0"/>
          </a:p>
          <a:p>
            <a:pPr marL="514350" indent="-514350">
              <a:buFont typeface="+mj-lt"/>
              <a:buAutoNum type="arabicParenR"/>
            </a:pPr>
            <a:endParaRPr lang="en-AU" dirty="0"/>
          </a:p>
          <a:p>
            <a:endParaRPr lang="en-AU" dirty="0"/>
          </a:p>
        </p:txBody>
      </p:sp>
    </p:spTree>
    <p:extLst>
      <p:ext uri="{BB962C8B-B14F-4D97-AF65-F5344CB8AC3E}">
        <p14:creationId xmlns:p14="http://schemas.microsoft.com/office/powerpoint/2010/main" val="206936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4EF6402D-9B26-497B-B4B1-01E075692E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fontScale="90000"/>
          </a:bodyPr>
          <a:lstStyle/>
          <a:p>
            <a:r>
              <a:rPr lang="en-AU" dirty="0">
                <a:solidFill>
                  <a:schemeClr val="bg1"/>
                </a:solidFill>
              </a:rPr>
              <a:t>Using Data – Comparisons: Syntax Overview</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10536864" cy="5137239"/>
          </a:xfrm>
        </p:spPr>
        <p:txBody>
          <a:bodyPr/>
          <a:lstStyle/>
          <a:p>
            <a:pPr marL="0" indent="0">
              <a:buNone/>
            </a:pPr>
            <a:r>
              <a:rPr lang="en-AU" dirty="0"/>
              <a:t>All datatypes have the comparative operators “==” and “!=”. We’ll learn later about some types where these don’t do what you expect, but you can assume consistent behaviour from them at the moment.</a:t>
            </a:r>
          </a:p>
          <a:p>
            <a:pPr>
              <a:buFont typeface="Symbol" panose="05050102010706020507" pitchFamily="18" charset="2"/>
              <a:buChar char=""/>
            </a:pPr>
            <a:r>
              <a:rPr lang="en-AU" dirty="0"/>
              <a:t>int, float/double</a:t>
            </a:r>
          </a:p>
          <a:p>
            <a:pPr lvl="1">
              <a:buFont typeface="Symbol" panose="05050102010706020507" pitchFamily="18" charset="2"/>
              <a:buChar char=""/>
            </a:pPr>
            <a:r>
              <a:rPr lang="en-AU" dirty="0"/>
              <a:t>Comparative operators are “&gt;=”, “&lt;=”, “&gt;”, “&lt;“</a:t>
            </a:r>
          </a:p>
          <a:p>
            <a:pPr>
              <a:buFont typeface="Symbol" panose="05050102010706020507" pitchFamily="18" charset="2"/>
              <a:buChar char=""/>
            </a:pPr>
            <a:r>
              <a:rPr lang="en-AU" dirty="0"/>
              <a:t>boolean</a:t>
            </a:r>
          </a:p>
          <a:p>
            <a:pPr lvl="1">
              <a:buFont typeface="Symbol" panose="05050102010706020507" pitchFamily="18" charset="2"/>
              <a:buChar char=""/>
            </a:pPr>
            <a:r>
              <a:rPr lang="en-AU" dirty="0"/>
              <a:t>All comparisons have a boolean result</a:t>
            </a:r>
          </a:p>
          <a:p>
            <a:pPr lvl="1">
              <a:buFont typeface="Symbol" panose="05050102010706020507" pitchFamily="18" charset="2"/>
              <a:buChar char=""/>
            </a:pPr>
            <a:r>
              <a:rPr lang="en-AU" dirty="0"/>
              <a:t>This value can be stored as any other boolean</a:t>
            </a:r>
          </a:p>
          <a:p>
            <a:pPr lvl="1">
              <a:buFont typeface="Symbol" panose="05050102010706020507" pitchFamily="18" charset="2"/>
              <a:buChar char=""/>
            </a:pPr>
            <a:r>
              <a:rPr lang="en-AU" dirty="0"/>
              <a:t>“comparison” has the same result as “comparison == true”</a:t>
            </a:r>
          </a:p>
          <a:p>
            <a:pPr lvl="1">
              <a:buFont typeface="Symbol" panose="05050102010706020507" pitchFamily="18" charset="2"/>
              <a:buChar char=""/>
            </a:pPr>
            <a:r>
              <a:rPr lang="en-AU" dirty="0"/>
              <a:t>“!comparison” has the same result as “comparison == false”</a:t>
            </a:r>
          </a:p>
        </p:txBody>
      </p:sp>
      <p:pic>
        <p:nvPicPr>
          <p:cNvPr id="6" name="Picture 5">
            <a:extLst>
              <a:ext uri="{FF2B5EF4-FFF2-40B4-BE49-F238E27FC236}">
                <a16:creationId xmlns:a16="http://schemas.microsoft.com/office/drawing/2014/main" id="{76B7B631-FF46-4258-A5DF-CBB03240697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grpSp>
        <p:nvGrpSpPr>
          <p:cNvPr id="10" name="Group 9">
            <a:extLst>
              <a:ext uri="{FF2B5EF4-FFF2-40B4-BE49-F238E27FC236}">
                <a16:creationId xmlns:a16="http://schemas.microsoft.com/office/drawing/2014/main" id="{365690A5-6A10-4074-99B7-C298859FC76E}"/>
              </a:ext>
            </a:extLst>
          </p:cNvPr>
          <p:cNvGrpSpPr/>
          <p:nvPr/>
        </p:nvGrpSpPr>
        <p:grpSpPr>
          <a:xfrm rot="16200000">
            <a:off x="10730730" y="5304502"/>
            <a:ext cx="1887488" cy="540000"/>
            <a:chOff x="2369415" y="1538045"/>
            <a:chExt cx="1887488" cy="540000"/>
          </a:xfrm>
        </p:grpSpPr>
        <p:pic>
          <p:nvPicPr>
            <p:cNvPr id="7" name="Graphic 6">
              <a:extLst>
                <a:ext uri="{FF2B5EF4-FFF2-40B4-BE49-F238E27FC236}">
                  <a16:creationId xmlns:a16="http://schemas.microsoft.com/office/drawing/2014/main" id="{81F8EF7C-8E2E-4DDD-AE98-4D105ABDA1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3118" y="1538045"/>
              <a:ext cx="213785" cy="540000"/>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9415" y="1538045"/>
              <a:ext cx="1412552" cy="540000"/>
            </a:xfrm>
            <a:prstGeom prst="rect">
              <a:avLst/>
            </a:prstGeom>
          </p:spPr>
        </p:pic>
      </p:grpSp>
    </p:spTree>
    <p:extLst>
      <p:ext uri="{BB962C8B-B14F-4D97-AF65-F5344CB8AC3E}">
        <p14:creationId xmlns:p14="http://schemas.microsoft.com/office/powerpoint/2010/main" val="363800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C3C5-2ADF-45E6-8DAA-0695311ED133}"/>
              </a:ext>
            </a:extLst>
          </p:cNvPr>
          <p:cNvSpPr>
            <a:spLocks noGrp="1"/>
          </p:cNvSpPr>
          <p:nvPr>
            <p:ph type="title"/>
          </p:nvPr>
        </p:nvSpPr>
        <p:spPr>
          <a:xfrm>
            <a:off x="838200" y="18255"/>
            <a:ext cx="9030419" cy="1325563"/>
          </a:xfrm>
        </p:spPr>
        <p:txBody>
          <a:bodyPr/>
          <a:lstStyle/>
          <a:p>
            <a:r>
              <a:rPr lang="en-AU" dirty="0"/>
              <a:t>Exercises:</a:t>
            </a:r>
          </a:p>
        </p:txBody>
      </p:sp>
      <p:sp>
        <p:nvSpPr>
          <p:cNvPr id="3" name="Content Placeholder 2">
            <a:extLst>
              <a:ext uri="{FF2B5EF4-FFF2-40B4-BE49-F238E27FC236}">
                <a16:creationId xmlns:a16="http://schemas.microsoft.com/office/drawing/2014/main" id="{B7A40401-8CF1-425A-8320-08AD549FA806}"/>
              </a:ext>
            </a:extLst>
          </p:cNvPr>
          <p:cNvSpPr>
            <a:spLocks noGrp="1"/>
          </p:cNvSpPr>
          <p:nvPr>
            <p:ph idx="1"/>
          </p:nvPr>
        </p:nvSpPr>
        <p:spPr>
          <a:xfrm>
            <a:off x="838200" y="1825625"/>
            <a:ext cx="10253133" cy="4351338"/>
          </a:xfrm>
        </p:spPr>
        <p:txBody>
          <a:bodyPr>
            <a:normAutofit fontScale="77500" lnSpcReduction="20000"/>
          </a:bodyPr>
          <a:lstStyle/>
          <a:p>
            <a:pPr marL="514350" indent="-514350">
              <a:buFont typeface="+mj-lt"/>
              <a:buAutoNum type="arabicParenR"/>
            </a:pPr>
            <a:r>
              <a:rPr lang="en-AU" dirty="0"/>
              <a:t>Create a program that </a:t>
            </a:r>
            <a:r>
              <a:rPr lang="en-AU" b="1" u="sng" dirty="0">
                <a:highlight>
                  <a:srgbClr val="FFFF00"/>
                </a:highlight>
              </a:rPr>
              <a:t>prints</a:t>
            </a:r>
            <a:r>
              <a:rPr lang="en-AU" u="sng" dirty="0">
                <a:highlight>
                  <a:srgbClr val="FFFF00"/>
                </a:highlight>
              </a:rPr>
              <a:t> </a:t>
            </a:r>
            <a:r>
              <a:rPr lang="en-AU" dirty="0"/>
              <a:t>the values of the following:</a:t>
            </a:r>
          </a:p>
          <a:p>
            <a:pPr marL="971550" lvl="1" indent="-514350">
              <a:buFont typeface="+mj-lt"/>
              <a:buAutoNum type="arabicParenR"/>
            </a:pPr>
            <a:r>
              <a:rPr lang="en-AU" dirty="0"/>
              <a:t>The </a:t>
            </a:r>
            <a:r>
              <a:rPr lang="en-AU" dirty="0" err="1"/>
              <a:t>boolean</a:t>
            </a:r>
            <a:r>
              <a:rPr lang="en-AU" dirty="0"/>
              <a:t> result of whether num is equal to 3</a:t>
            </a:r>
          </a:p>
          <a:p>
            <a:pPr marL="971550" lvl="1" indent="-514350">
              <a:buFont typeface="+mj-lt"/>
              <a:buAutoNum type="arabicParenR"/>
            </a:pPr>
            <a:r>
              <a:rPr lang="en-AU" dirty="0"/>
              <a:t>The Boolean result of whether num2 &gt; 5</a:t>
            </a:r>
          </a:p>
          <a:p>
            <a:pPr marL="971550" lvl="1" indent="-514350">
              <a:buFont typeface="+mj-lt"/>
              <a:buAutoNum type="arabicParenR"/>
            </a:pPr>
            <a:r>
              <a:rPr lang="en-AU" dirty="0"/>
              <a:t>The Boolean result of whether char ‘a’ – ‘b’ &lt; 1  </a:t>
            </a:r>
          </a:p>
          <a:p>
            <a:pPr marL="914400" lvl="2" indent="0">
              <a:buNone/>
            </a:pPr>
            <a:r>
              <a:rPr lang="en-AU" dirty="0"/>
              <a:t>	Why does this happen? This will be explained next lesson. </a:t>
            </a:r>
          </a:p>
          <a:p>
            <a:pPr marL="971550" lvl="1" indent="-514350">
              <a:buFont typeface="+mj-lt"/>
              <a:buAutoNum type="arabicParenR"/>
            </a:pPr>
            <a:r>
              <a:rPr lang="en-AU" dirty="0"/>
              <a:t>Create a Boolean “running” and set to true. Then print the Boolean result of “!running”</a:t>
            </a:r>
          </a:p>
          <a:p>
            <a:pPr marL="514350" indent="-514350">
              <a:buFont typeface="+mj-lt"/>
              <a:buAutoNum type="arabicParenR"/>
            </a:pPr>
            <a:r>
              <a:rPr lang="en-AU" dirty="0"/>
              <a:t>Create a program that prints the value of the circumference of a circle, given its radius, by also creating a </a:t>
            </a:r>
            <a:r>
              <a:rPr lang="en-AU" u="sng" dirty="0"/>
              <a:t>constant</a:t>
            </a:r>
            <a:r>
              <a:rPr lang="en-AU" dirty="0"/>
              <a:t> for pi to 5 decimal places</a:t>
            </a:r>
          </a:p>
          <a:p>
            <a:pPr marL="0" indent="0">
              <a:buNone/>
            </a:pPr>
            <a:r>
              <a:rPr lang="en-AU" sz="2400" dirty="0"/>
              <a:t>For the second problem, putting the keyword “final” before the type when creating a variable makes it a constant, whose value cannot be changed:</a:t>
            </a:r>
            <a:endParaRPr lang="en-AU" sz="1600" dirty="0">
              <a:solidFill>
                <a:srgbClr val="7030A0"/>
              </a:solidFill>
              <a:latin typeface="Consolas" panose="020B0609020204030204" pitchFamily="49" charset="0"/>
            </a:endParaRPr>
          </a:p>
          <a:p>
            <a:pPr marL="0" lvl="0" indent="0">
              <a:buNone/>
            </a:pPr>
            <a:r>
              <a:rPr lang="en-AU" sz="1800" dirty="0">
                <a:solidFill>
                  <a:srgbClr val="7030A0"/>
                </a:solidFill>
                <a:latin typeface="Consolas" panose="020B0609020204030204" pitchFamily="49" charset="0"/>
              </a:rPr>
              <a:t>final datatype </a:t>
            </a:r>
            <a:r>
              <a:rPr lang="en-AU" sz="1800" dirty="0" err="1">
                <a:solidFill>
                  <a:srgbClr val="0070C0"/>
                </a:solidFill>
                <a:latin typeface="Consolas" panose="020B0609020204030204" pitchFamily="49" charset="0"/>
              </a:rPr>
              <a:t>variableName</a:t>
            </a:r>
            <a:r>
              <a:rPr lang="en-AU" sz="1800" dirty="0">
                <a:solidFill>
                  <a:prstClr val="black"/>
                </a:solidFill>
                <a:latin typeface="Consolas" panose="020B0609020204030204" pitchFamily="49" charset="0"/>
              </a:rPr>
              <a:t> = value1;</a:t>
            </a:r>
            <a:endParaRPr lang="en-AU" sz="3200" dirty="0">
              <a:solidFill>
                <a:prstClr val="black"/>
              </a:solidFill>
            </a:endParaRPr>
          </a:p>
          <a:p>
            <a:pPr marL="914400" lvl="2" indent="0">
              <a:buNone/>
            </a:pPr>
            <a:endParaRPr lang="en-AU" dirty="0"/>
          </a:p>
          <a:p>
            <a:pPr marL="0" indent="0">
              <a:buNone/>
            </a:pPr>
            <a:endParaRPr lang="en-AU" dirty="0"/>
          </a:p>
          <a:p>
            <a:pPr marL="0" indent="0">
              <a:buNone/>
            </a:pPr>
            <a:r>
              <a:rPr lang="en-AU" dirty="0"/>
              <a:t>3) Extension Question: </a:t>
            </a:r>
            <a:r>
              <a:rPr lang="en-US" dirty="0"/>
              <a:t>for two given side lengths of a right-angled triangle, output the hypotenuse (You will need to google to find out how to get the square root of a number)</a:t>
            </a:r>
          </a:p>
          <a:p>
            <a:pPr marL="514350" indent="-514350">
              <a:buFont typeface="+mj-lt"/>
              <a:buAutoNum type="arabicParenR"/>
            </a:pPr>
            <a:endParaRPr lang="en-AU" dirty="0"/>
          </a:p>
          <a:p>
            <a:endParaRPr lang="en-AU" dirty="0"/>
          </a:p>
        </p:txBody>
      </p:sp>
    </p:spTree>
    <p:extLst>
      <p:ext uri="{BB962C8B-B14F-4D97-AF65-F5344CB8AC3E}">
        <p14:creationId xmlns:p14="http://schemas.microsoft.com/office/powerpoint/2010/main" val="391374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88F2-CA28-4679-B6D5-198B9CFE2CD2}"/>
              </a:ext>
            </a:extLst>
          </p:cNvPr>
          <p:cNvSpPr>
            <a:spLocks noGrp="1"/>
          </p:cNvSpPr>
          <p:nvPr>
            <p:ph type="title"/>
          </p:nvPr>
        </p:nvSpPr>
        <p:spPr>
          <a:xfrm>
            <a:off x="820241" y="113744"/>
            <a:ext cx="9030419" cy="1325563"/>
          </a:xfrm>
        </p:spPr>
        <p:txBody>
          <a:bodyPr/>
          <a:lstStyle/>
          <a:p>
            <a:r>
              <a:rPr lang="en-AU" dirty="0"/>
              <a:t>Lazy Tips and tricks</a:t>
            </a:r>
          </a:p>
        </p:txBody>
      </p:sp>
      <p:sp>
        <p:nvSpPr>
          <p:cNvPr id="3" name="Content Placeholder 2">
            <a:extLst>
              <a:ext uri="{FF2B5EF4-FFF2-40B4-BE49-F238E27FC236}">
                <a16:creationId xmlns:a16="http://schemas.microsoft.com/office/drawing/2014/main" id="{B6303E10-726D-400D-AC8E-FB94D5CBF8B8}"/>
              </a:ext>
            </a:extLst>
          </p:cNvPr>
          <p:cNvSpPr>
            <a:spLocks noGrp="1"/>
          </p:cNvSpPr>
          <p:nvPr>
            <p:ph idx="1"/>
          </p:nvPr>
        </p:nvSpPr>
        <p:spPr>
          <a:xfrm>
            <a:off x="820241" y="948531"/>
            <a:ext cx="10515600" cy="1925298"/>
          </a:xfrm>
        </p:spPr>
        <p:txBody>
          <a:bodyPr/>
          <a:lstStyle/>
          <a:p>
            <a:r>
              <a:rPr lang="en-AU" dirty="0"/>
              <a:t>Often you will want to do certain things to a variable. Since we programmers are lazy, we have special Syntax to do these things quickly. </a:t>
            </a:r>
          </a:p>
          <a:p>
            <a:pPr marL="0" indent="0">
              <a:buNone/>
            </a:pPr>
            <a:r>
              <a:rPr lang="en-AU" dirty="0"/>
              <a:t>Table of Useful Shortcuts (Not all of them):</a:t>
            </a:r>
          </a:p>
        </p:txBody>
      </p:sp>
      <p:pic>
        <p:nvPicPr>
          <p:cNvPr id="5" name="Picture 4">
            <a:extLst>
              <a:ext uri="{FF2B5EF4-FFF2-40B4-BE49-F238E27FC236}">
                <a16:creationId xmlns:a16="http://schemas.microsoft.com/office/drawing/2014/main" id="{F03B7E01-6DCB-4CA6-862B-7E8DB1262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829" y="1808102"/>
            <a:ext cx="5379175" cy="465992"/>
          </a:xfrm>
          <a:prstGeom prst="rect">
            <a:avLst/>
          </a:prstGeom>
        </p:spPr>
      </p:pic>
      <p:graphicFrame>
        <p:nvGraphicFramePr>
          <p:cNvPr id="6" name="Table 5">
            <a:extLst>
              <a:ext uri="{FF2B5EF4-FFF2-40B4-BE49-F238E27FC236}">
                <a16:creationId xmlns:a16="http://schemas.microsoft.com/office/drawing/2014/main" id="{EA2C2551-1E5A-4A85-B135-8A53E4BE2531}"/>
              </a:ext>
            </a:extLst>
          </p:cNvPr>
          <p:cNvGraphicFramePr>
            <a:graphicFrameLocks noGrp="1"/>
          </p:cNvGraphicFramePr>
          <p:nvPr/>
        </p:nvGraphicFramePr>
        <p:xfrm>
          <a:off x="856159" y="2642889"/>
          <a:ext cx="8801464" cy="3510280"/>
        </p:xfrm>
        <a:graphic>
          <a:graphicData uri="http://schemas.openxmlformats.org/drawingml/2006/table">
            <a:tbl>
              <a:tblPr firstRow="1" bandRow="1">
                <a:tableStyleId>{5DA37D80-6434-44D0-A028-1B22A696006F}</a:tableStyleId>
              </a:tblPr>
              <a:tblGrid>
                <a:gridCol w="4400732">
                  <a:extLst>
                    <a:ext uri="{9D8B030D-6E8A-4147-A177-3AD203B41FA5}">
                      <a16:colId xmlns:a16="http://schemas.microsoft.com/office/drawing/2014/main" val="425702096"/>
                    </a:ext>
                  </a:extLst>
                </a:gridCol>
                <a:gridCol w="4400732">
                  <a:extLst>
                    <a:ext uri="{9D8B030D-6E8A-4147-A177-3AD203B41FA5}">
                      <a16:colId xmlns:a16="http://schemas.microsoft.com/office/drawing/2014/main" val="2380693957"/>
                    </a:ext>
                  </a:extLst>
                </a:gridCol>
              </a:tblGrid>
              <a:tr h="370840">
                <a:tc>
                  <a:txBody>
                    <a:bodyPr/>
                    <a:lstStyle/>
                    <a:p>
                      <a:r>
                        <a:rPr lang="en-AU" dirty="0"/>
                        <a:t>Operator</a:t>
                      </a:r>
                    </a:p>
                  </a:txBody>
                  <a:tcPr/>
                </a:tc>
                <a:tc>
                  <a:txBody>
                    <a:bodyPr/>
                    <a:lstStyle/>
                    <a:p>
                      <a:r>
                        <a:rPr lang="en-AU" dirty="0"/>
                        <a:t>Description</a:t>
                      </a:r>
                    </a:p>
                  </a:txBody>
                  <a:tcPr/>
                </a:tc>
                <a:extLst>
                  <a:ext uri="{0D108BD9-81ED-4DB2-BD59-A6C34878D82A}">
                    <a16:rowId xmlns:a16="http://schemas.microsoft.com/office/drawing/2014/main" val="1767519536"/>
                  </a:ext>
                </a:extLst>
              </a:tr>
              <a:tr h="370840">
                <a:tc>
                  <a:txBody>
                    <a:bodyPr/>
                    <a:lstStyle/>
                    <a:p>
                      <a:r>
                        <a:rPr lang="en-AU" dirty="0"/>
                        <a:t>+=</a:t>
                      </a:r>
                    </a:p>
                  </a:txBody>
                  <a:tcPr/>
                </a:tc>
                <a:tc>
                  <a:txBody>
                    <a:bodyPr/>
                    <a:lstStyle/>
                    <a:p>
                      <a:r>
                        <a:rPr lang="en-AU" dirty="0"/>
                        <a:t>Add amount to variable</a:t>
                      </a:r>
                    </a:p>
                  </a:txBody>
                  <a:tcPr/>
                </a:tc>
                <a:extLst>
                  <a:ext uri="{0D108BD9-81ED-4DB2-BD59-A6C34878D82A}">
                    <a16:rowId xmlns:a16="http://schemas.microsoft.com/office/drawing/2014/main" val="2621482396"/>
                  </a:ext>
                </a:extLst>
              </a:tr>
              <a:tr h="370840">
                <a:tc>
                  <a:txBody>
                    <a:bodyPr/>
                    <a:lstStyle/>
                    <a:p>
                      <a:r>
                        <a:rPr lang="en-AU" dirty="0"/>
                        <a:t>-=</a:t>
                      </a:r>
                    </a:p>
                  </a:txBody>
                  <a:tcPr/>
                </a:tc>
                <a:tc>
                  <a:txBody>
                    <a:bodyPr/>
                    <a:lstStyle/>
                    <a:p>
                      <a:r>
                        <a:rPr lang="en-AU" dirty="0"/>
                        <a:t>Subtract amount to variable</a:t>
                      </a:r>
                    </a:p>
                  </a:txBody>
                  <a:tcPr/>
                </a:tc>
                <a:extLst>
                  <a:ext uri="{0D108BD9-81ED-4DB2-BD59-A6C34878D82A}">
                    <a16:rowId xmlns:a16="http://schemas.microsoft.com/office/drawing/2014/main" val="2750257320"/>
                  </a:ext>
                </a:extLst>
              </a:tr>
              <a:tr h="370840">
                <a:tc>
                  <a:txBody>
                    <a:bodyPr/>
                    <a:lstStyle/>
                    <a:p>
                      <a:r>
                        <a:rPr lang="en-AU" dirty="0"/>
                        <a:t>*=</a:t>
                      </a:r>
                    </a:p>
                  </a:txBody>
                  <a:tcPr/>
                </a:tc>
                <a:tc>
                  <a:txBody>
                    <a:bodyPr/>
                    <a:lstStyle/>
                    <a:p>
                      <a:r>
                        <a:rPr lang="en-AU" dirty="0"/>
                        <a:t>Times variable by amount</a:t>
                      </a:r>
                    </a:p>
                  </a:txBody>
                  <a:tcPr/>
                </a:tc>
                <a:extLst>
                  <a:ext uri="{0D108BD9-81ED-4DB2-BD59-A6C34878D82A}">
                    <a16:rowId xmlns:a16="http://schemas.microsoft.com/office/drawing/2014/main" val="2921746689"/>
                  </a:ext>
                </a:extLst>
              </a:tr>
              <a:tr h="370840">
                <a:tc>
                  <a:txBody>
                    <a:bodyPr/>
                    <a:lstStyle/>
                    <a:p>
                      <a:r>
                        <a:rPr lang="en-AU" dirty="0"/>
                        <a:t>/=</a:t>
                      </a:r>
                    </a:p>
                  </a:txBody>
                  <a:tcPr/>
                </a:tc>
                <a:tc>
                  <a:txBody>
                    <a:bodyPr/>
                    <a:lstStyle/>
                    <a:p>
                      <a:r>
                        <a:rPr lang="en-AU" dirty="0"/>
                        <a:t>Divide variable</a:t>
                      </a:r>
                    </a:p>
                  </a:txBody>
                  <a:tcPr/>
                </a:tc>
                <a:extLst>
                  <a:ext uri="{0D108BD9-81ED-4DB2-BD59-A6C34878D82A}">
                    <a16:rowId xmlns:a16="http://schemas.microsoft.com/office/drawing/2014/main" val="2320339228"/>
                  </a:ext>
                </a:extLst>
              </a:tr>
              <a:tr h="370840">
                <a:tc>
                  <a:txBody>
                    <a:bodyPr/>
                    <a:lstStyle/>
                    <a:p>
                      <a:r>
                        <a:rPr lang="en-AU" dirty="0"/>
                        <a:t>%=</a:t>
                      </a:r>
                    </a:p>
                  </a:txBody>
                  <a:tcPr/>
                </a:tc>
                <a:tc>
                  <a:txBody>
                    <a:bodyPr/>
                    <a:lstStyle/>
                    <a:p>
                      <a:r>
                        <a:rPr lang="en-AU" dirty="0"/>
                        <a:t>Modulus operator. Divides variable by a number, and sets variable to the remainder. (E.g. 10 % 3 = 1)</a:t>
                      </a:r>
                    </a:p>
                  </a:txBody>
                  <a:tcPr/>
                </a:tc>
                <a:extLst>
                  <a:ext uri="{0D108BD9-81ED-4DB2-BD59-A6C34878D82A}">
                    <a16:rowId xmlns:a16="http://schemas.microsoft.com/office/drawing/2014/main" val="3536281120"/>
                  </a:ext>
                </a:extLst>
              </a:tr>
              <a:tr h="370840">
                <a:tc>
                  <a:txBody>
                    <a:bodyPr/>
                    <a:lstStyle/>
                    <a:p>
                      <a:r>
                        <a:rPr lang="en-AU" dirty="0"/>
                        <a:t>++</a:t>
                      </a:r>
                    </a:p>
                  </a:txBody>
                  <a:tcPr/>
                </a:tc>
                <a:tc>
                  <a:txBody>
                    <a:bodyPr/>
                    <a:lstStyle/>
                    <a:p>
                      <a:r>
                        <a:rPr lang="en-AU" dirty="0"/>
                        <a:t>Add one to a variable (</a:t>
                      </a:r>
                      <a:r>
                        <a:rPr lang="en-AU" dirty="0" err="1"/>
                        <a:t>e.g</a:t>
                      </a:r>
                      <a:r>
                        <a:rPr lang="en-AU" dirty="0"/>
                        <a:t> </a:t>
                      </a:r>
                      <a:r>
                        <a:rPr lang="en-AU" dirty="0" err="1"/>
                        <a:t>aNumber</a:t>
                      </a:r>
                      <a:r>
                        <a:rPr lang="en-AU" dirty="0"/>
                        <a:t>++;)</a:t>
                      </a:r>
                    </a:p>
                  </a:txBody>
                  <a:tcPr/>
                </a:tc>
                <a:extLst>
                  <a:ext uri="{0D108BD9-81ED-4DB2-BD59-A6C34878D82A}">
                    <a16:rowId xmlns:a16="http://schemas.microsoft.com/office/drawing/2014/main" val="444463985"/>
                  </a:ext>
                </a:extLst>
              </a:tr>
              <a:tr h="370840">
                <a:tc>
                  <a:txBody>
                    <a:bodyPr/>
                    <a:lstStyle/>
                    <a:p>
                      <a:r>
                        <a:rPr lang="en-AU" dirty="0"/>
                        <a:t>--</a:t>
                      </a:r>
                    </a:p>
                  </a:txBody>
                  <a:tcPr/>
                </a:tc>
                <a:tc>
                  <a:txBody>
                    <a:bodyPr/>
                    <a:lstStyle/>
                    <a:p>
                      <a:r>
                        <a:rPr lang="en-AU" dirty="0"/>
                        <a:t>Subtract one to a variable(e.g. </a:t>
                      </a:r>
                      <a:r>
                        <a:rPr lang="en-AU" dirty="0" err="1"/>
                        <a:t>aNumber</a:t>
                      </a:r>
                      <a:r>
                        <a:rPr lang="en-AU" dirty="0"/>
                        <a:t>--;)</a:t>
                      </a:r>
                    </a:p>
                  </a:txBody>
                  <a:tcPr/>
                </a:tc>
                <a:extLst>
                  <a:ext uri="{0D108BD9-81ED-4DB2-BD59-A6C34878D82A}">
                    <a16:rowId xmlns:a16="http://schemas.microsoft.com/office/drawing/2014/main" val="3548042292"/>
                  </a:ext>
                </a:extLst>
              </a:tr>
            </a:tbl>
          </a:graphicData>
        </a:graphic>
      </p:graphicFrame>
    </p:spTree>
    <p:extLst>
      <p:ext uri="{BB962C8B-B14F-4D97-AF65-F5344CB8AC3E}">
        <p14:creationId xmlns:p14="http://schemas.microsoft.com/office/powerpoint/2010/main" val="2729979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9690-77ED-4ADD-B9FA-68D04ACD3BD2}"/>
              </a:ext>
            </a:extLst>
          </p:cNvPr>
          <p:cNvSpPr>
            <a:spLocks noGrp="1"/>
          </p:cNvSpPr>
          <p:nvPr>
            <p:ph type="title"/>
          </p:nvPr>
        </p:nvSpPr>
        <p:spPr/>
        <p:txBody>
          <a:bodyPr/>
          <a:lstStyle/>
          <a:p>
            <a:r>
              <a:rPr lang="en-AU" dirty="0"/>
              <a:t>Consider the following code</a:t>
            </a:r>
          </a:p>
        </p:txBody>
      </p:sp>
      <p:sp>
        <p:nvSpPr>
          <p:cNvPr id="3" name="Content Placeholder 2">
            <a:extLst>
              <a:ext uri="{FF2B5EF4-FFF2-40B4-BE49-F238E27FC236}">
                <a16:creationId xmlns:a16="http://schemas.microsoft.com/office/drawing/2014/main" id="{98E34672-0060-4F18-81E6-32C01B8FA7FE}"/>
              </a:ext>
            </a:extLst>
          </p:cNvPr>
          <p:cNvSpPr>
            <a:spLocks noGrp="1"/>
          </p:cNvSpPr>
          <p:nvPr>
            <p:ph idx="1"/>
          </p:nvPr>
        </p:nvSpPr>
        <p:spPr/>
        <p:txBody>
          <a:bodyPr/>
          <a:lstStyle/>
          <a:p>
            <a:r>
              <a:rPr lang="en-AU" dirty="0"/>
              <a:t>Why does it act this way?</a:t>
            </a:r>
          </a:p>
        </p:txBody>
      </p:sp>
      <p:pic>
        <p:nvPicPr>
          <p:cNvPr id="5" name="Picture 4">
            <a:extLst>
              <a:ext uri="{FF2B5EF4-FFF2-40B4-BE49-F238E27FC236}">
                <a16:creationId xmlns:a16="http://schemas.microsoft.com/office/drawing/2014/main" id="{058959DB-9AB7-44F4-8C7F-1B26913903D2}"/>
              </a:ext>
            </a:extLst>
          </p:cNvPr>
          <p:cNvPicPr>
            <a:picLocks noChangeAspect="1"/>
          </p:cNvPicPr>
          <p:nvPr/>
        </p:nvPicPr>
        <p:blipFill>
          <a:blip r:embed="rId2"/>
          <a:stretch>
            <a:fillRect/>
          </a:stretch>
        </p:blipFill>
        <p:spPr>
          <a:xfrm>
            <a:off x="838200" y="2431883"/>
            <a:ext cx="4698264" cy="2027822"/>
          </a:xfrm>
          <a:prstGeom prst="rect">
            <a:avLst/>
          </a:prstGeom>
        </p:spPr>
      </p:pic>
      <p:pic>
        <p:nvPicPr>
          <p:cNvPr id="6" name="Picture 5">
            <a:extLst>
              <a:ext uri="{FF2B5EF4-FFF2-40B4-BE49-F238E27FC236}">
                <a16:creationId xmlns:a16="http://schemas.microsoft.com/office/drawing/2014/main" id="{F92CF68F-29EB-4AEF-8413-EE13C8EF52B5}"/>
              </a:ext>
            </a:extLst>
          </p:cNvPr>
          <p:cNvPicPr>
            <a:picLocks noChangeAspect="1"/>
          </p:cNvPicPr>
          <p:nvPr/>
        </p:nvPicPr>
        <p:blipFill>
          <a:blip r:embed="rId3"/>
          <a:stretch>
            <a:fillRect/>
          </a:stretch>
        </p:blipFill>
        <p:spPr>
          <a:xfrm>
            <a:off x="6497303" y="2763502"/>
            <a:ext cx="1812508" cy="2386768"/>
          </a:xfrm>
          <a:prstGeom prst="rect">
            <a:avLst/>
          </a:prstGeom>
        </p:spPr>
      </p:pic>
    </p:spTree>
    <p:extLst>
      <p:ext uri="{BB962C8B-B14F-4D97-AF65-F5344CB8AC3E}">
        <p14:creationId xmlns:p14="http://schemas.microsoft.com/office/powerpoint/2010/main" val="192615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7AAC-E147-430A-9AA8-16D91E7A0D10}"/>
              </a:ext>
            </a:extLst>
          </p:cNvPr>
          <p:cNvSpPr>
            <a:spLocks noGrp="1"/>
          </p:cNvSpPr>
          <p:nvPr>
            <p:ph type="title"/>
          </p:nvPr>
        </p:nvSpPr>
        <p:spPr/>
        <p:txBody>
          <a:bodyPr/>
          <a:lstStyle/>
          <a:p>
            <a:r>
              <a:rPr lang="en-AU" dirty="0"/>
              <a:t>Homework</a:t>
            </a:r>
          </a:p>
        </p:txBody>
      </p:sp>
      <p:sp>
        <p:nvSpPr>
          <p:cNvPr id="3" name="Content Placeholder 2">
            <a:extLst>
              <a:ext uri="{FF2B5EF4-FFF2-40B4-BE49-F238E27FC236}">
                <a16:creationId xmlns:a16="http://schemas.microsoft.com/office/drawing/2014/main" id="{38A16CB4-7F45-486F-A178-73803509A127}"/>
              </a:ext>
            </a:extLst>
          </p:cNvPr>
          <p:cNvSpPr>
            <a:spLocks noGrp="1"/>
          </p:cNvSpPr>
          <p:nvPr>
            <p:ph idx="1"/>
          </p:nvPr>
        </p:nvSpPr>
        <p:spPr/>
        <p:txBody>
          <a:bodyPr>
            <a:normAutofit fontScale="92500" lnSpcReduction="20000"/>
          </a:bodyPr>
          <a:lstStyle/>
          <a:p>
            <a:pPr marL="514350" indent="-514350">
              <a:buAutoNum type="arabicPeriod"/>
            </a:pPr>
            <a:r>
              <a:rPr lang="en-AU" dirty="0"/>
              <a:t>Redo the earlier problems – now using the shortcuts.</a:t>
            </a:r>
          </a:p>
          <a:p>
            <a:pPr marL="514350" indent="-514350">
              <a:buFont typeface="Arial" panose="020B0604020202020204" pitchFamily="34" charset="0"/>
              <a:buAutoNum type="arabicPeriod"/>
            </a:pPr>
            <a:r>
              <a:rPr lang="en-AU" dirty="0"/>
              <a:t>Output 5*(8-6/3)%2. Check your answer to make sure it is correct.</a:t>
            </a:r>
          </a:p>
          <a:p>
            <a:pPr marL="514350" indent="-514350">
              <a:buFont typeface="Arial" panose="020B0604020202020204" pitchFamily="34" charset="0"/>
              <a:buAutoNum type="arabicPeriod"/>
            </a:pPr>
            <a:r>
              <a:rPr lang="en-AU" dirty="0"/>
              <a:t>Compare if the question 2 formula is less than or equal to the result from the calculation for the circumference. </a:t>
            </a:r>
          </a:p>
          <a:p>
            <a:pPr marL="0" indent="0">
              <a:buNone/>
            </a:pPr>
            <a:r>
              <a:rPr lang="en-AU" dirty="0"/>
              <a:t>If you have done this all before:</a:t>
            </a:r>
          </a:p>
          <a:p>
            <a:pPr marL="0" indent="0">
              <a:buNone/>
            </a:pPr>
            <a:r>
              <a:rPr lang="en-AU" dirty="0"/>
              <a:t> 1. Have someone input the hypotenuse of a right angle triangle and a angle(not being the 90) and tell them the other two sides and the opposite angle.  </a:t>
            </a:r>
          </a:p>
          <a:p>
            <a:pPr marL="0" indent="0">
              <a:buNone/>
            </a:pPr>
            <a:r>
              <a:rPr lang="en-AU" dirty="0"/>
              <a:t>2. Write a program to return the factors of an int variable x. </a:t>
            </a:r>
          </a:p>
          <a:p>
            <a:pPr marL="0" indent="0">
              <a:buNone/>
            </a:pPr>
            <a:r>
              <a:rPr lang="en-AU" dirty="0"/>
              <a:t>Note: I suggest using Trigonometry. Make sure to read the documentation to understand how to use it and note that java uses radians and not degrees. So you will need to convert (the Math class has a function for this)</a:t>
            </a:r>
          </a:p>
          <a:p>
            <a:pPr marL="514350" indent="-514350">
              <a:buFont typeface="Arial" panose="020B0604020202020204" pitchFamily="34" charset="0"/>
              <a:buAutoNum type="arabicPeriod"/>
            </a:pPr>
            <a:endParaRPr lang="en-AU" dirty="0"/>
          </a:p>
          <a:p>
            <a:pPr marL="514350" indent="-514350">
              <a:buAutoNum type="arabicPeriod"/>
            </a:pPr>
            <a:endParaRPr lang="en-AU" dirty="0"/>
          </a:p>
        </p:txBody>
      </p:sp>
    </p:spTree>
    <p:extLst>
      <p:ext uri="{BB962C8B-B14F-4D97-AF65-F5344CB8AC3E}">
        <p14:creationId xmlns:p14="http://schemas.microsoft.com/office/powerpoint/2010/main" val="77147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56AB-85E8-48DE-BD68-4758E483C9EB}"/>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06088B47-9B17-4273-911D-0A1CC8EDF661}"/>
              </a:ext>
            </a:extLst>
          </p:cNvPr>
          <p:cNvSpPr>
            <a:spLocks noGrp="1"/>
          </p:cNvSpPr>
          <p:nvPr>
            <p:ph idx="1"/>
          </p:nvPr>
        </p:nvSpPr>
        <p:spPr/>
        <p:txBody>
          <a:bodyPr/>
          <a:lstStyle/>
          <a:p>
            <a:r>
              <a:rPr lang="en-AU" dirty="0"/>
              <a:t>You should now be able to create variables and constants to store numbers and Booleans.</a:t>
            </a:r>
          </a:p>
          <a:p>
            <a:r>
              <a:rPr lang="en-AU" dirty="0"/>
              <a:t>Print outputs to a console window.</a:t>
            </a:r>
          </a:p>
          <a:p>
            <a:r>
              <a:rPr lang="en-AU" dirty="0"/>
              <a:t>Do basic maths with a program, by giving it a set of inputs.</a:t>
            </a:r>
          </a:p>
          <a:p>
            <a:r>
              <a:rPr lang="en-AU" dirty="0"/>
              <a:t>Do comparisons between different data to return a Boolean value.</a:t>
            </a:r>
          </a:p>
        </p:txBody>
      </p:sp>
    </p:spTree>
    <p:extLst>
      <p:ext uri="{BB962C8B-B14F-4D97-AF65-F5344CB8AC3E}">
        <p14:creationId xmlns:p14="http://schemas.microsoft.com/office/powerpoint/2010/main" val="3977677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392D-D79B-4F28-A6E9-027FF12400DF}"/>
              </a:ext>
            </a:extLst>
          </p:cNvPr>
          <p:cNvSpPr>
            <a:spLocks noGrp="1"/>
          </p:cNvSpPr>
          <p:nvPr>
            <p:ph type="title"/>
          </p:nvPr>
        </p:nvSpPr>
        <p:spPr/>
        <p:txBody>
          <a:bodyPr/>
          <a:lstStyle/>
          <a:p>
            <a:r>
              <a:rPr lang="en-AU" dirty="0"/>
              <a:t>Lesson Outline</a:t>
            </a:r>
          </a:p>
        </p:txBody>
      </p:sp>
      <p:sp>
        <p:nvSpPr>
          <p:cNvPr id="3" name="Content Placeholder 2">
            <a:extLst>
              <a:ext uri="{FF2B5EF4-FFF2-40B4-BE49-F238E27FC236}">
                <a16:creationId xmlns:a16="http://schemas.microsoft.com/office/drawing/2014/main" id="{B9D4F1CF-C3D9-4536-9FDF-86CE68336ED5}"/>
              </a:ext>
            </a:extLst>
          </p:cNvPr>
          <p:cNvSpPr>
            <a:spLocks noGrp="1"/>
          </p:cNvSpPr>
          <p:nvPr>
            <p:ph idx="1"/>
          </p:nvPr>
        </p:nvSpPr>
        <p:spPr/>
        <p:txBody>
          <a:bodyPr/>
          <a:lstStyle/>
          <a:p>
            <a:r>
              <a:rPr lang="en-AU" dirty="0"/>
              <a:t>Overview of Data and Data Types</a:t>
            </a:r>
          </a:p>
          <a:p>
            <a:r>
              <a:rPr lang="en-AU" dirty="0"/>
              <a:t>Variables</a:t>
            </a:r>
          </a:p>
          <a:p>
            <a:r>
              <a:rPr lang="en-AU" dirty="0"/>
              <a:t>Using Data and variables</a:t>
            </a:r>
          </a:p>
        </p:txBody>
      </p:sp>
      <p:pic>
        <p:nvPicPr>
          <p:cNvPr id="4" name="Graphic 6">
            <a:extLst>
              <a:ext uri="{FF2B5EF4-FFF2-40B4-BE49-F238E27FC236}">
                <a16:creationId xmlns:a16="http://schemas.microsoft.com/office/drawing/2014/main" id="{2825A1A6-E59C-4960-91D7-4CF940FC148E}"/>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1735084" y="5813175"/>
            <a:ext cx="213785" cy="540000"/>
          </a:xfrm>
          <a:prstGeom prst="rect">
            <a:avLst/>
          </a:prstGeom>
        </p:spPr>
      </p:pic>
      <p:pic>
        <p:nvPicPr>
          <p:cNvPr id="5" name="Picture 4">
            <a:extLst>
              <a:ext uri="{FF2B5EF4-FFF2-40B4-BE49-F238E27FC236}">
                <a16:creationId xmlns:a16="http://schemas.microsoft.com/office/drawing/2014/main" id="{CECC35C7-D6AB-478A-B706-5343B7B33045}"/>
              </a:ext>
            </a:extLst>
          </p:cNvPr>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0061381" y="5813175"/>
            <a:ext cx="1412552" cy="540000"/>
          </a:xfrm>
          <a:prstGeom prst="rect">
            <a:avLst/>
          </a:prstGeom>
        </p:spPr>
      </p:pic>
    </p:spTree>
    <p:extLst>
      <p:ext uri="{BB962C8B-B14F-4D97-AF65-F5344CB8AC3E}">
        <p14:creationId xmlns:p14="http://schemas.microsoft.com/office/powerpoint/2010/main" val="2815246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20A8-4908-45D9-8B41-E1DAFE7493F1}"/>
              </a:ext>
            </a:extLst>
          </p:cNvPr>
          <p:cNvSpPr>
            <a:spLocks noGrp="1"/>
          </p:cNvSpPr>
          <p:nvPr>
            <p:ph type="title"/>
          </p:nvPr>
        </p:nvSpPr>
        <p:spPr/>
        <p:txBody>
          <a:bodyPr/>
          <a:lstStyle/>
          <a:p>
            <a:r>
              <a:rPr lang="en-AU" dirty="0"/>
              <a:t>Data Types</a:t>
            </a:r>
          </a:p>
        </p:txBody>
      </p:sp>
      <p:sp>
        <p:nvSpPr>
          <p:cNvPr id="3" name="Content Placeholder 2">
            <a:extLst>
              <a:ext uri="{FF2B5EF4-FFF2-40B4-BE49-F238E27FC236}">
                <a16:creationId xmlns:a16="http://schemas.microsoft.com/office/drawing/2014/main" id="{B2B80FB2-1BA5-4225-BF9F-F2216FD27387}"/>
              </a:ext>
            </a:extLst>
          </p:cNvPr>
          <p:cNvSpPr>
            <a:spLocks noGrp="1"/>
          </p:cNvSpPr>
          <p:nvPr>
            <p:ph idx="1"/>
          </p:nvPr>
        </p:nvSpPr>
        <p:spPr/>
        <p:txBody>
          <a:bodyPr/>
          <a:lstStyle/>
          <a:p>
            <a:r>
              <a:rPr lang="en-AU" dirty="0"/>
              <a:t>Computer think in 1s and 0s (binary)</a:t>
            </a:r>
          </a:p>
          <a:p>
            <a:r>
              <a:rPr lang="en-AU" dirty="0"/>
              <a:t>J – 01001010</a:t>
            </a:r>
          </a:p>
          <a:p>
            <a:pPr lvl="1"/>
            <a:r>
              <a:rPr lang="en-AU" dirty="0"/>
              <a:t>Or for the number 74, 1.036960863003646x10</a:t>
            </a:r>
            <a:r>
              <a:rPr lang="en-AU" baseline="30000" dirty="0"/>
              <a:t>-43</a:t>
            </a:r>
            <a:r>
              <a:rPr lang="en-AU" dirty="0"/>
              <a:t>  or interpreted as screen pixels. This sequence can stand for whatever the computer interprets it to be.</a:t>
            </a:r>
          </a:p>
          <a:p>
            <a:r>
              <a:rPr lang="en-AU" dirty="0"/>
              <a:t>How do we tell the computer what type of data it is -&gt; type</a:t>
            </a:r>
          </a:p>
        </p:txBody>
      </p:sp>
      <p:pic>
        <p:nvPicPr>
          <p:cNvPr id="4" name="Graphic 6">
            <a:extLst>
              <a:ext uri="{FF2B5EF4-FFF2-40B4-BE49-F238E27FC236}">
                <a16:creationId xmlns:a16="http://schemas.microsoft.com/office/drawing/2014/main" id="{7D705CF8-8E2C-4F0C-840C-003923CA6C05}"/>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1735084" y="5813175"/>
            <a:ext cx="213785" cy="540000"/>
          </a:xfrm>
          <a:prstGeom prst="rect">
            <a:avLst/>
          </a:prstGeom>
        </p:spPr>
      </p:pic>
      <p:pic>
        <p:nvPicPr>
          <p:cNvPr id="5" name="Picture 4">
            <a:extLst>
              <a:ext uri="{FF2B5EF4-FFF2-40B4-BE49-F238E27FC236}">
                <a16:creationId xmlns:a16="http://schemas.microsoft.com/office/drawing/2014/main" id="{F3FC6A96-1697-4009-90DC-2CF3B249C773}"/>
              </a:ext>
            </a:extLst>
          </p:cNvPr>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0061381" y="5813175"/>
            <a:ext cx="1412552" cy="540000"/>
          </a:xfrm>
          <a:prstGeom prst="rect">
            <a:avLst/>
          </a:prstGeom>
        </p:spPr>
      </p:pic>
    </p:spTree>
    <p:extLst>
      <p:ext uri="{BB962C8B-B14F-4D97-AF65-F5344CB8AC3E}">
        <p14:creationId xmlns:p14="http://schemas.microsoft.com/office/powerpoint/2010/main" val="2648314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A754-598C-44BC-A56A-60D84B5820E8}"/>
              </a:ext>
            </a:extLst>
          </p:cNvPr>
          <p:cNvSpPr>
            <a:spLocks noGrp="1"/>
          </p:cNvSpPr>
          <p:nvPr>
            <p:ph type="title"/>
          </p:nvPr>
        </p:nvSpPr>
        <p:spPr>
          <a:xfrm>
            <a:off x="832448" y="-82982"/>
            <a:ext cx="9030419" cy="818586"/>
          </a:xfrm>
        </p:spPr>
        <p:txBody>
          <a:bodyPr/>
          <a:lstStyle/>
          <a:p>
            <a:r>
              <a:rPr lang="en-AU" dirty="0"/>
              <a:t>Primitive Types</a:t>
            </a:r>
          </a:p>
        </p:txBody>
      </p:sp>
      <p:sp>
        <p:nvSpPr>
          <p:cNvPr id="3" name="Content Placeholder 2">
            <a:extLst>
              <a:ext uri="{FF2B5EF4-FFF2-40B4-BE49-F238E27FC236}">
                <a16:creationId xmlns:a16="http://schemas.microsoft.com/office/drawing/2014/main" id="{32520407-3BF7-4228-8A05-810B88C0D59D}"/>
              </a:ext>
            </a:extLst>
          </p:cNvPr>
          <p:cNvSpPr>
            <a:spLocks noGrp="1"/>
          </p:cNvSpPr>
          <p:nvPr>
            <p:ph idx="1"/>
          </p:nvPr>
        </p:nvSpPr>
        <p:spPr>
          <a:xfrm>
            <a:off x="4794373" y="293226"/>
            <a:ext cx="5679219" cy="689689"/>
          </a:xfrm>
        </p:spPr>
        <p:txBody>
          <a:bodyPr/>
          <a:lstStyle/>
          <a:p>
            <a:r>
              <a:rPr lang="en-AU" dirty="0"/>
              <a:t>Java has eight primitive types:</a:t>
            </a:r>
          </a:p>
        </p:txBody>
      </p:sp>
      <p:sp>
        <p:nvSpPr>
          <p:cNvPr id="6" name="Rectangle 5">
            <a:extLst>
              <a:ext uri="{FF2B5EF4-FFF2-40B4-BE49-F238E27FC236}">
                <a16:creationId xmlns:a16="http://schemas.microsoft.com/office/drawing/2014/main" id="{1D3A823B-D082-4FD9-AE79-DCDECAAFF286}"/>
              </a:ext>
            </a:extLst>
          </p:cNvPr>
          <p:cNvSpPr/>
          <p:nvPr/>
        </p:nvSpPr>
        <p:spPr>
          <a:xfrm>
            <a:off x="9862867" y="326311"/>
            <a:ext cx="2329133" cy="14733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graphicFrame>
        <p:nvGraphicFramePr>
          <p:cNvPr id="5" name="Content Placeholder 3">
            <a:extLst>
              <a:ext uri="{FF2B5EF4-FFF2-40B4-BE49-F238E27FC236}">
                <a16:creationId xmlns:a16="http://schemas.microsoft.com/office/drawing/2014/main" id="{2DCB5D62-B8C2-441E-A7FF-348B92C5F180}"/>
              </a:ext>
            </a:extLst>
          </p:cNvPr>
          <p:cNvGraphicFramePr>
            <a:graphicFrameLocks/>
          </p:cNvGraphicFramePr>
          <p:nvPr>
            <p:extLst>
              <p:ext uri="{D42A27DB-BD31-4B8C-83A1-F6EECF244321}">
                <p14:modId xmlns:p14="http://schemas.microsoft.com/office/powerpoint/2010/main" val="1354191015"/>
              </p:ext>
            </p:extLst>
          </p:nvPr>
        </p:nvGraphicFramePr>
        <p:xfrm>
          <a:off x="556725" y="791852"/>
          <a:ext cx="11078549" cy="5577142"/>
        </p:xfrm>
        <a:graphic>
          <a:graphicData uri="http://schemas.openxmlformats.org/drawingml/2006/table">
            <a:tbl>
              <a:tblPr firstRow="1" bandRow="1">
                <a:tableStyleId>{8799B23B-EC83-4686-B30A-512413B5E67A}</a:tableStyleId>
              </a:tblPr>
              <a:tblGrid>
                <a:gridCol w="1491422">
                  <a:extLst>
                    <a:ext uri="{9D8B030D-6E8A-4147-A177-3AD203B41FA5}">
                      <a16:colId xmlns:a16="http://schemas.microsoft.com/office/drawing/2014/main" val="1961311353"/>
                    </a:ext>
                  </a:extLst>
                </a:gridCol>
                <a:gridCol w="1491422">
                  <a:extLst>
                    <a:ext uri="{9D8B030D-6E8A-4147-A177-3AD203B41FA5}">
                      <a16:colId xmlns:a16="http://schemas.microsoft.com/office/drawing/2014/main" val="686198800"/>
                    </a:ext>
                  </a:extLst>
                </a:gridCol>
                <a:gridCol w="1117098">
                  <a:extLst>
                    <a:ext uri="{9D8B030D-6E8A-4147-A177-3AD203B41FA5}">
                      <a16:colId xmlns:a16="http://schemas.microsoft.com/office/drawing/2014/main" val="3313320381"/>
                    </a:ext>
                  </a:extLst>
                </a:gridCol>
                <a:gridCol w="1286933">
                  <a:extLst>
                    <a:ext uri="{9D8B030D-6E8A-4147-A177-3AD203B41FA5}">
                      <a16:colId xmlns:a16="http://schemas.microsoft.com/office/drawing/2014/main" val="2320062211"/>
                    </a:ext>
                  </a:extLst>
                </a:gridCol>
                <a:gridCol w="1236133">
                  <a:extLst>
                    <a:ext uri="{9D8B030D-6E8A-4147-A177-3AD203B41FA5}">
                      <a16:colId xmlns:a16="http://schemas.microsoft.com/office/drawing/2014/main" val="2119020035"/>
                    </a:ext>
                  </a:extLst>
                </a:gridCol>
                <a:gridCol w="2836400">
                  <a:extLst>
                    <a:ext uri="{9D8B030D-6E8A-4147-A177-3AD203B41FA5}">
                      <a16:colId xmlns:a16="http://schemas.microsoft.com/office/drawing/2014/main" val="3996687204"/>
                    </a:ext>
                  </a:extLst>
                </a:gridCol>
                <a:gridCol w="1619141">
                  <a:extLst>
                    <a:ext uri="{9D8B030D-6E8A-4147-A177-3AD203B41FA5}">
                      <a16:colId xmlns:a16="http://schemas.microsoft.com/office/drawing/2014/main" val="3189509318"/>
                    </a:ext>
                  </a:extLst>
                </a:gridCol>
              </a:tblGrid>
              <a:tr h="465697">
                <a:tc>
                  <a:txBody>
                    <a:bodyPr/>
                    <a:lstStyle/>
                    <a:p>
                      <a:r>
                        <a:rPr lang="en-AU" dirty="0"/>
                        <a:t>Category</a:t>
                      </a:r>
                    </a:p>
                  </a:txBody>
                  <a:tcPr/>
                </a:tc>
                <a:tc>
                  <a:txBody>
                    <a:bodyPr/>
                    <a:lstStyle/>
                    <a:p>
                      <a:r>
                        <a:rPr lang="en-AU" dirty="0"/>
                        <a:t>Type (Case Sensitive)</a:t>
                      </a:r>
                    </a:p>
                  </a:txBody>
                  <a:tcPr/>
                </a:tc>
                <a:tc>
                  <a:txBody>
                    <a:bodyPr/>
                    <a:lstStyle/>
                    <a:p>
                      <a:r>
                        <a:rPr lang="en-AU" dirty="0"/>
                        <a:t>Size(bits)</a:t>
                      </a:r>
                    </a:p>
                  </a:txBody>
                  <a:tcPr/>
                </a:tc>
                <a:tc>
                  <a:txBody>
                    <a:bodyPr/>
                    <a:lstStyle/>
                    <a:p>
                      <a:r>
                        <a:rPr lang="en-AU" dirty="0"/>
                        <a:t>Minimum Value</a:t>
                      </a:r>
                    </a:p>
                  </a:txBody>
                  <a:tcPr/>
                </a:tc>
                <a:tc>
                  <a:txBody>
                    <a:bodyPr/>
                    <a:lstStyle/>
                    <a:p>
                      <a:r>
                        <a:rPr lang="en-AU" dirty="0"/>
                        <a:t>Maximum Value</a:t>
                      </a:r>
                    </a:p>
                  </a:txBody>
                  <a:tcPr/>
                </a:tc>
                <a:tc>
                  <a:txBody>
                    <a:bodyPr/>
                    <a:lstStyle/>
                    <a:p>
                      <a:r>
                        <a:rPr lang="en-AU" dirty="0"/>
                        <a:t>Precision</a:t>
                      </a:r>
                    </a:p>
                  </a:txBody>
                  <a:tcPr/>
                </a:tc>
                <a:tc>
                  <a:txBody>
                    <a:bodyPr/>
                    <a:lstStyle/>
                    <a:p>
                      <a:r>
                        <a:rPr lang="en-AU" dirty="0"/>
                        <a:t>Examples</a:t>
                      </a:r>
                    </a:p>
                  </a:txBody>
                  <a:tcPr/>
                </a:tc>
                <a:extLst>
                  <a:ext uri="{0D108BD9-81ED-4DB2-BD59-A6C34878D82A}">
                    <a16:rowId xmlns:a16="http://schemas.microsoft.com/office/drawing/2014/main" val="4158773541"/>
                  </a:ext>
                </a:extLst>
              </a:tr>
              <a:tr h="462535">
                <a:tc>
                  <a:txBody>
                    <a:bodyPr/>
                    <a:lstStyle/>
                    <a:p>
                      <a:r>
                        <a:rPr lang="en-AU" dirty="0"/>
                        <a:t>Integer</a:t>
                      </a:r>
                    </a:p>
                  </a:txBody>
                  <a:tcPr/>
                </a:tc>
                <a:tc>
                  <a:txBody>
                    <a:bodyPr/>
                    <a:lstStyle/>
                    <a:p>
                      <a:r>
                        <a:rPr lang="en-AU" dirty="0"/>
                        <a:t>byte</a:t>
                      </a:r>
                    </a:p>
                  </a:txBody>
                  <a:tcPr/>
                </a:tc>
                <a:tc>
                  <a:txBody>
                    <a:bodyPr/>
                    <a:lstStyle/>
                    <a:p>
                      <a:r>
                        <a:rPr lang="en-AU" dirty="0"/>
                        <a:t>8</a:t>
                      </a:r>
                    </a:p>
                  </a:txBody>
                  <a:tcPr/>
                </a:tc>
                <a:tc>
                  <a:txBody>
                    <a:bodyPr/>
                    <a:lstStyle/>
                    <a:p>
                      <a:r>
                        <a:rPr lang="en-AU" dirty="0"/>
                        <a:t>-128</a:t>
                      </a:r>
                    </a:p>
                  </a:txBody>
                  <a:tcPr/>
                </a:tc>
                <a:tc>
                  <a:txBody>
                    <a:bodyPr/>
                    <a:lstStyle/>
                    <a:p>
                      <a:r>
                        <a:rPr lang="en-AU" dirty="0"/>
                        <a:t>127</a:t>
                      </a:r>
                    </a:p>
                  </a:txBody>
                  <a:tcPr/>
                </a:tc>
                <a:tc>
                  <a:txBody>
                    <a:bodyPr/>
                    <a:lstStyle/>
                    <a:p>
                      <a:r>
                        <a:rPr lang="en-AU" dirty="0"/>
                        <a:t>From +127 to   -128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65, -34,</a:t>
                      </a:r>
                    </a:p>
                    <a:p>
                      <a:endParaRPr lang="en-AU" dirty="0"/>
                    </a:p>
                  </a:txBody>
                  <a:tcPr/>
                </a:tc>
                <a:extLst>
                  <a:ext uri="{0D108BD9-81ED-4DB2-BD59-A6C34878D82A}">
                    <a16:rowId xmlns:a16="http://schemas.microsoft.com/office/drawing/2014/main" val="2044289097"/>
                  </a:ext>
                </a:extLst>
              </a:tr>
              <a:tr h="431280">
                <a:tc>
                  <a:txBody>
                    <a:bodyPr/>
                    <a:lstStyle/>
                    <a:p>
                      <a:r>
                        <a:rPr lang="en-AU" dirty="0"/>
                        <a:t>Integer</a:t>
                      </a:r>
                    </a:p>
                  </a:txBody>
                  <a:tcPr/>
                </a:tc>
                <a:tc>
                  <a:txBody>
                    <a:bodyPr/>
                    <a:lstStyle/>
                    <a:p>
                      <a:r>
                        <a:rPr lang="en-AU" dirty="0"/>
                        <a:t>char</a:t>
                      </a:r>
                    </a:p>
                  </a:txBody>
                  <a:tcPr/>
                </a:tc>
                <a:tc>
                  <a:txBody>
                    <a:bodyPr/>
                    <a:lstStyle/>
                    <a:p>
                      <a:r>
                        <a:rPr lang="en-AU" dirty="0"/>
                        <a:t>16</a:t>
                      </a:r>
                    </a:p>
                  </a:txBody>
                  <a:tcPr/>
                </a:tc>
                <a:tc>
                  <a:txBody>
                    <a:bodyPr/>
                    <a:lstStyle/>
                    <a:p>
                      <a:r>
                        <a:rPr lang="en-AU" sz="1800" b="0" i="0" kern="1200" dirty="0">
                          <a:solidFill>
                            <a:schemeClr val="tx1"/>
                          </a:solidFill>
                          <a:effectLst/>
                          <a:latin typeface="+mn-lt"/>
                          <a:ea typeface="+mn-ea"/>
                          <a:cs typeface="+mn-cs"/>
                        </a:rPr>
                        <a:t>0</a:t>
                      </a:r>
                      <a:endParaRPr lang="en-AU" dirty="0">
                        <a:effectLst/>
                      </a:endParaRPr>
                    </a:p>
                  </a:txBody>
                  <a:tcPr anchor="ctr"/>
                </a:tc>
                <a:tc>
                  <a:txBody>
                    <a:bodyPr/>
                    <a:lstStyle/>
                    <a:p>
                      <a:r>
                        <a:rPr lang="en-AU" sz="1800" b="0" i="0" kern="1200" dirty="0">
                          <a:solidFill>
                            <a:schemeClr val="tx1"/>
                          </a:solidFill>
                          <a:effectLst/>
                          <a:latin typeface="+mn-lt"/>
                          <a:ea typeface="+mn-ea"/>
                          <a:cs typeface="+mn-cs"/>
                        </a:rPr>
                        <a:t>2</a:t>
                      </a:r>
                      <a:r>
                        <a:rPr lang="en-AU" sz="1800" b="0" i="0" kern="1200" baseline="30000" dirty="0">
                          <a:solidFill>
                            <a:schemeClr val="tx1"/>
                          </a:solidFill>
                          <a:effectLst/>
                          <a:latin typeface="+mn-lt"/>
                          <a:ea typeface="+mn-ea"/>
                          <a:cs typeface="+mn-cs"/>
                        </a:rPr>
                        <a:t>16</a:t>
                      </a:r>
                      <a:r>
                        <a:rPr lang="en-AU" sz="1800" b="0" i="0" kern="1200" dirty="0">
                          <a:solidFill>
                            <a:schemeClr val="tx1"/>
                          </a:solidFill>
                          <a:effectLst/>
                          <a:latin typeface="+mn-lt"/>
                          <a:ea typeface="+mn-ea"/>
                          <a:cs typeface="+mn-cs"/>
                        </a:rPr>
                        <a:t>-1</a:t>
                      </a:r>
                      <a:endParaRPr lang="en-AU" dirty="0"/>
                    </a:p>
                  </a:txBody>
                  <a:tcPr/>
                </a:tc>
                <a:tc>
                  <a:txBody>
                    <a:bodyPr/>
                    <a:lstStyle/>
                    <a:p>
                      <a:r>
                        <a:rPr lang="en-AU" dirty="0"/>
                        <a:t>All Unicode characters</a:t>
                      </a:r>
                    </a:p>
                  </a:txBody>
                  <a:tcPr/>
                </a:tc>
                <a:tc>
                  <a:txBody>
                    <a:bodyPr/>
                    <a:lstStyle/>
                    <a:p>
                      <a:r>
                        <a:rPr lang="en-AU" dirty="0"/>
                        <a:t>‘A’, 65, ‘B’</a:t>
                      </a:r>
                    </a:p>
                  </a:txBody>
                  <a:tcPr/>
                </a:tc>
                <a:extLst>
                  <a:ext uri="{0D108BD9-81ED-4DB2-BD59-A6C34878D82A}">
                    <a16:rowId xmlns:a16="http://schemas.microsoft.com/office/drawing/2014/main" val="3453940108"/>
                  </a:ext>
                </a:extLst>
              </a:tr>
              <a:tr h="666761">
                <a:tc>
                  <a:txBody>
                    <a:bodyPr/>
                    <a:lstStyle/>
                    <a:p>
                      <a:r>
                        <a:rPr lang="en-AU" dirty="0"/>
                        <a:t>Integer</a:t>
                      </a:r>
                    </a:p>
                  </a:txBody>
                  <a:tcPr/>
                </a:tc>
                <a:tc>
                  <a:txBody>
                    <a:bodyPr/>
                    <a:lstStyle/>
                    <a:p>
                      <a:r>
                        <a:rPr lang="en-AU" dirty="0"/>
                        <a:t>short</a:t>
                      </a:r>
                    </a:p>
                  </a:txBody>
                  <a:tcPr/>
                </a:tc>
                <a:tc>
                  <a:txBody>
                    <a:bodyPr/>
                    <a:lstStyle/>
                    <a:p>
                      <a:r>
                        <a:rPr lang="en-AU" dirty="0"/>
                        <a:t>16</a:t>
                      </a:r>
                    </a:p>
                  </a:txBody>
                  <a:tcPr/>
                </a:tc>
                <a:tc>
                  <a:txBody>
                    <a:bodyPr/>
                    <a:lstStyle/>
                    <a:p>
                      <a:r>
                        <a:rPr lang="en-AU" sz="1800" b="0" i="0" kern="1200" dirty="0">
                          <a:solidFill>
                            <a:schemeClr val="tx1"/>
                          </a:solidFill>
                          <a:effectLst/>
                          <a:latin typeface="+mn-lt"/>
                          <a:ea typeface="+mn-ea"/>
                          <a:cs typeface="+mn-cs"/>
                        </a:rPr>
                        <a:t>-2</a:t>
                      </a:r>
                      <a:r>
                        <a:rPr lang="en-AU" sz="1800" b="0" i="0" kern="1200" baseline="30000" dirty="0">
                          <a:solidFill>
                            <a:schemeClr val="tx1"/>
                          </a:solidFill>
                          <a:effectLst/>
                          <a:latin typeface="+mn-lt"/>
                          <a:ea typeface="+mn-ea"/>
                          <a:cs typeface="+mn-cs"/>
                        </a:rPr>
                        <a:t>15</a:t>
                      </a:r>
                      <a:endParaRPr lang="en-AU" dirty="0"/>
                    </a:p>
                  </a:txBody>
                  <a:tcPr/>
                </a:tc>
                <a:tc>
                  <a:txBody>
                    <a:bodyPr/>
                    <a:lstStyle/>
                    <a:p>
                      <a:r>
                        <a:rPr lang="en-AU" sz="1800" b="0" i="0" kern="1200" dirty="0">
                          <a:solidFill>
                            <a:schemeClr val="tx1"/>
                          </a:solidFill>
                          <a:effectLst/>
                          <a:latin typeface="+mn-lt"/>
                          <a:ea typeface="+mn-ea"/>
                          <a:cs typeface="+mn-cs"/>
                        </a:rPr>
                        <a:t>2</a:t>
                      </a:r>
                      <a:r>
                        <a:rPr lang="en-AU" sz="1800" b="0" i="0" kern="1200" baseline="30000" dirty="0">
                          <a:solidFill>
                            <a:schemeClr val="tx1"/>
                          </a:solidFill>
                          <a:effectLst/>
                          <a:latin typeface="+mn-lt"/>
                          <a:ea typeface="+mn-ea"/>
                          <a:cs typeface="+mn-cs"/>
                        </a:rPr>
                        <a:t>15</a:t>
                      </a:r>
                      <a:r>
                        <a:rPr kumimoji="0" lang="en-AU" sz="1800" b="0" i="0" u="none" strike="noStrike" kern="1200" cap="none" spc="0" normalizeH="0" baseline="0" noProof="0" dirty="0">
                          <a:ln>
                            <a:noFill/>
                          </a:ln>
                          <a:solidFill>
                            <a:prstClr val="black"/>
                          </a:solidFill>
                          <a:effectLst/>
                          <a:uLnTx/>
                          <a:uFillTx/>
                          <a:latin typeface="+mn-lt"/>
                          <a:ea typeface="+mn-ea"/>
                          <a:cs typeface="+mn-cs"/>
                        </a:rPr>
                        <a:t>-1</a:t>
                      </a:r>
                      <a:endParaRPr lang="en-AU" dirty="0"/>
                    </a:p>
                  </a:txBody>
                  <a:tcPr/>
                </a:tc>
                <a:tc>
                  <a:txBody>
                    <a:bodyPr/>
                    <a:lstStyle/>
                    <a:p>
                      <a:r>
                        <a:rPr lang="en-AU" sz="1800" b="0" i="0" kern="1200" dirty="0">
                          <a:solidFill>
                            <a:schemeClr val="tx1"/>
                          </a:solidFill>
                          <a:effectLst/>
                          <a:latin typeface="+mn-lt"/>
                          <a:ea typeface="+mn-ea"/>
                          <a:cs typeface="+mn-cs"/>
                        </a:rPr>
                        <a:t>From +32,767 to -32,768</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1, -5, 304, 9893</a:t>
                      </a:r>
                    </a:p>
                  </a:txBody>
                  <a:tcPr/>
                </a:tc>
                <a:extLst>
                  <a:ext uri="{0D108BD9-81ED-4DB2-BD59-A6C34878D82A}">
                    <a16:rowId xmlns:a16="http://schemas.microsoft.com/office/drawing/2014/main" val="933362547"/>
                  </a:ext>
                </a:extLst>
              </a:tr>
              <a:tr h="381022">
                <a:tc>
                  <a:txBody>
                    <a:bodyPr/>
                    <a:lstStyle/>
                    <a:p>
                      <a:r>
                        <a:rPr lang="en-AU" dirty="0"/>
                        <a:t>Integer</a:t>
                      </a:r>
                    </a:p>
                  </a:txBody>
                  <a:tcPr/>
                </a:tc>
                <a:tc>
                  <a:txBody>
                    <a:bodyPr/>
                    <a:lstStyle/>
                    <a:p>
                      <a:r>
                        <a:rPr lang="en-AU" dirty="0"/>
                        <a:t>int</a:t>
                      </a:r>
                    </a:p>
                  </a:txBody>
                  <a:tcPr/>
                </a:tc>
                <a:tc>
                  <a:txBody>
                    <a:bodyPr/>
                    <a:lstStyle/>
                    <a:p>
                      <a:r>
                        <a:rPr lang="en-AU" dirty="0"/>
                        <a:t>32</a:t>
                      </a:r>
                    </a:p>
                  </a:txBody>
                  <a:tcPr/>
                </a:tc>
                <a:tc>
                  <a:txBody>
                    <a:bodyPr/>
                    <a:lstStyle/>
                    <a:p>
                      <a:r>
                        <a:rPr lang="en-AU" dirty="0">
                          <a:effectLst/>
                        </a:rPr>
                        <a:t>-2</a:t>
                      </a:r>
                      <a:r>
                        <a:rPr lang="en-AU" baseline="30000" dirty="0">
                          <a:effectLst/>
                        </a:rPr>
                        <a:t>31</a:t>
                      </a:r>
                      <a:endParaRPr lang="en-AU" dirty="0">
                        <a:effectLst/>
                      </a:endParaRPr>
                    </a:p>
                  </a:txBody>
                  <a:tcPr anchor="ctr"/>
                </a:tc>
                <a:tc>
                  <a:txBody>
                    <a:bodyPr/>
                    <a:lstStyle/>
                    <a:p>
                      <a:r>
                        <a:rPr lang="en-AU" sz="1800" b="0" i="0" kern="1200" dirty="0">
                          <a:solidFill>
                            <a:schemeClr val="tx1"/>
                          </a:solidFill>
                          <a:effectLst/>
                          <a:latin typeface="+mn-lt"/>
                          <a:ea typeface="+mn-ea"/>
                          <a:cs typeface="+mn-cs"/>
                        </a:rPr>
                        <a:t>2</a:t>
                      </a:r>
                      <a:r>
                        <a:rPr lang="en-AU" sz="1800" b="0" i="0" kern="1200" baseline="30000" dirty="0">
                          <a:solidFill>
                            <a:schemeClr val="tx1"/>
                          </a:solidFill>
                          <a:effectLst/>
                          <a:latin typeface="+mn-lt"/>
                          <a:ea typeface="+mn-ea"/>
                          <a:cs typeface="+mn-cs"/>
                        </a:rPr>
                        <a:t>31</a:t>
                      </a:r>
                      <a:r>
                        <a:rPr lang="en-AU" sz="1800" b="0" i="0" kern="1200" dirty="0">
                          <a:solidFill>
                            <a:schemeClr val="tx1"/>
                          </a:solidFill>
                          <a:effectLst/>
                          <a:latin typeface="+mn-lt"/>
                          <a:ea typeface="+mn-ea"/>
                          <a:cs typeface="+mn-cs"/>
                        </a:rPr>
                        <a:t>-1</a:t>
                      </a:r>
                      <a:endParaRPr lang="en-AU" dirty="0"/>
                    </a:p>
                  </a:txBody>
                  <a:tcPr/>
                </a:tc>
                <a:tc>
                  <a:txBody>
                    <a:bodyPr/>
                    <a:lstStyle/>
                    <a:p>
                      <a:r>
                        <a:rPr lang="en-AU" sz="1800" b="0" i="0" kern="1200" dirty="0">
                          <a:solidFill>
                            <a:schemeClr val="tx1"/>
                          </a:solidFill>
                          <a:effectLst/>
                          <a:latin typeface="+mn-lt"/>
                          <a:ea typeface="+mn-ea"/>
                          <a:cs typeface="+mn-cs"/>
                        </a:rPr>
                        <a:t>From +2,147,483,647 to -2,147,483,648</a:t>
                      </a:r>
                      <a:endParaRPr lang="en-AU" dirty="0"/>
                    </a:p>
                  </a:txBody>
                  <a:tcPr/>
                </a:tc>
                <a:tc>
                  <a:txBody>
                    <a:bodyPr/>
                    <a:lstStyle/>
                    <a:p>
                      <a:r>
                        <a:rPr lang="en-AU" dirty="0"/>
                        <a:t>0, 43442, -443</a:t>
                      </a:r>
                    </a:p>
                  </a:txBody>
                  <a:tcPr/>
                </a:tc>
                <a:extLst>
                  <a:ext uri="{0D108BD9-81ED-4DB2-BD59-A6C34878D82A}">
                    <a16:rowId xmlns:a16="http://schemas.microsoft.com/office/drawing/2014/main" val="1933393035"/>
                  </a:ext>
                </a:extLst>
              </a:tr>
              <a:tr h="553759">
                <a:tc>
                  <a:txBody>
                    <a:bodyPr/>
                    <a:lstStyle/>
                    <a:p>
                      <a:r>
                        <a:rPr lang="en-AU" dirty="0"/>
                        <a:t>Integer</a:t>
                      </a:r>
                    </a:p>
                  </a:txBody>
                  <a:tcPr/>
                </a:tc>
                <a:tc>
                  <a:txBody>
                    <a:bodyPr/>
                    <a:lstStyle/>
                    <a:p>
                      <a:r>
                        <a:rPr lang="en-AU" dirty="0"/>
                        <a:t>long</a:t>
                      </a:r>
                    </a:p>
                  </a:txBody>
                  <a:tcPr/>
                </a:tc>
                <a:tc>
                  <a:txBody>
                    <a:bodyPr/>
                    <a:lstStyle/>
                    <a:p>
                      <a:r>
                        <a:rPr lang="en-AU" dirty="0"/>
                        <a:t>64</a:t>
                      </a:r>
                    </a:p>
                  </a:txBody>
                  <a:tcPr/>
                </a:tc>
                <a:tc>
                  <a:txBody>
                    <a:bodyPr/>
                    <a:lstStyle/>
                    <a:p>
                      <a:r>
                        <a:rPr lang="en-AU" sz="1800" b="0" i="0" kern="1200" dirty="0">
                          <a:solidFill>
                            <a:schemeClr val="tx1"/>
                          </a:solidFill>
                          <a:effectLst/>
                          <a:latin typeface="+mn-lt"/>
                          <a:ea typeface="+mn-ea"/>
                          <a:cs typeface="+mn-cs"/>
                        </a:rPr>
                        <a:t>-2</a:t>
                      </a:r>
                      <a:r>
                        <a:rPr lang="en-AU" sz="1800" b="0" i="0" kern="1200" baseline="30000" dirty="0">
                          <a:solidFill>
                            <a:schemeClr val="tx1"/>
                          </a:solidFill>
                          <a:effectLst/>
                          <a:latin typeface="+mn-lt"/>
                          <a:ea typeface="+mn-ea"/>
                          <a:cs typeface="+mn-cs"/>
                        </a:rPr>
                        <a:t>63</a:t>
                      </a:r>
                      <a:endParaRPr lang="en-AU" dirty="0"/>
                    </a:p>
                  </a:txBody>
                  <a:tcPr/>
                </a:tc>
                <a:tc>
                  <a:txBody>
                    <a:bodyPr/>
                    <a:lstStyle/>
                    <a:p>
                      <a:r>
                        <a:rPr lang="en-AU" dirty="0">
                          <a:effectLst/>
                        </a:rPr>
                        <a:t>2</a:t>
                      </a:r>
                      <a:r>
                        <a:rPr lang="en-AU" baseline="30000" dirty="0">
                          <a:effectLst/>
                        </a:rPr>
                        <a:t>63</a:t>
                      </a:r>
                      <a:r>
                        <a:rPr lang="en-AU" dirty="0">
                          <a:effectLst/>
                        </a:rPr>
                        <a:t>-1</a:t>
                      </a:r>
                    </a:p>
                  </a:txBody>
                  <a:tcPr anchor="ctr"/>
                </a:tc>
                <a:tc>
                  <a:txBody>
                    <a:bodyPr/>
                    <a:lstStyle/>
                    <a:p>
                      <a:r>
                        <a:rPr lang="en-AU" sz="1400" b="0" i="0" kern="1200" dirty="0">
                          <a:solidFill>
                            <a:schemeClr val="tx1"/>
                          </a:solidFill>
                          <a:effectLst/>
                          <a:latin typeface="+mn-lt"/>
                          <a:ea typeface="+mn-ea"/>
                          <a:cs typeface="+mn-cs"/>
                        </a:rPr>
                        <a:t>From +9,223,372,036,854,775,807 to -9,223,372,036,854,775,808</a:t>
                      </a:r>
                      <a:endParaRPr lang="en-AU" sz="1400" dirty="0"/>
                    </a:p>
                  </a:txBody>
                  <a:tcPr/>
                </a:tc>
                <a:tc>
                  <a:txBody>
                    <a:bodyPr/>
                    <a:lstStyle/>
                    <a:p>
                      <a:r>
                        <a:rPr lang="en-AU" dirty="0"/>
                        <a:t>65L</a:t>
                      </a:r>
                    </a:p>
                  </a:txBody>
                  <a:tcPr/>
                </a:tc>
                <a:extLst>
                  <a:ext uri="{0D108BD9-81ED-4DB2-BD59-A6C34878D82A}">
                    <a16:rowId xmlns:a16="http://schemas.microsoft.com/office/drawing/2014/main" val="3724309010"/>
                  </a:ext>
                </a:extLst>
              </a:tr>
              <a:tr h="356211">
                <a:tc>
                  <a:txBody>
                    <a:bodyPr/>
                    <a:lstStyle/>
                    <a:p>
                      <a:r>
                        <a:rPr lang="en-AU" dirty="0"/>
                        <a:t>Floating point</a:t>
                      </a:r>
                    </a:p>
                  </a:txBody>
                  <a:tcPr/>
                </a:tc>
                <a:tc>
                  <a:txBody>
                    <a:bodyPr/>
                    <a:lstStyle/>
                    <a:p>
                      <a:r>
                        <a:rPr lang="en-AU" dirty="0"/>
                        <a:t>float</a:t>
                      </a:r>
                    </a:p>
                  </a:txBody>
                  <a:tcPr/>
                </a:tc>
                <a:tc>
                  <a:txBody>
                    <a:bodyPr/>
                    <a:lstStyle/>
                    <a:p>
                      <a:r>
                        <a:rPr lang="en-AU" dirty="0"/>
                        <a:t>32</a:t>
                      </a:r>
                    </a:p>
                  </a:txBody>
                  <a:tcPr/>
                </a:tc>
                <a:tc>
                  <a:txBody>
                    <a:bodyPr/>
                    <a:lstStyle/>
                    <a:p>
                      <a:r>
                        <a:rPr lang="en-AU" sz="1800" b="0" i="0" kern="1200" dirty="0">
                          <a:solidFill>
                            <a:schemeClr val="tx1"/>
                          </a:solidFill>
                          <a:effectLst/>
                          <a:latin typeface="+mn-lt"/>
                          <a:ea typeface="+mn-ea"/>
                          <a:cs typeface="+mn-cs"/>
                        </a:rPr>
                        <a:t>2</a:t>
                      </a:r>
                      <a:r>
                        <a:rPr lang="en-AU" sz="1800" b="0" i="0" kern="1200" baseline="30000" dirty="0">
                          <a:solidFill>
                            <a:schemeClr val="tx1"/>
                          </a:solidFill>
                          <a:effectLst/>
                          <a:latin typeface="+mn-lt"/>
                          <a:ea typeface="+mn-ea"/>
                          <a:cs typeface="+mn-cs"/>
                        </a:rPr>
                        <a:t>-149</a:t>
                      </a:r>
                      <a:endParaRPr lang="en-AU" dirty="0"/>
                    </a:p>
                  </a:txBody>
                  <a:tcPr/>
                </a:tc>
                <a:tc>
                  <a:txBody>
                    <a:bodyPr/>
                    <a:lstStyle/>
                    <a:p>
                      <a:r>
                        <a:rPr lang="en-AU" dirty="0">
                          <a:effectLst/>
                        </a:rPr>
                        <a:t>(2-2</a:t>
                      </a:r>
                      <a:r>
                        <a:rPr lang="en-AU" baseline="30000" dirty="0">
                          <a:effectLst/>
                        </a:rPr>
                        <a:t>-23</a:t>
                      </a:r>
                      <a:r>
                        <a:rPr lang="en-AU" dirty="0">
                          <a:effectLst/>
                        </a:rPr>
                        <a:t>)·2</a:t>
                      </a:r>
                      <a:r>
                        <a:rPr lang="en-AU" baseline="30000" dirty="0">
                          <a:effectLst/>
                        </a:rPr>
                        <a:t>127</a:t>
                      </a:r>
                      <a:endParaRPr lang="en-AU" dirty="0">
                        <a:effectLst/>
                      </a:endParaRPr>
                    </a:p>
                  </a:txBody>
                  <a:tcPr anchor="ctr"/>
                </a:tc>
                <a:tc>
                  <a:txBody>
                    <a:bodyPr/>
                    <a:lstStyle/>
                    <a:p>
                      <a:r>
                        <a:rPr lang="pt-BR" sz="1800" b="0" i="0" kern="1200" dirty="0">
                          <a:solidFill>
                            <a:schemeClr val="tx1"/>
                          </a:solidFill>
                          <a:effectLst/>
                          <a:latin typeface="+mn-lt"/>
                          <a:ea typeface="+mn-ea"/>
                          <a:cs typeface="+mn-cs"/>
                        </a:rPr>
                        <a:t>From 3.402,823,5 E+38 to 1.4 E-45</a:t>
                      </a:r>
                      <a:endParaRPr lang="en-AU" dirty="0"/>
                    </a:p>
                  </a:txBody>
                  <a:tcPr/>
                </a:tc>
                <a:tc>
                  <a:txBody>
                    <a:bodyPr/>
                    <a:lstStyle/>
                    <a:p>
                      <a:r>
                        <a:rPr lang="en-AU" dirty="0"/>
                        <a:t>65f, 34.4f</a:t>
                      </a:r>
                    </a:p>
                  </a:txBody>
                  <a:tcPr/>
                </a:tc>
                <a:extLst>
                  <a:ext uri="{0D108BD9-81ED-4DB2-BD59-A6C34878D82A}">
                    <a16:rowId xmlns:a16="http://schemas.microsoft.com/office/drawing/2014/main" val="941119943"/>
                  </a:ext>
                </a:extLst>
              </a:tr>
              <a:tr h="371699">
                <a:tc>
                  <a:txBody>
                    <a:bodyPr/>
                    <a:lstStyle/>
                    <a:p>
                      <a:r>
                        <a:rPr lang="en-AU" dirty="0"/>
                        <a:t>Floating point</a:t>
                      </a:r>
                    </a:p>
                  </a:txBody>
                  <a:tcPr/>
                </a:tc>
                <a:tc>
                  <a:txBody>
                    <a:bodyPr/>
                    <a:lstStyle/>
                    <a:p>
                      <a:r>
                        <a:rPr lang="en-AU" dirty="0"/>
                        <a:t>double</a:t>
                      </a:r>
                    </a:p>
                  </a:txBody>
                  <a:tcPr/>
                </a:tc>
                <a:tc>
                  <a:txBody>
                    <a:bodyPr/>
                    <a:lstStyle/>
                    <a:p>
                      <a:r>
                        <a:rPr lang="en-AU" dirty="0"/>
                        <a:t>64</a:t>
                      </a:r>
                    </a:p>
                  </a:txBody>
                  <a:tcPr/>
                </a:tc>
                <a:tc>
                  <a:txBody>
                    <a:bodyPr/>
                    <a:lstStyle/>
                    <a:p>
                      <a:r>
                        <a:rPr lang="en-AU" sz="1800" b="0" i="0" kern="1200" dirty="0">
                          <a:solidFill>
                            <a:schemeClr val="tx1"/>
                          </a:solidFill>
                          <a:effectLst/>
                          <a:latin typeface="+mn-lt"/>
                          <a:ea typeface="+mn-ea"/>
                          <a:cs typeface="+mn-cs"/>
                        </a:rPr>
                        <a:t>2</a:t>
                      </a:r>
                      <a:r>
                        <a:rPr lang="en-AU" sz="1800" b="0" i="0" kern="1200" baseline="30000" dirty="0">
                          <a:solidFill>
                            <a:schemeClr val="tx1"/>
                          </a:solidFill>
                          <a:effectLst/>
                          <a:latin typeface="+mn-lt"/>
                          <a:ea typeface="+mn-ea"/>
                          <a:cs typeface="+mn-cs"/>
                        </a:rPr>
                        <a:t>-1074</a:t>
                      </a:r>
                      <a:endParaRPr lang="en-AU" dirty="0"/>
                    </a:p>
                  </a:txBody>
                  <a:tcPr/>
                </a:tc>
                <a:tc>
                  <a:txBody>
                    <a:bodyPr/>
                    <a:lstStyle/>
                    <a:p>
                      <a:r>
                        <a:rPr lang="en-AU" sz="1600" b="0" i="0" kern="1200" dirty="0">
                          <a:solidFill>
                            <a:schemeClr val="tx1"/>
                          </a:solidFill>
                          <a:effectLst/>
                          <a:latin typeface="+mn-lt"/>
                          <a:ea typeface="+mn-ea"/>
                          <a:cs typeface="+mn-cs"/>
                        </a:rPr>
                        <a:t>(2-2</a:t>
                      </a:r>
                      <a:r>
                        <a:rPr lang="en-AU" sz="1600" b="0" i="0" kern="1200" baseline="30000" dirty="0">
                          <a:solidFill>
                            <a:schemeClr val="tx1"/>
                          </a:solidFill>
                          <a:effectLst/>
                          <a:latin typeface="+mn-lt"/>
                          <a:ea typeface="+mn-ea"/>
                          <a:cs typeface="+mn-cs"/>
                        </a:rPr>
                        <a:t>-52</a:t>
                      </a:r>
                      <a:r>
                        <a:rPr lang="en-AU" sz="1600" b="0" i="0" kern="1200" dirty="0">
                          <a:solidFill>
                            <a:schemeClr val="tx1"/>
                          </a:solidFill>
                          <a:effectLst/>
                          <a:latin typeface="+mn-lt"/>
                          <a:ea typeface="+mn-ea"/>
                          <a:cs typeface="+mn-cs"/>
                        </a:rPr>
                        <a:t>)·2</a:t>
                      </a:r>
                      <a:r>
                        <a:rPr lang="en-AU" sz="1600" b="0" i="0" kern="1200" baseline="30000" dirty="0">
                          <a:solidFill>
                            <a:schemeClr val="tx1"/>
                          </a:solidFill>
                          <a:effectLst/>
                          <a:latin typeface="+mn-lt"/>
                          <a:ea typeface="+mn-ea"/>
                          <a:cs typeface="+mn-cs"/>
                        </a:rPr>
                        <a:t>1023</a:t>
                      </a:r>
                      <a:endParaRPr lang="en-AU" sz="1600" dirty="0"/>
                    </a:p>
                  </a:txBody>
                  <a:tcPr/>
                </a:tc>
                <a:tc>
                  <a:txBody>
                    <a:bodyPr/>
                    <a:lstStyle/>
                    <a:p>
                      <a:r>
                        <a:rPr lang="pt-BR" sz="1600" b="0" i="0" kern="1200" dirty="0">
                          <a:solidFill>
                            <a:schemeClr val="tx1"/>
                          </a:solidFill>
                          <a:effectLst/>
                          <a:latin typeface="+mn-lt"/>
                          <a:ea typeface="+mn-ea"/>
                          <a:cs typeface="+mn-cs"/>
                        </a:rPr>
                        <a:t>From 1.797,693,134,862,315,7 E+308 to 4.9 E-324</a:t>
                      </a:r>
                      <a:endParaRPr lang="en-AU" sz="1600" dirty="0"/>
                    </a:p>
                  </a:txBody>
                  <a:tcPr/>
                </a:tc>
                <a:tc>
                  <a:txBody>
                    <a:bodyPr/>
                    <a:lstStyle/>
                    <a:p>
                      <a:r>
                        <a:rPr lang="en-AU" dirty="0"/>
                        <a:t>53.53</a:t>
                      </a:r>
                    </a:p>
                  </a:txBody>
                  <a:tcPr/>
                </a:tc>
                <a:extLst>
                  <a:ext uri="{0D108BD9-81ED-4DB2-BD59-A6C34878D82A}">
                    <a16:rowId xmlns:a16="http://schemas.microsoft.com/office/drawing/2014/main" val="2390872324"/>
                  </a:ext>
                </a:extLst>
              </a:tr>
              <a:tr h="542062">
                <a:tc>
                  <a:txBody>
                    <a:bodyPr/>
                    <a:lstStyle/>
                    <a:p>
                      <a:r>
                        <a:rPr lang="en-AU" dirty="0"/>
                        <a:t>Other</a:t>
                      </a:r>
                    </a:p>
                  </a:txBody>
                  <a:tcPr/>
                </a:tc>
                <a:tc>
                  <a:txBody>
                    <a:bodyPr/>
                    <a:lstStyle/>
                    <a:p>
                      <a:r>
                        <a:rPr lang="en-AU" dirty="0" err="1"/>
                        <a:t>boolean</a:t>
                      </a:r>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r>
                        <a:rPr lang="en-AU" dirty="0"/>
                        <a:t>false, true</a:t>
                      </a:r>
                    </a:p>
                  </a:txBody>
                  <a:tcPr/>
                </a:tc>
                <a:tc>
                  <a:txBody>
                    <a:bodyPr/>
                    <a:lstStyle/>
                    <a:p>
                      <a:r>
                        <a:rPr lang="en-AU" dirty="0"/>
                        <a:t>true</a:t>
                      </a:r>
                    </a:p>
                  </a:txBody>
                  <a:tcPr/>
                </a:tc>
                <a:extLst>
                  <a:ext uri="{0D108BD9-81ED-4DB2-BD59-A6C34878D82A}">
                    <a16:rowId xmlns:a16="http://schemas.microsoft.com/office/drawing/2014/main" val="291769323"/>
                  </a:ext>
                </a:extLst>
              </a:tr>
            </a:tbl>
          </a:graphicData>
        </a:graphic>
      </p:graphicFrame>
    </p:spTree>
    <p:extLst>
      <p:ext uri="{BB962C8B-B14F-4D97-AF65-F5344CB8AC3E}">
        <p14:creationId xmlns:p14="http://schemas.microsoft.com/office/powerpoint/2010/main" val="121179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AF33-6492-4FA8-AD5D-81E37ECB1276}"/>
              </a:ext>
            </a:extLst>
          </p:cNvPr>
          <p:cNvSpPr>
            <a:spLocks noGrp="1"/>
          </p:cNvSpPr>
          <p:nvPr>
            <p:ph type="title"/>
          </p:nvPr>
        </p:nvSpPr>
        <p:spPr/>
        <p:txBody>
          <a:bodyPr/>
          <a:lstStyle/>
          <a:p>
            <a:r>
              <a:rPr lang="en-AU" dirty="0"/>
              <a:t>What is a variable</a:t>
            </a:r>
          </a:p>
        </p:txBody>
      </p:sp>
      <p:sp>
        <p:nvSpPr>
          <p:cNvPr id="3" name="Content Placeholder 2">
            <a:extLst>
              <a:ext uri="{FF2B5EF4-FFF2-40B4-BE49-F238E27FC236}">
                <a16:creationId xmlns:a16="http://schemas.microsoft.com/office/drawing/2014/main" id="{935A9976-CA99-48A5-9CC2-810D1A4ECB88}"/>
              </a:ext>
            </a:extLst>
          </p:cNvPr>
          <p:cNvSpPr>
            <a:spLocks noGrp="1"/>
          </p:cNvSpPr>
          <p:nvPr>
            <p:ph idx="1"/>
          </p:nvPr>
        </p:nvSpPr>
        <p:spPr/>
        <p:txBody>
          <a:bodyPr/>
          <a:lstStyle/>
          <a:p>
            <a:r>
              <a:rPr lang="en-AU" dirty="0"/>
              <a:t>Computers are like people -&gt; They do things, but they need to remember things to do things.</a:t>
            </a:r>
          </a:p>
          <a:p>
            <a:r>
              <a:rPr lang="en-AU" dirty="0"/>
              <a:t>Variables are the computers way of remembering things.</a:t>
            </a:r>
          </a:p>
          <a:p>
            <a:r>
              <a:rPr lang="en-AU" dirty="0"/>
              <a:t>Imagine a big storing wall, with labelled boxes which you can store objects (data) in.</a:t>
            </a:r>
          </a:p>
          <a:p>
            <a:r>
              <a:rPr lang="en-AU" dirty="0"/>
              <a:t>Later you can go get the object (data) out of it and use it.</a:t>
            </a:r>
          </a:p>
          <a:p>
            <a:r>
              <a:rPr lang="en-AU" dirty="0"/>
              <a:t>Each box is like a variable. Each variable has a name, and you address it by it’s name. You can store values in variables, and retrieve and do things with that value.</a:t>
            </a:r>
          </a:p>
        </p:txBody>
      </p:sp>
    </p:spTree>
    <p:extLst>
      <p:ext uri="{BB962C8B-B14F-4D97-AF65-F5344CB8AC3E}">
        <p14:creationId xmlns:p14="http://schemas.microsoft.com/office/powerpoint/2010/main" val="80917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9491-D9AA-47B3-A16B-9435DA957836}"/>
              </a:ext>
            </a:extLst>
          </p:cNvPr>
          <p:cNvSpPr>
            <a:spLocks noGrp="1"/>
          </p:cNvSpPr>
          <p:nvPr>
            <p:ph type="title"/>
          </p:nvPr>
        </p:nvSpPr>
        <p:spPr/>
        <p:txBody>
          <a:bodyPr/>
          <a:lstStyle/>
          <a:p>
            <a:r>
              <a:rPr lang="en-AU" dirty="0"/>
              <a:t>Making Variables</a:t>
            </a:r>
          </a:p>
        </p:txBody>
      </p:sp>
      <p:sp>
        <p:nvSpPr>
          <p:cNvPr id="3" name="Content Placeholder 2">
            <a:extLst>
              <a:ext uri="{FF2B5EF4-FFF2-40B4-BE49-F238E27FC236}">
                <a16:creationId xmlns:a16="http://schemas.microsoft.com/office/drawing/2014/main" id="{0E738A60-4171-49D4-9698-C5A540E0E6C7}"/>
              </a:ext>
            </a:extLst>
          </p:cNvPr>
          <p:cNvSpPr>
            <a:spLocks noGrp="1"/>
          </p:cNvSpPr>
          <p:nvPr>
            <p:ph idx="1"/>
          </p:nvPr>
        </p:nvSpPr>
        <p:spPr/>
        <p:txBody>
          <a:bodyPr>
            <a:normAutofit fontScale="92500" lnSpcReduction="10000"/>
          </a:bodyPr>
          <a:lstStyle/>
          <a:p>
            <a:r>
              <a:rPr lang="en-AU" dirty="0"/>
              <a:t>Three parts to a variable:</a:t>
            </a:r>
          </a:p>
          <a:p>
            <a:pPr marL="514350" indent="-514350">
              <a:buAutoNum type="arabicPeriod"/>
            </a:pPr>
            <a:r>
              <a:rPr lang="en-AU" dirty="0"/>
              <a:t>The type of variable (The data type)</a:t>
            </a:r>
          </a:p>
          <a:p>
            <a:pPr marL="514350" indent="-514350">
              <a:buAutoNum type="arabicPeriod"/>
            </a:pPr>
            <a:r>
              <a:rPr lang="en-AU" dirty="0"/>
              <a:t>The name of the variable – what you address it as.</a:t>
            </a:r>
          </a:p>
          <a:p>
            <a:pPr marL="514350" indent="-514350">
              <a:buAutoNum type="arabicPeriod"/>
            </a:pPr>
            <a:r>
              <a:rPr lang="en-AU" dirty="0"/>
              <a:t>The value of the variable – the data.</a:t>
            </a:r>
          </a:p>
          <a:p>
            <a:pPr marL="0" indent="0">
              <a:buNone/>
            </a:pPr>
            <a:endParaRPr lang="en-AU" dirty="0"/>
          </a:p>
          <a:p>
            <a:r>
              <a:rPr lang="en-AU" dirty="0"/>
              <a:t>Convention for variable names is </a:t>
            </a:r>
            <a:r>
              <a:rPr lang="en-AU" dirty="0" err="1"/>
              <a:t>lowerCamelCase</a:t>
            </a:r>
            <a:r>
              <a:rPr lang="en-AU" dirty="0"/>
              <a:t> – start of each word capitalized, except for the first word.</a:t>
            </a:r>
          </a:p>
          <a:p>
            <a:r>
              <a:rPr lang="en-AU" dirty="0"/>
              <a:t>Java is a strongly type language. Every variable has a type which can’t be changed. Other (hipster) languages like Python aren’t strongly typed – anything can go in any variable at any time.</a:t>
            </a:r>
          </a:p>
        </p:txBody>
      </p:sp>
    </p:spTree>
    <p:extLst>
      <p:ext uri="{BB962C8B-B14F-4D97-AF65-F5344CB8AC3E}">
        <p14:creationId xmlns:p14="http://schemas.microsoft.com/office/powerpoint/2010/main" val="314044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Syntax Overview – Variables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normAutofit/>
          </a:bodyPr>
          <a:lstStyle/>
          <a:p>
            <a:pPr>
              <a:buFont typeface="Symbol" panose="05050102010706020507" pitchFamily="18" charset="2"/>
              <a:buChar char=""/>
            </a:pPr>
            <a:r>
              <a:rPr lang="en-AU" dirty="0"/>
              <a:t>“;” marks the end of an instruction/line of code</a:t>
            </a:r>
          </a:p>
          <a:p>
            <a:pPr>
              <a:buFont typeface="Symbol" panose="05050102010706020507" pitchFamily="18" charset="2"/>
              <a:buChar char=""/>
            </a:pPr>
            <a:r>
              <a:rPr lang="en-AU" dirty="0"/>
              <a:t>Variables</a:t>
            </a:r>
          </a:p>
          <a:p>
            <a:pPr lvl="1">
              <a:buFont typeface="Symbol" panose="05050102010706020507" pitchFamily="18" charset="2"/>
              <a:buChar char=""/>
            </a:pPr>
            <a:r>
              <a:rPr lang="en-AU" dirty="0"/>
              <a:t>don’t exist until you create them (declaration)</a:t>
            </a:r>
          </a:p>
          <a:p>
            <a:pPr lvl="1">
              <a:buFont typeface="Symbol" panose="05050102010706020507" pitchFamily="18" charset="2"/>
              <a:buChar char=""/>
            </a:pPr>
            <a:r>
              <a:rPr lang="en-AU" dirty="0"/>
              <a:t>don’t have a value until you first set it (initialisation)</a:t>
            </a:r>
          </a:p>
          <a:p>
            <a:pPr lvl="1">
              <a:buFont typeface="Symbol" panose="05050102010706020507" pitchFamily="18" charset="2"/>
              <a:buChar char=""/>
            </a:pPr>
            <a:r>
              <a:rPr lang="en-AU" dirty="0"/>
              <a:t>have a fixed type</a:t>
            </a:r>
          </a:p>
          <a:p>
            <a:pPr lvl="1">
              <a:buFont typeface="Symbol" panose="05050102010706020507" pitchFamily="18" charset="2"/>
              <a:buChar char=""/>
            </a:pPr>
            <a:r>
              <a:rPr lang="en-AU" dirty="0"/>
              <a:t>cannot be set implicitly</a:t>
            </a:r>
          </a:p>
          <a:p>
            <a:pPr lvl="1">
              <a:buFont typeface="Symbol" panose="05050102010706020507" pitchFamily="18" charset="2"/>
              <a:buChar char=""/>
            </a:pPr>
            <a:r>
              <a:rPr lang="en-AU" dirty="0"/>
              <a:t>can be used as if they were the values they hold</a:t>
            </a:r>
          </a:p>
          <a:p>
            <a:pPr lvl="1">
              <a:buFont typeface="Symbol" panose="05050102010706020507" pitchFamily="18" charset="2"/>
              <a:buChar char=""/>
            </a:pPr>
            <a:r>
              <a:rPr lang="en-AU" dirty="0"/>
              <a:t>can be set to different values as the program runs  (assignment)</a:t>
            </a:r>
          </a:p>
        </p:txBody>
      </p:sp>
      <p:sp>
        <p:nvSpPr>
          <p:cNvPr id="4" name="Content Placeholder 3">
            <a:extLst>
              <a:ext uri="{FF2B5EF4-FFF2-40B4-BE49-F238E27FC236}">
                <a16:creationId xmlns:a16="http://schemas.microsoft.com/office/drawing/2014/main" id="{696372C4-1D0C-41FB-B077-D4827E855B09}"/>
              </a:ext>
            </a:extLst>
          </p:cNvPr>
          <p:cNvSpPr>
            <a:spLocks noGrp="1"/>
          </p:cNvSpPr>
          <p:nvPr>
            <p:ph sz="half" idx="2"/>
          </p:nvPr>
        </p:nvSpPr>
        <p:spPr>
          <a:xfrm>
            <a:off x="8229599" y="1381006"/>
            <a:ext cx="3652707" cy="4457731"/>
          </a:xfrm>
        </p:spPr>
        <p:txBody>
          <a:bodyPr>
            <a:normAutofit/>
          </a:bodyPr>
          <a:lstStyle/>
          <a:p>
            <a:pPr marL="0" lvl="0" indent="0">
              <a:buNone/>
            </a:pPr>
            <a:r>
              <a:rPr lang="en-AU" sz="2400" dirty="0">
                <a:solidFill>
                  <a:prstClr val="black"/>
                </a:solidFill>
              </a:rPr>
              <a:t>Declaration:</a:t>
            </a:r>
          </a:p>
          <a:p>
            <a:pPr marL="0" lvl="0" indent="0">
              <a:buNone/>
            </a:pPr>
            <a:r>
              <a:rPr lang="en-AU" sz="1600" dirty="0">
                <a:solidFill>
                  <a:srgbClr val="7030A0"/>
                </a:solidFill>
                <a:latin typeface="Consolas" panose="020B0609020204030204" pitchFamily="49" charset="0"/>
              </a:rPr>
              <a:t>datatype</a:t>
            </a:r>
            <a:r>
              <a:rPr lang="en-AU" sz="1600" dirty="0">
                <a:solidFill>
                  <a:prstClr val="black"/>
                </a:solidFill>
                <a:latin typeface="Consolas" panose="020B0609020204030204" pitchFamily="49" charset="0"/>
              </a:rPr>
              <a:t> </a:t>
            </a:r>
            <a:r>
              <a:rPr lang="en-AU" sz="1600" dirty="0" err="1">
                <a:solidFill>
                  <a:srgbClr val="0070C0"/>
                </a:solidFill>
                <a:latin typeface="Consolas" panose="020B0609020204030204" pitchFamily="49" charset="0"/>
              </a:rPr>
              <a:t>variableName</a:t>
            </a:r>
            <a:r>
              <a:rPr lang="en-AU" sz="1600" dirty="0">
                <a:solidFill>
                  <a:prstClr val="black"/>
                </a:solidFill>
                <a:latin typeface="Consolas" panose="020B0609020204030204" pitchFamily="49" charset="0"/>
              </a:rPr>
              <a:t>;</a:t>
            </a:r>
          </a:p>
          <a:p>
            <a:pPr marL="0" lvl="0" indent="0">
              <a:buNone/>
            </a:pPr>
            <a:endParaRPr lang="en-AU" sz="2400" dirty="0">
              <a:solidFill>
                <a:prstClr val="black"/>
              </a:solidFill>
            </a:endParaRPr>
          </a:p>
          <a:p>
            <a:pPr marL="0" indent="0">
              <a:buNone/>
            </a:pPr>
            <a:r>
              <a:rPr lang="en-AU" sz="2400" dirty="0"/>
              <a:t>Assignment:</a:t>
            </a:r>
          </a:p>
          <a:p>
            <a:pPr marL="0" indent="0">
              <a:buNone/>
            </a:pPr>
            <a:r>
              <a:rPr lang="en-AU" sz="1600" dirty="0" err="1">
                <a:solidFill>
                  <a:srgbClr val="0070C0"/>
                </a:solidFill>
                <a:latin typeface="Consolas" panose="020B0609020204030204" pitchFamily="49" charset="0"/>
              </a:rPr>
              <a:t>variableName</a:t>
            </a:r>
            <a:r>
              <a:rPr lang="en-AU" sz="1600" dirty="0">
                <a:latin typeface="Consolas" panose="020B0609020204030204" pitchFamily="49" charset="0"/>
              </a:rPr>
              <a:t> = value2;</a:t>
            </a:r>
          </a:p>
          <a:p>
            <a:pPr marL="0" indent="0">
              <a:buNone/>
            </a:pPr>
            <a:endParaRPr lang="en-AU" sz="2400" dirty="0"/>
          </a:p>
          <a:p>
            <a:pPr marL="0" indent="0">
              <a:buNone/>
            </a:pPr>
            <a:r>
              <a:rPr lang="en-AU" sz="2400" dirty="0"/>
              <a:t>Declaration &amp; Initialisation:</a:t>
            </a:r>
          </a:p>
          <a:p>
            <a:pPr marL="0" indent="0">
              <a:buNone/>
            </a:pPr>
            <a:r>
              <a:rPr lang="en-AU" sz="1600" dirty="0">
                <a:solidFill>
                  <a:srgbClr val="7030A0"/>
                </a:solidFill>
                <a:latin typeface="Consolas" panose="020B0609020204030204" pitchFamily="49" charset="0"/>
              </a:rPr>
              <a:t>datatype</a:t>
            </a:r>
            <a:r>
              <a:rPr lang="en-AU" sz="1600" dirty="0">
                <a:solidFill>
                  <a:prstClr val="black"/>
                </a:solidFill>
                <a:latin typeface="Consolas" panose="020B0609020204030204" pitchFamily="49" charset="0"/>
              </a:rPr>
              <a:t> </a:t>
            </a:r>
            <a:r>
              <a:rPr lang="en-AU" sz="1600" dirty="0" err="1">
                <a:solidFill>
                  <a:srgbClr val="0070C0"/>
                </a:solidFill>
                <a:latin typeface="Consolas" panose="020B0609020204030204" pitchFamily="49" charset="0"/>
              </a:rPr>
              <a:t>variableName</a:t>
            </a:r>
            <a:r>
              <a:rPr lang="en-AU" sz="1600" dirty="0">
                <a:solidFill>
                  <a:prstClr val="black"/>
                </a:solidFill>
                <a:latin typeface="Consolas" panose="020B0609020204030204" pitchFamily="49" charset="0"/>
              </a:rPr>
              <a:t> = value1;</a:t>
            </a:r>
            <a:endParaRPr lang="en-AU" dirty="0"/>
          </a:p>
        </p:txBody>
      </p:sp>
      <p:pic>
        <p:nvPicPr>
          <p:cNvPr id="7" name="Graphic 6">
            <a:extLst>
              <a:ext uri="{FF2B5EF4-FFF2-40B4-BE49-F238E27FC236}">
                <a16:creationId xmlns:a16="http://schemas.microsoft.com/office/drawing/2014/main" id="{81F8EF7C-8E2E-4DDD-AE98-4D105ABDA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7218" y="6075155"/>
            <a:ext cx="213785" cy="540000"/>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3515" y="6075155"/>
            <a:ext cx="1412552" cy="540000"/>
          </a:xfrm>
          <a:prstGeom prst="rect">
            <a:avLst/>
          </a:prstGeom>
        </p:spPr>
      </p:pic>
    </p:spTree>
    <p:extLst>
      <p:ext uri="{BB962C8B-B14F-4D97-AF65-F5344CB8AC3E}">
        <p14:creationId xmlns:p14="http://schemas.microsoft.com/office/powerpoint/2010/main" val="3537713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3D6B-39F2-446B-9D5C-2C147E7931D0}"/>
              </a:ext>
            </a:extLst>
          </p:cNvPr>
          <p:cNvSpPr>
            <a:spLocks noGrp="1"/>
          </p:cNvSpPr>
          <p:nvPr>
            <p:ph type="title"/>
          </p:nvPr>
        </p:nvSpPr>
        <p:spPr/>
        <p:txBody>
          <a:bodyPr/>
          <a:lstStyle/>
          <a:p>
            <a:r>
              <a:rPr lang="en-AU" dirty="0"/>
              <a:t>Using Data - Operators</a:t>
            </a:r>
          </a:p>
        </p:txBody>
      </p:sp>
      <p:sp>
        <p:nvSpPr>
          <p:cNvPr id="3" name="Content Placeholder 2">
            <a:extLst>
              <a:ext uri="{FF2B5EF4-FFF2-40B4-BE49-F238E27FC236}">
                <a16:creationId xmlns:a16="http://schemas.microsoft.com/office/drawing/2014/main" id="{AC1A6676-2221-40DF-A18A-A17A1006B861}"/>
              </a:ext>
            </a:extLst>
          </p:cNvPr>
          <p:cNvSpPr>
            <a:spLocks noGrp="1"/>
          </p:cNvSpPr>
          <p:nvPr>
            <p:ph sz="half" idx="1"/>
          </p:nvPr>
        </p:nvSpPr>
        <p:spPr/>
        <p:txBody>
          <a:bodyPr/>
          <a:lstStyle/>
          <a:p>
            <a:r>
              <a:rPr lang="en-AU" dirty="0"/>
              <a:t>Computers do math(woah)</a:t>
            </a:r>
          </a:p>
          <a:p>
            <a:r>
              <a:rPr lang="en-AU" dirty="0"/>
              <a:t>Java follows BODMAS when executing maths.</a:t>
            </a:r>
          </a:p>
          <a:p>
            <a:pPr marL="0" indent="0">
              <a:buNone/>
            </a:pPr>
            <a:endParaRPr lang="en-AU" dirty="0"/>
          </a:p>
        </p:txBody>
      </p:sp>
      <p:graphicFrame>
        <p:nvGraphicFramePr>
          <p:cNvPr id="4" name="Table 3">
            <a:extLst>
              <a:ext uri="{FF2B5EF4-FFF2-40B4-BE49-F238E27FC236}">
                <a16:creationId xmlns:a16="http://schemas.microsoft.com/office/drawing/2014/main" id="{233A3FF3-237A-4572-95DB-EE849C663650}"/>
              </a:ext>
            </a:extLst>
          </p:cNvPr>
          <p:cNvGraphicFramePr>
            <a:graphicFrameLocks noGrp="1"/>
          </p:cNvGraphicFramePr>
          <p:nvPr>
            <p:extLst>
              <p:ext uri="{D42A27DB-BD31-4B8C-83A1-F6EECF244321}">
                <p14:modId xmlns:p14="http://schemas.microsoft.com/office/powerpoint/2010/main" val="919600451"/>
              </p:ext>
            </p:extLst>
          </p:nvPr>
        </p:nvGraphicFramePr>
        <p:xfrm>
          <a:off x="872067" y="2569580"/>
          <a:ext cx="6714066" cy="3625103"/>
        </p:xfrm>
        <a:graphic>
          <a:graphicData uri="http://schemas.openxmlformats.org/drawingml/2006/table">
            <a:tbl>
              <a:tblPr firstRow="1" bandRow="1">
                <a:tableStyleId>{5C22544A-7EE6-4342-B048-85BDC9FD1C3A}</a:tableStyleId>
              </a:tblPr>
              <a:tblGrid>
                <a:gridCol w="3357033">
                  <a:extLst>
                    <a:ext uri="{9D8B030D-6E8A-4147-A177-3AD203B41FA5}">
                      <a16:colId xmlns:a16="http://schemas.microsoft.com/office/drawing/2014/main" val="1626990439"/>
                    </a:ext>
                  </a:extLst>
                </a:gridCol>
                <a:gridCol w="3357033">
                  <a:extLst>
                    <a:ext uri="{9D8B030D-6E8A-4147-A177-3AD203B41FA5}">
                      <a16:colId xmlns:a16="http://schemas.microsoft.com/office/drawing/2014/main" val="950614848"/>
                    </a:ext>
                  </a:extLst>
                </a:gridCol>
              </a:tblGrid>
              <a:tr h="463835">
                <a:tc>
                  <a:txBody>
                    <a:bodyPr/>
                    <a:lstStyle/>
                    <a:p>
                      <a:r>
                        <a:rPr lang="en-AU" dirty="0"/>
                        <a:t>Operation Symbol</a:t>
                      </a:r>
                    </a:p>
                  </a:txBody>
                  <a:tcPr/>
                </a:tc>
                <a:tc>
                  <a:txBody>
                    <a:bodyPr/>
                    <a:lstStyle/>
                    <a:p>
                      <a:r>
                        <a:rPr lang="en-AU" dirty="0"/>
                        <a:t>Operation</a:t>
                      </a:r>
                    </a:p>
                  </a:txBody>
                  <a:tcPr/>
                </a:tc>
                <a:extLst>
                  <a:ext uri="{0D108BD9-81ED-4DB2-BD59-A6C34878D82A}">
                    <a16:rowId xmlns:a16="http://schemas.microsoft.com/office/drawing/2014/main" val="120442207"/>
                  </a:ext>
                </a:extLst>
              </a:tr>
              <a:tr h="470277">
                <a:tc>
                  <a:txBody>
                    <a:bodyPr/>
                    <a:lstStyle/>
                    <a:p>
                      <a:r>
                        <a:rPr lang="en-AU" dirty="0"/>
                        <a:t>+</a:t>
                      </a:r>
                    </a:p>
                  </a:txBody>
                  <a:tcPr/>
                </a:tc>
                <a:tc>
                  <a:txBody>
                    <a:bodyPr/>
                    <a:lstStyle/>
                    <a:p>
                      <a:r>
                        <a:rPr lang="en-AU" dirty="0"/>
                        <a:t>Plus - Adds values</a:t>
                      </a:r>
                    </a:p>
                  </a:txBody>
                  <a:tcPr/>
                </a:tc>
                <a:extLst>
                  <a:ext uri="{0D108BD9-81ED-4DB2-BD59-A6C34878D82A}">
                    <a16:rowId xmlns:a16="http://schemas.microsoft.com/office/drawing/2014/main" val="3838243270"/>
                  </a:ext>
                </a:extLst>
              </a:tr>
              <a:tr h="470277">
                <a:tc>
                  <a:txBody>
                    <a:bodyPr/>
                    <a:lstStyle/>
                    <a:p>
                      <a:r>
                        <a:rPr lang="en-AU" dirty="0"/>
                        <a:t>-</a:t>
                      </a:r>
                    </a:p>
                  </a:txBody>
                  <a:tcPr/>
                </a:tc>
                <a:tc>
                  <a:txBody>
                    <a:bodyPr/>
                    <a:lstStyle/>
                    <a:p>
                      <a:r>
                        <a:rPr lang="en-AU" dirty="0"/>
                        <a:t>Subtract – minus values</a:t>
                      </a:r>
                    </a:p>
                  </a:txBody>
                  <a:tcPr/>
                </a:tc>
                <a:extLst>
                  <a:ext uri="{0D108BD9-81ED-4DB2-BD59-A6C34878D82A}">
                    <a16:rowId xmlns:a16="http://schemas.microsoft.com/office/drawing/2014/main" val="1145730236"/>
                  </a:ext>
                </a:extLst>
              </a:tr>
              <a:tr h="470277">
                <a:tc>
                  <a:txBody>
                    <a:bodyPr/>
                    <a:lstStyle/>
                    <a:p>
                      <a:r>
                        <a:rPr lang="en-AU" dirty="0"/>
                        <a:t>*</a:t>
                      </a:r>
                    </a:p>
                  </a:txBody>
                  <a:tcPr/>
                </a:tc>
                <a:tc>
                  <a:txBody>
                    <a:bodyPr/>
                    <a:lstStyle/>
                    <a:p>
                      <a:r>
                        <a:rPr lang="en-AU" dirty="0"/>
                        <a:t>Multiply – Multiply Values</a:t>
                      </a:r>
                    </a:p>
                  </a:txBody>
                  <a:tcPr/>
                </a:tc>
                <a:extLst>
                  <a:ext uri="{0D108BD9-81ED-4DB2-BD59-A6C34878D82A}">
                    <a16:rowId xmlns:a16="http://schemas.microsoft.com/office/drawing/2014/main" val="2997656080"/>
                  </a:ext>
                </a:extLst>
              </a:tr>
              <a:tr h="470277">
                <a:tc>
                  <a:txBody>
                    <a:bodyPr/>
                    <a:lstStyle/>
                    <a:p>
                      <a:r>
                        <a:rPr lang="en-AU" dirty="0"/>
                        <a:t>/</a:t>
                      </a:r>
                    </a:p>
                  </a:txBody>
                  <a:tcPr/>
                </a:tc>
                <a:tc>
                  <a:txBody>
                    <a:bodyPr/>
                    <a:lstStyle/>
                    <a:p>
                      <a:r>
                        <a:rPr lang="en-AU" dirty="0"/>
                        <a:t>Divides values – Think as a fraction</a:t>
                      </a:r>
                    </a:p>
                  </a:txBody>
                  <a:tcPr/>
                </a:tc>
                <a:extLst>
                  <a:ext uri="{0D108BD9-81ED-4DB2-BD59-A6C34878D82A}">
                    <a16:rowId xmlns:a16="http://schemas.microsoft.com/office/drawing/2014/main" val="3113009794"/>
                  </a:ext>
                </a:extLst>
              </a:tr>
              <a:tr h="470277">
                <a:tc>
                  <a:txBody>
                    <a:bodyPr/>
                    <a:lstStyle/>
                    <a:p>
                      <a:r>
                        <a:rPr lang="en-AU" dirty="0"/>
                        <a:t>()</a:t>
                      </a:r>
                    </a:p>
                  </a:txBody>
                  <a:tcPr/>
                </a:tc>
                <a:tc>
                  <a:txBody>
                    <a:bodyPr/>
                    <a:lstStyle/>
                    <a:p>
                      <a:r>
                        <a:rPr lang="en-AU" dirty="0"/>
                        <a:t>Brackets – are completed first</a:t>
                      </a:r>
                    </a:p>
                  </a:txBody>
                  <a:tcPr/>
                </a:tc>
                <a:extLst>
                  <a:ext uri="{0D108BD9-81ED-4DB2-BD59-A6C34878D82A}">
                    <a16:rowId xmlns:a16="http://schemas.microsoft.com/office/drawing/2014/main" val="2432233088"/>
                  </a:ext>
                </a:extLst>
              </a:tr>
              <a:tr h="470277">
                <a:tc>
                  <a:txBody>
                    <a:bodyPr/>
                    <a:lstStyle/>
                    <a:p>
                      <a:r>
                        <a:rPr lang="en-AU" dirty="0"/>
                        <a:t>%</a:t>
                      </a:r>
                    </a:p>
                  </a:txBody>
                  <a:tcPr/>
                </a:tc>
                <a:tc>
                  <a:txBody>
                    <a:bodyPr/>
                    <a:lstStyle/>
                    <a:p>
                      <a:r>
                        <a:rPr lang="en-AU" dirty="0"/>
                        <a:t>Modulo operator – returns remainder of a division</a:t>
                      </a:r>
                    </a:p>
                  </a:txBody>
                  <a:tcPr/>
                </a:tc>
                <a:extLst>
                  <a:ext uri="{0D108BD9-81ED-4DB2-BD59-A6C34878D82A}">
                    <a16:rowId xmlns:a16="http://schemas.microsoft.com/office/drawing/2014/main" val="2161811148"/>
                  </a:ext>
                </a:extLst>
              </a:tr>
            </a:tbl>
          </a:graphicData>
        </a:graphic>
      </p:graphicFrame>
      <p:sp>
        <p:nvSpPr>
          <p:cNvPr id="9" name="Content Placeholder 8">
            <a:extLst>
              <a:ext uri="{FF2B5EF4-FFF2-40B4-BE49-F238E27FC236}">
                <a16:creationId xmlns:a16="http://schemas.microsoft.com/office/drawing/2014/main" id="{ABF023F0-1EEF-4E4B-862F-2D73D83A958E}"/>
              </a:ext>
            </a:extLst>
          </p:cNvPr>
          <p:cNvSpPr>
            <a:spLocks noGrp="1"/>
          </p:cNvSpPr>
          <p:nvPr>
            <p:ph sz="half" idx="2"/>
          </p:nvPr>
        </p:nvSpPr>
        <p:spPr>
          <a:xfrm>
            <a:off x="8168640" y="1325562"/>
            <a:ext cx="3688080" cy="4480877"/>
          </a:xfrm>
        </p:spPr>
        <p:txBody>
          <a:bodyPr>
            <a:normAutofit/>
          </a:bodyPr>
          <a:lstStyle/>
          <a:p>
            <a:pPr marL="0" indent="0">
              <a:buNone/>
            </a:pPr>
            <a:r>
              <a:rPr lang="en-AU" sz="2000" b="1" dirty="0">
                <a:solidFill>
                  <a:srgbClr val="7F0055"/>
                </a:solidFill>
                <a:latin typeface="Consolas" panose="020B0609020204030204" pitchFamily="49" charset="0"/>
              </a:rPr>
              <a:t>int</a:t>
            </a:r>
            <a:r>
              <a:rPr lang="en-AU" sz="2000" b="1" dirty="0">
                <a:solidFill>
                  <a:srgbClr val="000000"/>
                </a:solidFill>
                <a:latin typeface="Consolas" panose="020B0609020204030204" pitchFamily="49" charset="0"/>
              </a:rPr>
              <a:t> </a:t>
            </a:r>
            <a:r>
              <a:rPr lang="en-AU" sz="2000" b="1" dirty="0" err="1">
                <a:solidFill>
                  <a:srgbClr val="6A3E3E"/>
                </a:solidFill>
                <a:latin typeface="Consolas" panose="020B0609020204030204" pitchFamily="49" charset="0"/>
              </a:rPr>
              <a:t>teamNumber</a:t>
            </a:r>
            <a:r>
              <a:rPr lang="en-AU" sz="2000" b="1" dirty="0">
                <a:solidFill>
                  <a:srgbClr val="000000"/>
                </a:solidFill>
                <a:latin typeface="Consolas" panose="020B0609020204030204" pitchFamily="49" charset="0"/>
              </a:rPr>
              <a:t> = 4613;</a:t>
            </a:r>
          </a:p>
          <a:p>
            <a:pPr marL="0" indent="0">
              <a:buNone/>
            </a:pPr>
            <a:r>
              <a:rPr lang="en-AU" sz="2000" b="1" dirty="0">
                <a:solidFill>
                  <a:srgbClr val="7F0055"/>
                </a:solidFill>
                <a:latin typeface="Consolas" panose="020B0609020204030204" pitchFamily="49" charset="0"/>
              </a:rPr>
              <a:t>int</a:t>
            </a:r>
            <a:r>
              <a:rPr lang="en-AU" sz="2000" b="1" dirty="0">
                <a:solidFill>
                  <a:srgbClr val="000000"/>
                </a:solidFill>
                <a:latin typeface="Consolas" panose="020B0609020204030204" pitchFamily="49" charset="0"/>
              </a:rPr>
              <a:t> </a:t>
            </a:r>
            <a:r>
              <a:rPr lang="en-AU" sz="2000" b="1" dirty="0" err="1">
                <a:solidFill>
                  <a:srgbClr val="6A3E3E"/>
                </a:solidFill>
                <a:latin typeface="Consolas" panose="020B0609020204030204" pitchFamily="49" charset="0"/>
              </a:rPr>
              <a:t>randomBlackMagic</a:t>
            </a:r>
            <a:r>
              <a:rPr lang="en-AU" sz="2000" b="1" dirty="0">
                <a:solidFill>
                  <a:srgbClr val="000000"/>
                </a:solidFill>
                <a:latin typeface="Consolas" panose="020B0609020204030204" pitchFamily="49" charset="0"/>
              </a:rPr>
              <a:t> = 1;</a:t>
            </a:r>
          </a:p>
          <a:p>
            <a:pPr marL="0" indent="0">
              <a:buNone/>
            </a:pPr>
            <a:r>
              <a:rPr lang="en-AU" sz="2000" b="1" dirty="0">
                <a:solidFill>
                  <a:srgbClr val="7F0055"/>
                </a:solidFill>
                <a:latin typeface="Consolas" panose="020B0609020204030204" pitchFamily="49" charset="0"/>
              </a:rPr>
              <a:t>double</a:t>
            </a:r>
            <a:r>
              <a:rPr lang="en-AU" sz="2000" b="1" dirty="0">
                <a:solidFill>
                  <a:srgbClr val="000000"/>
                </a:solidFill>
                <a:latin typeface="Consolas" panose="020B0609020204030204" pitchFamily="49" charset="0"/>
              </a:rPr>
              <a:t> </a:t>
            </a:r>
            <a:r>
              <a:rPr lang="en-AU" sz="2000" b="1" dirty="0" err="1">
                <a:solidFill>
                  <a:srgbClr val="6A3E3E"/>
                </a:solidFill>
                <a:latin typeface="Consolas" panose="020B0609020204030204" pitchFamily="49" charset="0"/>
              </a:rPr>
              <a:t>aNumber</a:t>
            </a:r>
            <a:r>
              <a:rPr lang="en-AU" sz="2000" b="1" dirty="0">
                <a:solidFill>
                  <a:srgbClr val="000000"/>
                </a:solidFill>
                <a:latin typeface="Consolas" panose="020B0609020204030204" pitchFamily="49" charset="0"/>
              </a:rPr>
              <a:t> = 1;</a:t>
            </a:r>
          </a:p>
          <a:p>
            <a:pPr marL="0" indent="0">
              <a:buNone/>
            </a:pPr>
            <a:r>
              <a:rPr lang="en-AU" sz="2000" b="1" dirty="0">
                <a:solidFill>
                  <a:srgbClr val="7F0055"/>
                </a:solidFill>
                <a:latin typeface="Consolas" panose="020B0609020204030204" pitchFamily="49" charset="0"/>
              </a:rPr>
              <a:t>double</a:t>
            </a:r>
            <a:r>
              <a:rPr lang="en-AU" sz="2000" b="1" dirty="0">
                <a:solidFill>
                  <a:srgbClr val="000000"/>
                </a:solidFill>
                <a:latin typeface="Consolas" panose="020B0609020204030204" pitchFamily="49" charset="0"/>
              </a:rPr>
              <a:t> </a:t>
            </a:r>
            <a:r>
              <a:rPr lang="en-AU" sz="2000" b="1" dirty="0" err="1">
                <a:solidFill>
                  <a:srgbClr val="6A3E3E"/>
                </a:solidFill>
                <a:latin typeface="Consolas" panose="020B0609020204030204" pitchFamily="49" charset="0"/>
              </a:rPr>
              <a:t>myIQ</a:t>
            </a:r>
            <a:r>
              <a:rPr lang="en-AU" sz="2000" b="1" dirty="0">
                <a:solidFill>
                  <a:srgbClr val="000000"/>
                </a:solidFill>
                <a:latin typeface="Consolas" panose="020B0609020204030204" pitchFamily="49" charset="0"/>
              </a:rPr>
              <a:t> = 5.3;</a:t>
            </a:r>
          </a:p>
          <a:p>
            <a:pPr marL="0" indent="0">
              <a:buNone/>
            </a:pPr>
            <a:r>
              <a:rPr lang="en-US" sz="1800" dirty="0" err="1">
                <a:solidFill>
                  <a:srgbClr val="6A3E3E"/>
                </a:solidFill>
                <a:latin typeface="Consolas" panose="020B0609020204030204" pitchFamily="49" charset="0"/>
              </a:rPr>
              <a:t>aNumber</a:t>
            </a:r>
            <a:r>
              <a:rPr lang="en-US" sz="1800" dirty="0">
                <a:solidFill>
                  <a:srgbClr val="000000"/>
                </a:solidFill>
                <a:latin typeface="Consolas" panose="020B0609020204030204" pitchFamily="49" charset="0"/>
              </a:rPr>
              <a:t> = </a:t>
            </a:r>
            <a:r>
              <a:rPr lang="en-US" sz="1800" dirty="0" err="1">
                <a:solidFill>
                  <a:srgbClr val="6A3E3E"/>
                </a:solidFill>
                <a:latin typeface="Consolas" panose="020B0609020204030204" pitchFamily="49" charset="0"/>
              </a:rPr>
              <a:t>randomBlackMagic</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aNumber</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teamNumber</a:t>
            </a:r>
            <a:r>
              <a:rPr lang="en-US" sz="1800" dirty="0">
                <a:solidFill>
                  <a:srgbClr val="000000"/>
                </a:solidFill>
                <a:latin typeface="Consolas" panose="020B0609020204030204" pitchFamily="49" charset="0"/>
              </a:rPr>
              <a:t>-</a:t>
            </a:r>
            <a:r>
              <a:rPr lang="en-US" sz="1800" dirty="0">
                <a:solidFill>
                  <a:srgbClr val="6A3E3E"/>
                </a:solidFill>
                <a:latin typeface="Consolas" panose="020B0609020204030204" pitchFamily="49" charset="0"/>
              </a:rPr>
              <a:t>myIQ</a:t>
            </a:r>
            <a:r>
              <a:rPr lang="en-US" sz="1800" dirty="0">
                <a:solidFill>
                  <a:srgbClr val="000000"/>
                </a:solidFill>
                <a:latin typeface="Consolas" panose="020B0609020204030204" pitchFamily="49" charset="0"/>
              </a:rPr>
              <a:t>%2);</a:t>
            </a:r>
            <a:endParaRPr lang="en-AU" sz="1800" dirty="0"/>
          </a:p>
        </p:txBody>
      </p:sp>
    </p:spTree>
    <p:extLst>
      <p:ext uri="{BB962C8B-B14F-4D97-AF65-F5344CB8AC3E}">
        <p14:creationId xmlns:p14="http://schemas.microsoft.com/office/powerpoint/2010/main" val="37419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D820E6-63F5-4109-B7B3-6889479DC33E}"/>
              </a:ext>
            </a:extLst>
          </p:cNvPr>
          <p:cNvPicPr>
            <a:picLocks noChangeAspect="1"/>
          </p:cNvPicPr>
          <p:nvPr/>
        </p:nvPicPr>
        <p:blipFill rotWithShape="1">
          <a:blip r:embed="rId2">
            <a:extLst>
              <a:ext uri="{28A0092B-C50C-407E-A947-70E740481C1C}">
                <a14:useLocalDpi xmlns:a14="http://schemas.microsoft.com/office/drawing/2010/main" val="0"/>
              </a:ext>
            </a:extLst>
          </a:blip>
          <a:srcRect t="77684"/>
          <a:stretch/>
        </p:blipFill>
        <p:spPr>
          <a:xfrm>
            <a:off x="8229599" y="4361504"/>
            <a:ext cx="3652682" cy="1470805"/>
          </a:xfrm>
          <a:prstGeom prst="rect">
            <a:avLst/>
          </a:prstGeom>
        </p:spPr>
      </p:pic>
      <p:pic>
        <p:nvPicPr>
          <p:cNvPr id="5" name="Graphic 4">
            <a:extLst>
              <a:ext uri="{FF2B5EF4-FFF2-40B4-BE49-F238E27FC236}">
                <a16:creationId xmlns:a16="http://schemas.microsoft.com/office/drawing/2014/main" id="{C5C3976E-DC0E-4FAB-8FEA-8FF0DC471A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The </a:t>
            </a:r>
            <a:r>
              <a:rPr lang="en-AU" dirty="0" err="1">
                <a:solidFill>
                  <a:schemeClr val="bg1"/>
                </a:solidFill>
              </a:rPr>
              <a:t>System.out.println</a:t>
            </a:r>
            <a:r>
              <a:rPr lang="en-AU" dirty="0">
                <a:solidFill>
                  <a:schemeClr val="bg1"/>
                </a:solidFill>
              </a:rPr>
              <a:t>() Function</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We can ‘print’ the value of basic variables using ‘</a:t>
            </a:r>
            <a:r>
              <a:rPr lang="en-AU" dirty="0" err="1"/>
              <a:t>System.out.println</a:t>
            </a:r>
            <a:r>
              <a:rPr lang="en-AU" dirty="0"/>
              <a:t>(</a:t>
            </a:r>
            <a:r>
              <a:rPr lang="en-AU" dirty="0" err="1"/>
              <a:t>variableName</a:t>
            </a:r>
            <a:r>
              <a:rPr lang="en-AU" dirty="0"/>
              <a:t>)’</a:t>
            </a:r>
          </a:p>
          <a:p>
            <a:pPr marL="0" indent="0">
              <a:buNone/>
            </a:pPr>
            <a:r>
              <a:rPr lang="en-AU" dirty="0"/>
              <a:t>This </a:t>
            </a:r>
            <a:r>
              <a:rPr lang="en-AU" dirty="0">
                <a:solidFill>
                  <a:srgbClr val="0070C0"/>
                </a:solidFill>
              </a:rPr>
              <a:t>outputs the current value </a:t>
            </a:r>
            <a:r>
              <a:rPr lang="en-AU" dirty="0"/>
              <a:t>of the variable when we run the code by </a:t>
            </a:r>
            <a:r>
              <a:rPr lang="en-AU" dirty="0">
                <a:solidFill>
                  <a:srgbClr val="FF0000"/>
                </a:solidFill>
              </a:rPr>
              <a:t>clicking the run icon</a:t>
            </a:r>
            <a:r>
              <a:rPr lang="en-AU" dirty="0">
                <a:solidFill>
                  <a:srgbClr val="00B050"/>
                </a:solidFill>
              </a:rPr>
              <a:t> </a:t>
            </a:r>
            <a:r>
              <a:rPr lang="en-AU" dirty="0"/>
              <a:t>in the toolbar.</a:t>
            </a:r>
          </a:p>
          <a:p>
            <a:pPr marL="0" indent="0">
              <a:buNone/>
            </a:pPr>
            <a:r>
              <a:rPr lang="en-AU" dirty="0"/>
              <a:t>We can also print expressions by putting them in the place of the variable name.</a:t>
            </a:r>
          </a:p>
        </p:txBody>
      </p:sp>
      <p:pic>
        <p:nvPicPr>
          <p:cNvPr id="6" name="Picture 5">
            <a:extLst>
              <a:ext uri="{FF2B5EF4-FFF2-40B4-BE49-F238E27FC236}">
                <a16:creationId xmlns:a16="http://schemas.microsoft.com/office/drawing/2014/main" id="{76B7B631-FF46-4258-A5DF-CBB03240697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pic>
        <p:nvPicPr>
          <p:cNvPr id="7" name="Graphic 6">
            <a:extLst>
              <a:ext uri="{FF2B5EF4-FFF2-40B4-BE49-F238E27FC236}">
                <a16:creationId xmlns:a16="http://schemas.microsoft.com/office/drawing/2014/main" id="{81F8EF7C-8E2E-4DDD-AE98-4D105ABDA1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47218" y="6075155"/>
            <a:ext cx="213785" cy="540000"/>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73515" y="6075155"/>
            <a:ext cx="1412552" cy="540000"/>
          </a:xfrm>
          <a:prstGeom prst="rect">
            <a:avLst/>
          </a:prstGeom>
        </p:spPr>
      </p:pic>
      <p:pic>
        <p:nvPicPr>
          <p:cNvPr id="9" name="Picture 8">
            <a:extLst>
              <a:ext uri="{FF2B5EF4-FFF2-40B4-BE49-F238E27FC236}">
                <a16:creationId xmlns:a16="http://schemas.microsoft.com/office/drawing/2014/main" id="{0A7E81EA-72C8-4705-AEAD-45A51604D20E}"/>
              </a:ext>
            </a:extLst>
          </p:cNvPr>
          <p:cNvPicPr>
            <a:picLocks noChangeAspect="1"/>
          </p:cNvPicPr>
          <p:nvPr/>
        </p:nvPicPr>
        <p:blipFill rotWithShape="1">
          <a:blip r:embed="rId8">
            <a:extLst>
              <a:ext uri="{28A0092B-C50C-407E-A947-70E740481C1C}">
                <a14:useLocalDpi xmlns:a14="http://schemas.microsoft.com/office/drawing/2010/main" val="0"/>
              </a:ext>
            </a:extLst>
          </a:blip>
          <a:srcRect r="41918" b="26001"/>
          <a:stretch/>
        </p:blipFill>
        <p:spPr>
          <a:xfrm>
            <a:off x="8229599" y="1381006"/>
            <a:ext cx="3652696" cy="679903"/>
          </a:xfrm>
          <a:prstGeom prst="rect">
            <a:avLst/>
          </a:prstGeom>
        </p:spPr>
      </p:pic>
      <p:cxnSp>
        <p:nvCxnSpPr>
          <p:cNvPr id="11" name="Straight Arrow Connector 10">
            <a:extLst>
              <a:ext uri="{FF2B5EF4-FFF2-40B4-BE49-F238E27FC236}">
                <a16:creationId xmlns:a16="http://schemas.microsoft.com/office/drawing/2014/main" id="{A8151DD1-A1DD-465E-B3B7-BE18ED9C8DE4}"/>
              </a:ext>
            </a:extLst>
          </p:cNvPr>
          <p:cNvCxnSpPr>
            <a:cxnSpLocks/>
          </p:cNvCxnSpPr>
          <p:nvPr/>
        </p:nvCxnSpPr>
        <p:spPr>
          <a:xfrm flipH="1">
            <a:off x="8469844" y="4818848"/>
            <a:ext cx="579771"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B7187B97-CA5B-4E3F-BBD8-ECA6B063554A}"/>
              </a:ext>
            </a:extLst>
          </p:cNvPr>
          <p:cNvPicPr>
            <a:picLocks noChangeAspect="1"/>
          </p:cNvPicPr>
          <p:nvPr/>
        </p:nvPicPr>
        <p:blipFill>
          <a:blip r:embed="rId9"/>
          <a:stretch>
            <a:fillRect/>
          </a:stretch>
        </p:blipFill>
        <p:spPr>
          <a:xfrm>
            <a:off x="8229599" y="2453257"/>
            <a:ext cx="3652682" cy="1698694"/>
          </a:xfrm>
          <a:prstGeom prst="rect">
            <a:avLst/>
          </a:prstGeom>
        </p:spPr>
      </p:pic>
      <p:cxnSp>
        <p:nvCxnSpPr>
          <p:cNvPr id="10" name="Straight Arrow Connector 9">
            <a:extLst>
              <a:ext uri="{FF2B5EF4-FFF2-40B4-BE49-F238E27FC236}">
                <a16:creationId xmlns:a16="http://schemas.microsoft.com/office/drawing/2014/main" id="{07C4E40D-BEE6-489B-AADF-E0C4E0871A68}"/>
              </a:ext>
            </a:extLst>
          </p:cNvPr>
          <p:cNvCxnSpPr>
            <a:cxnSpLocks/>
          </p:cNvCxnSpPr>
          <p:nvPr/>
        </p:nvCxnSpPr>
        <p:spPr>
          <a:xfrm flipV="1">
            <a:off x="10826080" y="2022809"/>
            <a:ext cx="0" cy="6903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35211"/>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botics Workshops Template 2019.potx" id="{D62B8CFD-1FD7-42C6-9FDD-AECF771D0A1A}" vid="{8603E1ED-FF29-4DE7-A0D7-313EEFB4188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Robotics Workshops Template 2019</Template>
  <TotalTime>0</TotalTime>
  <Words>1222</Words>
  <Application>Microsoft Office PowerPoint</Application>
  <PresentationFormat>Widescreen</PresentationFormat>
  <Paragraphs>198</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Calibri Light</vt:lpstr>
      <vt:lpstr>Consolas</vt:lpstr>
      <vt:lpstr>Symbol</vt:lpstr>
      <vt:lpstr>Office Theme</vt:lpstr>
      <vt:lpstr>1_Office Theme</vt:lpstr>
      <vt:lpstr>Lesson 1 -Data</vt:lpstr>
      <vt:lpstr>Lesson Outline</vt:lpstr>
      <vt:lpstr>Data Types</vt:lpstr>
      <vt:lpstr>Primitive Types</vt:lpstr>
      <vt:lpstr>What is a variable</vt:lpstr>
      <vt:lpstr>Making Variables</vt:lpstr>
      <vt:lpstr>Syntax Overview – Variables</vt:lpstr>
      <vt:lpstr>Using Data - Operators</vt:lpstr>
      <vt:lpstr>The System.out.println() Function</vt:lpstr>
      <vt:lpstr>Exercises:</vt:lpstr>
      <vt:lpstr>Using Data – Comparisons: Syntax Overview</vt:lpstr>
      <vt:lpstr>Exercises:</vt:lpstr>
      <vt:lpstr>Lazy Tips and tricks</vt:lpstr>
      <vt:lpstr>Consider the following code</vt:lpstr>
      <vt:lpstr>Homework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1 -Data</dc:title>
  <dc:creator>Ben Schwarz</dc:creator>
  <cp:lastModifiedBy>Schwarz B21</cp:lastModifiedBy>
  <cp:revision>42</cp:revision>
  <dcterms:created xsi:type="dcterms:W3CDTF">2019-04-12T00:53:06Z</dcterms:created>
  <dcterms:modified xsi:type="dcterms:W3CDTF">2019-12-03T06:30:11Z</dcterms:modified>
</cp:coreProperties>
</file>