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2" r:id="rId4"/>
    <p:sldId id="264" r:id="rId5"/>
    <p:sldId id="276" r:id="rId6"/>
    <p:sldId id="277" r:id="rId7"/>
    <p:sldId id="278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G5DKyQZl1fEj2nCnGMcQSg==" hashData="xJSvHGAy33JXUbbjj3wxK+Vx15D2g+2jaDI0NgUl3ZRU2k9gvNVULTplAAJT2rv+i2eMrQzNr9037IK9Ywdx7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2027"/>
    <a:srgbClr val="E3555C"/>
    <a:srgbClr val="DD333B"/>
    <a:srgbClr val="D9232C"/>
    <a:srgbClr val="E9777C"/>
    <a:srgbClr val="DE323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B1B4-FFE3-4716-A5FF-ED312EDD79E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1354796"/>
            <a:ext cx="6629400" cy="2387600"/>
          </a:xfrm>
        </p:spPr>
        <p:txBody>
          <a:bodyPr anchor="b"/>
          <a:lstStyle>
            <a:lvl1pPr algn="ctr">
              <a:defRPr sz="60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AU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DCE6D-83BF-45F1-8BBA-D7E161616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1087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720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502AC83-5A35-459F-B052-18D1AABEC8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370" r="7370"/>
          <a:stretch/>
        </p:blipFill>
        <p:spPr>
          <a:xfrm>
            <a:off x="-1" y="0"/>
            <a:ext cx="12192001" cy="1620000"/>
          </a:xfrm>
          <a:prstGeom prst="rect">
            <a:avLst/>
          </a:prstGeom>
        </p:spPr>
      </p:pic>
      <p:pic>
        <p:nvPicPr>
          <p:cNvPr id="5" name="Picture 4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B445764C-BCF5-4DB5-9D09-951F091BA2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3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CD2E1E6-449A-4927-BDAD-392FBCD236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3B95C-07CB-4690-AB0C-F0DA79D00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49142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5ED2A-FEEB-496C-8150-BA7956040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18945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5" name="Picture 4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72E1023B-6785-4651-9B37-39954841DE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7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EE6166F-4B5A-4751-A9F4-77BA18BD2A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5F0B60-A633-480C-B4ED-CF4AF3FF6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52" y="365125"/>
            <a:ext cx="9030419" cy="1325563"/>
          </a:xfrm>
        </p:spPr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DDF13-524D-4603-9F33-E8635E833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5" name="Picture 4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80BFB9BE-8778-49AA-A477-A4C7AD1AFA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7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A57D5FB8-14A1-418E-93E5-512254F196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7461D7-F4C1-4896-83FB-EEF74F3F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111" y="-15240"/>
            <a:ext cx="9605604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24082-A85A-4474-B946-F7A5B54F8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111" y="1390330"/>
            <a:ext cx="7233250" cy="5132389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6F3B4-C416-4F0F-B73A-C7D4E0E16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68640" y="1325562"/>
            <a:ext cx="3688080" cy="448087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93A810-F01E-479E-953F-1C751885882F}"/>
              </a:ext>
            </a:extLst>
          </p:cNvPr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4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85A1269-70B6-4791-A9A0-3D699EC11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629944-F68D-4BCB-9763-64BC3354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89" y="365125"/>
            <a:ext cx="9028800" cy="1325563"/>
          </a:xfrm>
        </p:spPr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B9034-D526-475E-AE21-A56C312A3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430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E495B-E756-44CF-B520-7FBC01051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2250"/>
            <a:ext cx="5157787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B46B6-478C-4AEA-8639-BE79AFD48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430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0E0787-D266-4716-AE88-42566C606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52723"/>
            <a:ext cx="5183188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8" name="Picture 7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DE631DA6-85AE-4522-8D2B-EB176C13D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8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AE1AD52-F6D7-4BAB-A800-67D6EC421E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09A6E5-85EF-4525-8287-0BFA574F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pic>
        <p:nvPicPr>
          <p:cNvPr id="4" name="Picture 3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EC672478-0E92-4305-BFCE-9DE7D85A6E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5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51781B2D-0490-4DB2-A5C6-B721C73C6C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88AA42-CC7A-4155-AB34-87538A84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9030419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D830BE-59D3-4A8B-A74E-D99360519E0E}"/>
              </a:ext>
            </a:extLst>
          </p:cNvPr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8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71BD1F4-F6B3-48F3-8488-FC11B9183F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pic>
        <p:nvPicPr>
          <p:cNvPr id="3" name="Picture 2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C8F16671-BE91-42B7-9986-28AC77BC8B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6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C213E2D-D9C2-4B7A-BA7D-E1587D8330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DEC0E-799D-41EF-AEF1-E6324136AB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56030" y="2001327"/>
            <a:ext cx="7251940" cy="3960000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dirty="0"/>
              <a:t>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DA6B7-D55D-42C9-9E7B-F943EEEB4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503" y="2001327"/>
            <a:ext cx="3932237" cy="3960000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F5A0B-77A5-4CAB-BB11-306E9FB7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B6E2-F1C5-4260-9690-B820744F5C71}" type="datetimeFigureOut">
              <a:rPr lang="en-AU" smtClean="0"/>
              <a:t>3/12/2019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3C65-E68C-475B-A7CE-780B24A6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7FA81-705A-4639-A28E-0AED1E9F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5B26-AAE6-4B84-84FA-4297018850DF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596FCBD-8222-4CCF-970B-1A5536DFA9C6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90304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rgbClr val="C72027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9" name="Picture 8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29CFFC38-7742-4D57-9BDA-82F1AB1C9F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0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B110D22-2D44-4415-A08B-E1AF35CDF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5CF61-1648-470E-B028-B08AE986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18A96-08AC-47FA-9948-366D77638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pic>
        <p:nvPicPr>
          <p:cNvPr id="5" name="Picture 4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4A2B633A-47DC-4F30-BB44-18FA80A0AC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1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587A0-377E-400A-8B6E-4A5C31294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304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EA840-114C-409E-B22C-354157476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7C189-567B-44A1-88FB-10C4D4845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7B6E2-F1C5-4260-9690-B820744F5C71}" type="datetimeFigureOut">
              <a:rPr lang="en-AU" smtClean="0"/>
              <a:t>3/12/2019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C0D90-E8F4-44FF-9CA2-271C8EBDF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51756-3663-466F-AD34-1D96A6D5D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F5B26-AAE6-4B84-84FA-4297018850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89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84" r:id="rId6"/>
    <p:sldLayoutId id="2147483679" r:id="rId7"/>
    <p:sldLayoutId id="2147483680" r:id="rId8"/>
    <p:sldLayoutId id="2147483682" r:id="rId9"/>
    <p:sldLayoutId id="214748368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sv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5A9F7-2741-4083-9727-9EA3927E0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Java Workshop 10 - </a:t>
            </a:r>
            <a:r>
              <a:rPr lang="en-AU" dirty="0" err="1"/>
              <a:t>Enums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F386A-052D-4E07-AD83-5CB8FA5F8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1087"/>
            <a:ext cx="9144000" cy="1655762"/>
          </a:xfrm>
        </p:spPr>
        <p:txBody>
          <a:bodyPr/>
          <a:lstStyle/>
          <a:p>
            <a:r>
              <a:rPr lang="en-AU" dirty="0"/>
              <a:t>Ben Schwarz</a:t>
            </a:r>
          </a:p>
        </p:txBody>
      </p:sp>
    </p:spTree>
    <p:extLst>
      <p:ext uri="{BB962C8B-B14F-4D97-AF65-F5344CB8AC3E}">
        <p14:creationId xmlns:p14="http://schemas.microsoft.com/office/powerpoint/2010/main" val="265964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D00475-F98B-464C-889D-9E1DFF5D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 what is an </a:t>
            </a:r>
            <a:r>
              <a:rPr lang="en-AU" dirty="0" err="1"/>
              <a:t>enum</a:t>
            </a:r>
            <a:r>
              <a:rPr lang="en-AU" dirty="0"/>
              <a:t> exactly?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7D1D4-FFD1-48B0-97D8-B4D457C03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 </a:t>
            </a:r>
            <a:r>
              <a:rPr lang="en-AU" dirty="0" err="1"/>
              <a:t>enum</a:t>
            </a:r>
            <a:r>
              <a:rPr lang="en-AU" dirty="0"/>
              <a:t> is kind of a class, with a predetermined list of objects with predetermined parameters. </a:t>
            </a:r>
          </a:p>
          <a:p>
            <a:r>
              <a:rPr lang="en-AU" dirty="0"/>
              <a:t>It is used to keep constants as opposed to say an integer value or a string.</a:t>
            </a:r>
          </a:p>
        </p:txBody>
      </p:sp>
    </p:spTree>
    <p:extLst>
      <p:ext uri="{BB962C8B-B14F-4D97-AF65-F5344CB8AC3E}">
        <p14:creationId xmlns:p14="http://schemas.microsoft.com/office/powerpoint/2010/main" val="419890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C5C3976E-DC0E-4FAB-8FEA-8FF0DC471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90D90A-492B-46C7-94A5-21CA17F7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48C4-0AB6-4BEB-9831-5DF98069B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6" y="1381007"/>
            <a:ext cx="7307509" cy="5137239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Trying to implement the simple </a:t>
            </a:r>
            <a:r>
              <a:rPr lang="en-AU" dirty="0" err="1"/>
              <a:t>enum</a:t>
            </a:r>
            <a:r>
              <a:rPr lang="en-AU" dirty="0"/>
              <a:t> shown using constants would require: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AU" dirty="0"/>
              <a:t>A class to reference them via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AU" dirty="0"/>
              <a:t>Assignment of unique integer values to each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AU" dirty="0"/>
              <a:t>A function to limit input values to one of these integers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AU" dirty="0"/>
              <a:t>Calls to said function from every reference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12411C-E95D-4C18-84C9-3967491DDE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261193" y="1381007"/>
            <a:ext cx="3598015" cy="3362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B7B631-FF46-4258-A5DF-CBB032406972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2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08C79-6F08-44C5-A883-6C1B4F9B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Enums</a:t>
            </a:r>
            <a:r>
              <a:rPr lang="en-AU" dirty="0"/>
              <a:t>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79645-1000-4E84-B9FF-032A0F265B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Creating:</a:t>
            </a:r>
          </a:p>
          <a:p>
            <a:pPr>
              <a:buFontTx/>
              <a:buChar char="-"/>
            </a:pPr>
            <a:r>
              <a:rPr lang="en-AU" dirty="0"/>
              <a:t>Replace the </a:t>
            </a:r>
            <a:r>
              <a:rPr lang="en-AU" i="1" dirty="0"/>
              <a:t>class</a:t>
            </a:r>
            <a:r>
              <a:rPr lang="en-AU" dirty="0"/>
              <a:t> keyword with </a:t>
            </a:r>
            <a:r>
              <a:rPr lang="en-AU" dirty="0" err="1"/>
              <a:t>enum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Defining Values:</a:t>
            </a:r>
          </a:p>
          <a:p>
            <a:pPr marL="0" indent="0">
              <a:buNone/>
            </a:pPr>
            <a:r>
              <a:rPr lang="en-AU" dirty="0"/>
              <a:t>-All Values go at the top of the </a:t>
            </a:r>
            <a:r>
              <a:rPr lang="en-AU" dirty="0" err="1"/>
              <a:t>enum</a:t>
            </a:r>
            <a:r>
              <a:rPr lang="en-AU" dirty="0"/>
              <a:t>.</a:t>
            </a:r>
          </a:p>
          <a:p>
            <a:pPr marL="0" indent="0">
              <a:buNone/>
            </a:pPr>
            <a:r>
              <a:rPr lang="en-AU" dirty="0"/>
              <a:t>-Values are separated by commas, with a semicolon at the end of the list.</a:t>
            </a:r>
          </a:p>
          <a:p>
            <a:pPr marL="0" indent="0">
              <a:buNone/>
            </a:pPr>
            <a:r>
              <a:rPr lang="en-AU" dirty="0"/>
              <a:t>-Forms are </a:t>
            </a:r>
            <a:r>
              <a:rPr lang="en-AU" sz="2400" dirty="0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AU" dirty="0"/>
              <a:t> or </a:t>
            </a:r>
            <a:r>
              <a:rPr lang="en-AU" sz="2400" dirty="0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AU" sz="2400" dirty="0">
                <a:latin typeface="Consolas" panose="020B0609020204030204" pitchFamily="49" charset="0"/>
              </a:rPr>
              <a:t>(par1, par2, ...)</a:t>
            </a:r>
            <a:r>
              <a:rPr lang="en-AU" dirty="0"/>
              <a:t> if a constructor is defined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4606C8-5457-41F9-9626-5C032F6608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202" y="1899137"/>
            <a:ext cx="3582035" cy="3408711"/>
          </a:xfrm>
        </p:spPr>
      </p:pic>
    </p:spTree>
    <p:extLst>
      <p:ext uri="{BB962C8B-B14F-4D97-AF65-F5344CB8AC3E}">
        <p14:creationId xmlns:p14="http://schemas.microsoft.com/office/powerpoint/2010/main" val="42347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C5C3976E-DC0E-4FAB-8FEA-8FF0DC471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90D90A-492B-46C7-94A5-21CA17F7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Using </a:t>
            </a:r>
            <a:r>
              <a:rPr lang="en-AU" dirty="0" err="1">
                <a:solidFill>
                  <a:schemeClr val="bg1"/>
                </a:solidFill>
              </a:rPr>
              <a:t>Enums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48C4-0AB6-4BEB-9831-5DF98069B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6" y="1381007"/>
            <a:ext cx="7307509" cy="5137239"/>
          </a:xfrm>
        </p:spPr>
        <p:txBody>
          <a:bodyPr/>
          <a:lstStyle/>
          <a:p>
            <a:pPr marL="0" indent="0">
              <a:buNone/>
            </a:pPr>
            <a:r>
              <a:rPr lang="en-AU" dirty="0" err="1"/>
              <a:t>Enums</a:t>
            </a:r>
            <a:r>
              <a:rPr lang="en-AU" dirty="0"/>
              <a:t> function similarly to any other new datatype. Values can be accessed as if they were static constants stored in the </a:t>
            </a:r>
            <a:r>
              <a:rPr lang="en-AU" dirty="0" err="1"/>
              <a:t>enum</a:t>
            </a:r>
            <a:r>
              <a:rPr lang="en-AU" dirty="0"/>
              <a:t>.</a:t>
            </a:r>
          </a:p>
          <a:p>
            <a:pPr marL="0" indent="0">
              <a:buNone/>
            </a:pPr>
            <a:r>
              <a:rPr lang="en-AU" dirty="0"/>
              <a:t>There are also two functions provided by </a:t>
            </a:r>
            <a:r>
              <a:rPr lang="en-AU" dirty="0" err="1"/>
              <a:t>enums</a:t>
            </a:r>
            <a:r>
              <a:rPr lang="en-AU" dirty="0"/>
              <a:t>: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en-AU" sz="2400" dirty="0" err="1">
                <a:latin typeface="Consolas" panose="020B0609020204030204" pitchFamily="49" charset="0"/>
              </a:rPr>
              <a:t>EnumName.values</a:t>
            </a:r>
            <a:r>
              <a:rPr lang="en-AU" sz="2400" dirty="0">
                <a:latin typeface="Consolas" panose="020B0609020204030204" pitchFamily="49" charset="0"/>
              </a:rPr>
              <a:t>()</a:t>
            </a:r>
            <a:r>
              <a:rPr lang="en-AU" dirty="0"/>
              <a:t> gives an array of all values for an </a:t>
            </a:r>
            <a:r>
              <a:rPr lang="en-AU" dirty="0" err="1"/>
              <a:t>enum</a:t>
            </a:r>
            <a:endParaRPr lang="en-AU" dirty="0"/>
          </a:p>
          <a:p>
            <a:pPr>
              <a:buFont typeface="Symbol" panose="05050102010706020507" pitchFamily="18" charset="2"/>
              <a:buChar char=""/>
            </a:pPr>
            <a:r>
              <a:rPr lang="en-AU" sz="2400" dirty="0" err="1">
                <a:latin typeface="Consolas" panose="020B0609020204030204" pitchFamily="49" charset="0"/>
              </a:rPr>
              <a:t>EnumName.valueOf</a:t>
            </a:r>
            <a:r>
              <a:rPr lang="en-AU" sz="2400" dirty="0">
                <a:latin typeface="Consolas" panose="020B0609020204030204" pitchFamily="49" charset="0"/>
              </a:rPr>
              <a:t>(string) </a:t>
            </a:r>
            <a:r>
              <a:rPr lang="en-AU" dirty="0"/>
              <a:t>gives the </a:t>
            </a:r>
            <a:r>
              <a:rPr lang="en-AU" dirty="0" err="1"/>
              <a:t>enum</a:t>
            </a:r>
            <a:r>
              <a:rPr lang="en-AU" dirty="0"/>
              <a:t> value with a given name</a:t>
            </a:r>
          </a:p>
          <a:p>
            <a:pPr marL="0" indent="0">
              <a:buNone/>
            </a:pPr>
            <a:r>
              <a:rPr lang="en-AU" dirty="0"/>
              <a:t>Additionally, the </a:t>
            </a:r>
            <a:r>
              <a:rPr lang="en-AU" sz="2400" dirty="0" err="1">
                <a:latin typeface="Consolas" panose="020B0609020204030204" pitchFamily="49" charset="0"/>
              </a:rPr>
              <a:t>Enum</a:t>
            </a:r>
            <a:r>
              <a:rPr lang="en-AU" dirty="0"/>
              <a:t> class overrides </a:t>
            </a:r>
            <a:r>
              <a:rPr lang="en-AU" sz="2400" dirty="0" err="1">
                <a:latin typeface="Consolas" panose="020B0609020204030204" pitchFamily="49" charset="0"/>
              </a:rPr>
              <a:t>toString</a:t>
            </a:r>
            <a:r>
              <a:rPr lang="en-AU" sz="2400" dirty="0">
                <a:latin typeface="Consolas" panose="020B0609020204030204" pitchFamily="49" charset="0"/>
              </a:rPr>
              <a:t>() </a:t>
            </a:r>
            <a:r>
              <a:rPr lang="en-AU" dirty="0"/>
              <a:t>so that printing an </a:t>
            </a:r>
            <a:r>
              <a:rPr lang="en-AU" dirty="0" err="1"/>
              <a:t>enum</a:t>
            </a:r>
            <a:r>
              <a:rPr lang="en-AU" dirty="0"/>
              <a:t> value prints its name.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33D0E7-E6A2-4165-A12F-A751AF2226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229600" y="1393655"/>
            <a:ext cx="3652838" cy="26954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B7B631-FF46-4258-A5DF-CBB032406972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1F8EF7C-8E2E-4DDD-AE98-4D105ABDA1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836" y="6075358"/>
            <a:ext cx="388550" cy="5395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AC7C0C-4DA0-4220-B6D9-D432CE708E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89" y="6075155"/>
            <a:ext cx="1412552" cy="540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ECBFE0F-CCF1-4A53-99E0-85D10FFDA5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986" y="6075155"/>
            <a:ext cx="260664" cy="65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8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D90A-492B-46C7-94A5-21CA17F7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Other </a:t>
            </a:r>
            <a:r>
              <a:rPr lang="en-AU" dirty="0" err="1">
                <a:solidFill>
                  <a:srgbClr val="C00000"/>
                </a:solidFill>
              </a:rPr>
              <a:t>Enum</a:t>
            </a:r>
            <a:r>
              <a:rPr lang="en-AU" dirty="0">
                <a:solidFill>
                  <a:srgbClr val="C00000"/>
                </a:solidFill>
              </a:rPr>
              <a:t>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48C4-0AB6-4BEB-9831-5DF98069B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"/>
            </a:pPr>
            <a:r>
              <a:rPr lang="en-AU" dirty="0" err="1"/>
              <a:t>Enums</a:t>
            </a:r>
            <a:r>
              <a:rPr lang="en-AU" dirty="0"/>
              <a:t> extend a java class (</a:t>
            </a:r>
            <a:r>
              <a:rPr lang="en-AU" sz="2400" dirty="0" err="1">
                <a:latin typeface="Consolas" panose="020B0609020204030204" pitchFamily="49" charset="0"/>
              </a:rPr>
              <a:t>java.lang.Enum</a:t>
            </a:r>
            <a:r>
              <a:rPr lang="en-AU" dirty="0"/>
              <a:t>), and so cannot extend another class or </a:t>
            </a:r>
            <a:r>
              <a:rPr lang="en-AU" dirty="0" err="1"/>
              <a:t>enum</a:t>
            </a:r>
            <a:endParaRPr lang="en-AU" dirty="0"/>
          </a:p>
          <a:p>
            <a:pPr>
              <a:buFont typeface="Symbol" panose="05050102010706020507" pitchFamily="18" charset="2"/>
              <a:buChar char=""/>
            </a:pPr>
            <a:r>
              <a:rPr lang="en-AU" dirty="0" err="1"/>
              <a:t>Enums</a:t>
            </a:r>
            <a:r>
              <a:rPr lang="en-AU" dirty="0"/>
              <a:t> can implement interfaces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en-AU" dirty="0" err="1"/>
              <a:t>Enum</a:t>
            </a:r>
            <a:r>
              <a:rPr lang="en-AU" dirty="0"/>
              <a:t> constructors must have a visibility modifier of private, or no modifier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en-AU" dirty="0" err="1"/>
              <a:t>Enums</a:t>
            </a:r>
            <a:r>
              <a:rPr lang="en-AU" dirty="0"/>
              <a:t> can have attributes and methods with any visibility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en-AU" dirty="0" err="1"/>
              <a:t>Enums</a:t>
            </a:r>
            <a:r>
              <a:rPr lang="en-AU" dirty="0"/>
              <a:t> can have abstract methods, which each value implements – we’ll cover this properly when we do anonymous classes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2AC7C0C-4DA0-4220-B6D9-D432CE708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968198" y="5541970"/>
            <a:ext cx="1412552" cy="540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C6D343C-2692-4A2D-A6AA-4150777F9F25}"/>
              </a:ext>
            </a:extLst>
          </p:cNvPr>
          <p:cNvGrpSpPr/>
          <p:nvPr/>
        </p:nvGrpSpPr>
        <p:grpSpPr>
          <a:xfrm rot="16200000">
            <a:off x="11377480" y="4244785"/>
            <a:ext cx="712400" cy="658412"/>
            <a:chOff x="11035986" y="6075155"/>
            <a:chExt cx="712400" cy="658412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E76B3777-A397-4B4A-B6D0-1B0553AF3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9836" y="6075358"/>
              <a:ext cx="388550" cy="539594"/>
            </a:xfrm>
            <a:prstGeom prst="rect">
              <a:avLst/>
            </a:prstGeom>
          </p:spPr>
        </p:pic>
        <p:pic>
          <p:nvPicPr>
            <p:cNvPr id="14" name="Graphic 8">
              <a:extLst>
                <a:ext uri="{FF2B5EF4-FFF2-40B4-BE49-F238E27FC236}">
                  <a16:creationId xmlns:a16="http://schemas.microsoft.com/office/drawing/2014/main" id="{533FC144-04E0-46B7-8D6A-919AAA475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5986" y="6075155"/>
              <a:ext cx="260664" cy="6584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863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C5C3976E-DC0E-4FAB-8FEA-8FF0DC471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90D90A-492B-46C7-94A5-21CA17F7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48C4-0AB6-4BEB-9831-5DF98069B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6" y="1381007"/>
            <a:ext cx="7307509" cy="513723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Create a Season </a:t>
            </a:r>
            <a:r>
              <a:rPr lang="en-AU" dirty="0" err="1"/>
              <a:t>enum</a:t>
            </a:r>
            <a:r>
              <a:rPr lang="en-AU" dirty="0"/>
              <a:t>, with required values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Create a Month </a:t>
            </a:r>
            <a:r>
              <a:rPr lang="en-AU" dirty="0" err="1"/>
              <a:t>enum</a:t>
            </a:r>
            <a:endParaRPr lang="en-AU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AU" dirty="0"/>
              <a:t>Months know which Season they belong to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AU" dirty="0"/>
              <a:t>A Month’s Season is visible, but not modifiable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Write a method for Season which gets an array of all Months in the Season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Challenge: Write methods for Month that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AU" dirty="0"/>
              <a:t>Return the next Month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AU" dirty="0"/>
              <a:t>Return the previous Month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372C4-1D0C-41FB-B077-D4827E855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599" y="1381006"/>
            <a:ext cx="3652707" cy="4457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Notes:</a:t>
            </a:r>
          </a:p>
          <a:p>
            <a:pPr marL="0" indent="0">
              <a:buNone/>
            </a:pPr>
            <a:r>
              <a:rPr lang="en-AU" sz="2400" dirty="0"/>
              <a:t>Previous workshops have been very concept-heavy, while for </a:t>
            </a:r>
            <a:r>
              <a:rPr lang="en-AU" sz="2400" dirty="0" err="1"/>
              <a:t>enums</a:t>
            </a:r>
            <a:r>
              <a:rPr lang="en-AU" sz="2400" dirty="0"/>
              <a:t> you just have to learn the syntax. Don’t overthink these tasks.</a:t>
            </a:r>
          </a:p>
          <a:p>
            <a:pPr marL="0" indent="0">
              <a:buNone/>
            </a:pPr>
            <a:r>
              <a:rPr lang="en-AU" sz="2400" dirty="0"/>
              <a:t>For the challenge, use Eclipse to investigate the methods for each </a:t>
            </a:r>
            <a:r>
              <a:rPr lang="en-AU" sz="2400" dirty="0" err="1"/>
              <a:t>enum</a:t>
            </a:r>
            <a:r>
              <a:rPr lang="en-AU" sz="2400" dirty="0"/>
              <a:t> value.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7B631-FF46-4258-A5DF-CBB03240697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1F8EF7C-8E2E-4DDD-AE98-4D105ABDA1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836" y="6075358"/>
            <a:ext cx="388550" cy="5395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AC7C0C-4DA0-4220-B6D9-D432CE708E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89" y="6075155"/>
            <a:ext cx="1412552" cy="540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ECBFE0F-CCF1-4A53-99E0-85D10FFDA5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986" y="6075155"/>
            <a:ext cx="260664" cy="65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5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D90A-492B-46C7-94A5-21CA17F7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48C4-0AB6-4BEB-9831-5DF98069B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You should now be able to: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en-AU" dirty="0"/>
              <a:t>Identify the benefits of </a:t>
            </a:r>
            <a:r>
              <a:rPr lang="en-AU" dirty="0" err="1"/>
              <a:t>enums</a:t>
            </a:r>
            <a:r>
              <a:rPr lang="en-AU" dirty="0"/>
              <a:t> over magic numbers or lists of constants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en-AU" dirty="0"/>
              <a:t>Interpret an </a:t>
            </a:r>
            <a:r>
              <a:rPr lang="en-AU" dirty="0" err="1"/>
              <a:t>enum</a:t>
            </a:r>
            <a:r>
              <a:rPr lang="en-AU" dirty="0"/>
              <a:t> file to determine the list of values and their attributes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en-AU" dirty="0"/>
              <a:t>Create </a:t>
            </a:r>
            <a:r>
              <a:rPr lang="en-AU" dirty="0" err="1"/>
              <a:t>enums</a:t>
            </a:r>
            <a:r>
              <a:rPr lang="en-AU" dirty="0"/>
              <a:t>, with and without parameters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en-AU" dirty="0"/>
              <a:t>Use the built-in functions and methods of </a:t>
            </a:r>
            <a:r>
              <a:rPr lang="en-AU" dirty="0" err="1"/>
              <a:t>enums</a:t>
            </a:r>
            <a:r>
              <a:rPr lang="en-AU" dirty="0"/>
              <a:t> to navigate between ordered </a:t>
            </a:r>
            <a:r>
              <a:rPr lang="en-AU" dirty="0" err="1"/>
              <a:t>enum</a:t>
            </a:r>
            <a:r>
              <a:rPr lang="en-AU" dirty="0"/>
              <a:t> values, or iterate over all </a:t>
            </a:r>
            <a:r>
              <a:rPr lang="en-AU" dirty="0" err="1"/>
              <a:t>enum</a:t>
            </a:r>
            <a:r>
              <a:rPr lang="en-AU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3788183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backs">
      <a:dk1>
        <a:sysClr val="windowText" lastClr="000000"/>
      </a:dk1>
      <a:lt1>
        <a:srgbClr val="FFFFFF"/>
      </a:lt1>
      <a:dk2>
        <a:srgbClr val="323232"/>
      </a:dk2>
      <a:lt2>
        <a:srgbClr val="FFFFFF"/>
      </a:lt2>
      <a:accent1>
        <a:srgbClr val="A51B22"/>
      </a:accent1>
      <a:accent2>
        <a:srgbClr val="B61E25"/>
      </a:accent2>
      <a:accent3>
        <a:srgbClr val="C72027"/>
      </a:accent3>
      <a:accent4>
        <a:srgbClr val="D9232C"/>
      </a:accent4>
      <a:accent5>
        <a:srgbClr val="DE323A"/>
      </a:accent5>
      <a:accent6>
        <a:srgbClr val="E1434B"/>
      </a:accent6>
      <a:hlink>
        <a:srgbClr val="FF0000"/>
      </a:hlink>
      <a:folHlink>
        <a:srgbClr val="FF50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ics Workshops Template 2019.potx" id="{D62B8CFD-1FD7-42C6-9FDD-AECF771D0A1A}" vid="{8603E1ED-FF29-4DE7-A0D7-313EEFB4188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Robotics Workshops Template 2019</Template>
  <TotalTime>0</TotalTime>
  <Words>461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Symbol</vt:lpstr>
      <vt:lpstr>Office Theme</vt:lpstr>
      <vt:lpstr>Java Workshop 10 - Enums</vt:lpstr>
      <vt:lpstr>So what is an enum exactly?</vt:lpstr>
      <vt:lpstr>Enumerations</vt:lpstr>
      <vt:lpstr>Enums Overview</vt:lpstr>
      <vt:lpstr>Using Enums</vt:lpstr>
      <vt:lpstr>Other Enum Properties</vt:lpstr>
      <vt:lpstr>Your Turn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Workshop 10 - Enums</dc:title>
  <dc:creator>Ben Schwarz</dc:creator>
  <cp:lastModifiedBy>Schwarz B21</cp:lastModifiedBy>
  <cp:revision>8</cp:revision>
  <dcterms:created xsi:type="dcterms:W3CDTF">2019-07-01T02:56:44Z</dcterms:created>
  <dcterms:modified xsi:type="dcterms:W3CDTF">2019-12-03T06:45:46Z</dcterms:modified>
</cp:coreProperties>
</file>