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76" r:id="rId4"/>
    <p:sldId id="278" r:id="rId5"/>
    <p:sldId id="280" r:id="rId6"/>
    <p:sldId id="293" r:id="rId7"/>
    <p:sldId id="294" r:id="rId8"/>
    <p:sldId id="274" r:id="rId9"/>
    <p:sldId id="283" r:id="rId10"/>
    <p:sldId id="282" r:id="rId11"/>
    <p:sldId id="284" r:id="rId12"/>
    <p:sldId id="281"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CXbFX50v2wFgXYjDAolptQ==" hashData="aI48uQSPEtHHLNfAMvvhSiJI1E88RQ5cywM2D5MvCVG6IGtu9DkrLoo7EPyiJEyDnzdqmi65MgQJxuR5IiR1N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027"/>
    <a:srgbClr val="E3555C"/>
    <a:srgbClr val="DD333B"/>
    <a:srgbClr val="D9232C"/>
    <a:srgbClr val="E9777C"/>
    <a:srgbClr val="DE323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B1B4-FFE3-4716-A5FF-ED312EDD79E3}"/>
              </a:ext>
            </a:extLst>
          </p:cNvPr>
          <p:cNvSpPr>
            <a:spLocks noGrp="1"/>
          </p:cNvSpPr>
          <p:nvPr>
            <p:ph type="ctrTitle" hasCustomPrompt="1"/>
          </p:nvPr>
        </p:nvSpPr>
        <p:spPr>
          <a:xfrm>
            <a:off x="2781300" y="1354796"/>
            <a:ext cx="6629400" cy="2387600"/>
          </a:xfrm>
        </p:spPr>
        <p:txBody>
          <a:bodyPr anchor="b"/>
          <a:lstStyle>
            <a:lvl1pPr algn="ctr">
              <a:defRPr sz="6000" b="0">
                <a:latin typeface="Calibri" panose="020F0502020204030204" pitchFamily="34" charset="0"/>
                <a:cs typeface="Calibri" panose="020F0502020204030204" pitchFamily="34" charset="0"/>
              </a:defRPr>
            </a:lvl1pPr>
          </a:lstStyle>
          <a:p>
            <a:r>
              <a:rPr lang="en-AU" dirty="0"/>
              <a:t>Click to edit title</a:t>
            </a:r>
          </a:p>
        </p:txBody>
      </p:sp>
      <p:sp>
        <p:nvSpPr>
          <p:cNvPr id="3" name="Subtitle 2">
            <a:extLst>
              <a:ext uri="{FF2B5EF4-FFF2-40B4-BE49-F238E27FC236}">
                <a16:creationId xmlns:a16="http://schemas.microsoft.com/office/drawing/2014/main" id="{244DCE6D-83BF-45F1-8BBA-D7E161616324}"/>
              </a:ext>
            </a:extLst>
          </p:cNvPr>
          <p:cNvSpPr>
            <a:spLocks noGrp="1"/>
          </p:cNvSpPr>
          <p:nvPr>
            <p:ph type="subTitle" idx="1"/>
          </p:nvPr>
        </p:nvSpPr>
        <p:spPr>
          <a:xfrm>
            <a:off x="1524000" y="3901087"/>
            <a:ext cx="9144000" cy="1655762"/>
          </a:xfrm>
        </p:spPr>
        <p:txBody>
          <a:bodyPr/>
          <a:lstStyle>
            <a:lvl1pPr marL="0" indent="0" algn="ctr">
              <a:buNone/>
              <a:defRPr sz="2400">
                <a:solidFill>
                  <a:srgbClr val="C7202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dirty="0"/>
          </a:p>
        </p:txBody>
      </p:sp>
      <p:pic>
        <p:nvPicPr>
          <p:cNvPr id="18" name="Picture 17">
            <a:extLst>
              <a:ext uri="{FF2B5EF4-FFF2-40B4-BE49-F238E27FC236}">
                <a16:creationId xmlns:a16="http://schemas.microsoft.com/office/drawing/2014/main" id="{4502AC83-5A35-459F-B052-18D1AABEC84E}"/>
              </a:ext>
            </a:extLst>
          </p:cNvPr>
          <p:cNvPicPr>
            <a:picLocks noChangeAspect="1"/>
          </p:cNvPicPr>
          <p:nvPr userDrawn="1"/>
        </p:nvPicPr>
        <p:blipFill rotWithShape="1">
          <a:blip r:embed="rId2"/>
          <a:srcRect l="7370" r="7370"/>
          <a:stretch/>
        </p:blipFill>
        <p:spPr>
          <a:xfrm>
            <a:off x="-1" y="0"/>
            <a:ext cx="12192001" cy="1620000"/>
          </a:xfrm>
          <a:prstGeom prst="rect">
            <a:avLst/>
          </a:prstGeom>
        </p:spPr>
      </p:pic>
      <p:pic>
        <p:nvPicPr>
          <p:cNvPr id="5" name="Picture 4" descr="A picture containing book, text&#10;&#10;Description generated with very high confidence">
            <a:extLst>
              <a:ext uri="{FF2B5EF4-FFF2-40B4-BE49-F238E27FC236}">
                <a16:creationId xmlns:a16="http://schemas.microsoft.com/office/drawing/2014/main" id="{B445764C-BCF5-4DB5-9D09-951F091BA24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05163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D2E1E6-449A-4927-BDAD-392FBCD236B2}"/>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Vertical Title 1">
            <a:extLst>
              <a:ext uri="{FF2B5EF4-FFF2-40B4-BE49-F238E27FC236}">
                <a16:creationId xmlns:a16="http://schemas.microsoft.com/office/drawing/2014/main" id="{1513B95C-07CB-4690-AB0C-F0DA79D00191}"/>
              </a:ext>
            </a:extLst>
          </p:cNvPr>
          <p:cNvSpPr>
            <a:spLocks noGrp="1"/>
          </p:cNvSpPr>
          <p:nvPr>
            <p:ph type="title" orient="vert"/>
          </p:nvPr>
        </p:nvSpPr>
        <p:spPr>
          <a:xfrm>
            <a:off x="7149142" y="365125"/>
            <a:ext cx="2628900" cy="5811838"/>
          </a:xfrm>
        </p:spPr>
        <p:txBody>
          <a:bodyPr vert="eaVert"/>
          <a:lstStyle>
            <a:lvl1pPr>
              <a:defRPr>
                <a:solidFill>
                  <a:srgbClr val="C72027"/>
                </a:solidFill>
              </a:defRPr>
            </a:lvl1pPr>
          </a:lstStyle>
          <a:p>
            <a:r>
              <a:rPr lang="en-US"/>
              <a:t>Click to edit Master title style</a:t>
            </a:r>
            <a:endParaRPr lang="en-AU" dirty="0"/>
          </a:p>
        </p:txBody>
      </p:sp>
      <p:sp>
        <p:nvSpPr>
          <p:cNvPr id="3" name="Vertical Text Placeholder 2">
            <a:extLst>
              <a:ext uri="{FF2B5EF4-FFF2-40B4-BE49-F238E27FC236}">
                <a16:creationId xmlns:a16="http://schemas.microsoft.com/office/drawing/2014/main" id="{9DB5ED2A-FEEB-496C-8150-BA7956040AF6}"/>
              </a:ext>
            </a:extLst>
          </p:cNvPr>
          <p:cNvSpPr>
            <a:spLocks noGrp="1"/>
          </p:cNvSpPr>
          <p:nvPr>
            <p:ph type="body" orient="vert" idx="1"/>
          </p:nvPr>
        </p:nvSpPr>
        <p:spPr>
          <a:xfrm>
            <a:off x="838200" y="365125"/>
            <a:ext cx="6189453"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5" name="Picture 4" descr="A picture containing book, text&#10;&#10;Description generated with very high confidence">
            <a:extLst>
              <a:ext uri="{FF2B5EF4-FFF2-40B4-BE49-F238E27FC236}">
                <a16:creationId xmlns:a16="http://schemas.microsoft.com/office/drawing/2014/main" id="{72E1023B-6785-4651-9B37-39954841DE4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84547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EE6166F-4B5A-4751-A9F4-77BA18BD2A8E}"/>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095F0B60-A633-480C-B4ED-CF4AF3FF6B0D}"/>
              </a:ext>
            </a:extLst>
          </p:cNvPr>
          <p:cNvSpPr>
            <a:spLocks noGrp="1"/>
          </p:cNvSpPr>
          <p:nvPr>
            <p:ph type="title"/>
          </p:nvPr>
        </p:nvSpPr>
        <p:spPr>
          <a:xfrm>
            <a:off x="843952" y="365125"/>
            <a:ext cx="9030419" cy="1325563"/>
          </a:xfrm>
        </p:spPr>
        <p:txBody>
          <a:bodyPr/>
          <a:lstStyle>
            <a:lvl1pPr>
              <a:defRPr>
                <a:solidFill>
                  <a:srgbClr val="C72027"/>
                </a:solidFill>
              </a:defRPr>
            </a:lvl1pPr>
          </a:lstStyle>
          <a:p>
            <a:r>
              <a:rPr lang="en-US"/>
              <a:t>Click to edit Master title style</a:t>
            </a:r>
            <a:endParaRPr lang="en-AU" dirty="0"/>
          </a:p>
        </p:txBody>
      </p:sp>
      <p:sp>
        <p:nvSpPr>
          <p:cNvPr id="3" name="Content Placeholder 2">
            <a:extLst>
              <a:ext uri="{FF2B5EF4-FFF2-40B4-BE49-F238E27FC236}">
                <a16:creationId xmlns:a16="http://schemas.microsoft.com/office/drawing/2014/main" id="{ABFDDF13-524D-4603-9F33-E8635E8339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5" name="Picture 4" descr="A picture containing book, text&#10;&#10;Description generated with very high confidence">
            <a:extLst>
              <a:ext uri="{FF2B5EF4-FFF2-40B4-BE49-F238E27FC236}">
                <a16:creationId xmlns:a16="http://schemas.microsoft.com/office/drawing/2014/main" id="{80BFB9BE-8778-49AA-A477-A4C7AD1AFA9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68367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A57D5FB8-14A1-418E-93E5-512254F196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67461D7-F4C1-4896-83FB-EEF74F3F8566}"/>
              </a:ext>
            </a:extLst>
          </p:cNvPr>
          <p:cNvSpPr>
            <a:spLocks noGrp="1"/>
          </p:cNvSpPr>
          <p:nvPr>
            <p:ph type="title"/>
          </p:nvPr>
        </p:nvSpPr>
        <p:spPr>
          <a:xfrm>
            <a:off x="600111" y="-15240"/>
            <a:ext cx="9605604" cy="1325563"/>
          </a:xfrm>
        </p:spPr>
        <p:txBody>
          <a:bodyPr/>
          <a:lstStyle>
            <a:lvl1pPr>
              <a:defRPr>
                <a:solidFill>
                  <a:schemeClr val="bg1"/>
                </a:solidFill>
                <a:latin typeface="+mj-lt"/>
              </a:defRPr>
            </a:lvl1pPr>
          </a:lstStyle>
          <a:p>
            <a:r>
              <a:rPr lang="en-US"/>
              <a:t>Click to edit Master title style</a:t>
            </a:r>
            <a:endParaRPr lang="en-AU" dirty="0"/>
          </a:p>
        </p:txBody>
      </p:sp>
      <p:sp>
        <p:nvSpPr>
          <p:cNvPr id="3" name="Content Placeholder 2">
            <a:extLst>
              <a:ext uri="{FF2B5EF4-FFF2-40B4-BE49-F238E27FC236}">
                <a16:creationId xmlns:a16="http://schemas.microsoft.com/office/drawing/2014/main" id="{30E24082-A85A-4474-B946-F7A5B54F8C61}"/>
              </a:ext>
            </a:extLst>
          </p:cNvPr>
          <p:cNvSpPr>
            <a:spLocks noGrp="1"/>
          </p:cNvSpPr>
          <p:nvPr>
            <p:ph sz="half" idx="1"/>
          </p:nvPr>
        </p:nvSpPr>
        <p:spPr>
          <a:xfrm>
            <a:off x="600111" y="1390330"/>
            <a:ext cx="7233250" cy="5132389"/>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a:extLst>
              <a:ext uri="{FF2B5EF4-FFF2-40B4-BE49-F238E27FC236}">
                <a16:creationId xmlns:a16="http://schemas.microsoft.com/office/drawing/2014/main" id="{8816F3B4-C416-4F0F-B73A-C7D4E0E16EED}"/>
              </a:ext>
            </a:extLst>
          </p:cNvPr>
          <p:cNvSpPr>
            <a:spLocks noGrp="1"/>
          </p:cNvSpPr>
          <p:nvPr>
            <p:ph sz="half" idx="2"/>
          </p:nvPr>
        </p:nvSpPr>
        <p:spPr>
          <a:xfrm>
            <a:off x="8168640" y="1325562"/>
            <a:ext cx="3688080" cy="4480877"/>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9" name="Picture 8">
            <a:extLst>
              <a:ext uri="{FF2B5EF4-FFF2-40B4-BE49-F238E27FC236}">
                <a16:creationId xmlns:a16="http://schemas.microsoft.com/office/drawing/2014/main" id="{6D93A810-F01E-479E-953F-1C751885882F}"/>
              </a:ext>
            </a:extLst>
          </p:cNvPr>
          <p:cNvPicPr/>
          <p:nvPr userDrawn="1"/>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spTree>
    <p:extLst>
      <p:ext uri="{BB962C8B-B14F-4D97-AF65-F5344CB8AC3E}">
        <p14:creationId xmlns:p14="http://schemas.microsoft.com/office/powerpoint/2010/main" val="214514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85A1269-70B6-4791-A9A0-3D699EC1109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BB629944-F68D-4BCB-9763-64BC3354CD30}"/>
              </a:ext>
            </a:extLst>
          </p:cNvPr>
          <p:cNvSpPr>
            <a:spLocks noGrp="1"/>
          </p:cNvSpPr>
          <p:nvPr>
            <p:ph type="title"/>
          </p:nvPr>
        </p:nvSpPr>
        <p:spPr>
          <a:xfrm>
            <a:off x="851289" y="365125"/>
            <a:ext cx="9028800" cy="1325563"/>
          </a:xfrm>
        </p:spPr>
        <p:txBody>
          <a:bodyPr/>
          <a:lstStyle>
            <a:lvl1pPr>
              <a:defRPr>
                <a:solidFill>
                  <a:srgbClr val="C72027"/>
                </a:solidFill>
              </a:defRPr>
            </a:lvl1pPr>
          </a:lstStyle>
          <a:p>
            <a:r>
              <a:rPr lang="en-US"/>
              <a:t>Click to edit Master title style</a:t>
            </a:r>
            <a:endParaRPr lang="en-AU" dirty="0"/>
          </a:p>
        </p:txBody>
      </p:sp>
      <p:sp>
        <p:nvSpPr>
          <p:cNvPr id="3" name="Text Placeholder 2">
            <a:extLst>
              <a:ext uri="{FF2B5EF4-FFF2-40B4-BE49-F238E27FC236}">
                <a16:creationId xmlns:a16="http://schemas.microsoft.com/office/drawing/2014/main" id="{974B9034-D526-475E-AE21-A56C312A3A9D}"/>
              </a:ext>
            </a:extLst>
          </p:cNvPr>
          <p:cNvSpPr>
            <a:spLocks noGrp="1"/>
          </p:cNvSpPr>
          <p:nvPr>
            <p:ph type="body" idx="1"/>
          </p:nvPr>
        </p:nvSpPr>
        <p:spPr>
          <a:xfrm>
            <a:off x="839788" y="18430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E495B-E756-44CF-B520-7FBC010510DE}"/>
              </a:ext>
            </a:extLst>
          </p:cNvPr>
          <p:cNvSpPr>
            <a:spLocks noGrp="1"/>
          </p:cNvSpPr>
          <p:nvPr>
            <p:ph sz="half" idx="2"/>
          </p:nvPr>
        </p:nvSpPr>
        <p:spPr>
          <a:xfrm>
            <a:off x="839788" y="2762250"/>
            <a:ext cx="5157787" cy="34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BB46B6-478C-4AEA-8639-BE79AFD48520}"/>
              </a:ext>
            </a:extLst>
          </p:cNvPr>
          <p:cNvSpPr>
            <a:spLocks noGrp="1"/>
          </p:cNvSpPr>
          <p:nvPr>
            <p:ph type="body" sz="quarter" idx="3"/>
          </p:nvPr>
        </p:nvSpPr>
        <p:spPr>
          <a:xfrm>
            <a:off x="6172200" y="18430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0E0787-D266-4716-AE88-42566C606ADC}"/>
              </a:ext>
            </a:extLst>
          </p:cNvPr>
          <p:cNvSpPr>
            <a:spLocks noGrp="1"/>
          </p:cNvSpPr>
          <p:nvPr>
            <p:ph sz="quarter" idx="4"/>
          </p:nvPr>
        </p:nvSpPr>
        <p:spPr>
          <a:xfrm>
            <a:off x="6172200" y="2752723"/>
            <a:ext cx="5183188" cy="34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8" name="Picture 7" descr="A picture containing book, text&#10;&#10;Description generated with very high confidence">
            <a:extLst>
              <a:ext uri="{FF2B5EF4-FFF2-40B4-BE49-F238E27FC236}">
                <a16:creationId xmlns:a16="http://schemas.microsoft.com/office/drawing/2014/main" id="{DE631DA6-85AE-4522-8D2B-EB176C13D6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389788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E1AD52-F6D7-4BAB-A800-67D6EC421E27}"/>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09A6E5-85EF-4525-8287-0BFA574FCA08}"/>
              </a:ext>
            </a:extLst>
          </p:cNvPr>
          <p:cNvSpPr>
            <a:spLocks noGrp="1"/>
          </p:cNvSpPr>
          <p:nvPr>
            <p:ph type="title"/>
          </p:nvPr>
        </p:nvSpPr>
        <p:spPr/>
        <p:txBody>
          <a:bodyPr/>
          <a:lstStyle>
            <a:lvl1pPr>
              <a:defRPr>
                <a:solidFill>
                  <a:srgbClr val="C72027"/>
                </a:solidFill>
              </a:defRPr>
            </a:lvl1pPr>
          </a:lstStyle>
          <a:p>
            <a:r>
              <a:rPr lang="en-US"/>
              <a:t>Click to edit Master title style</a:t>
            </a:r>
            <a:endParaRPr lang="en-AU" dirty="0"/>
          </a:p>
        </p:txBody>
      </p:sp>
      <p:pic>
        <p:nvPicPr>
          <p:cNvPr id="4" name="Picture 3" descr="A picture containing book, text&#10;&#10;Description generated with very high confidence">
            <a:extLst>
              <a:ext uri="{FF2B5EF4-FFF2-40B4-BE49-F238E27FC236}">
                <a16:creationId xmlns:a16="http://schemas.microsoft.com/office/drawing/2014/main" id="{EC672478-0E92-4305-BFCE-9DE7D85A6E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277025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1781B2D-0490-4DB2-A5C6-B721C73C6C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88AA42-CC7A-4155-AB34-87538A84938B}"/>
              </a:ext>
            </a:extLst>
          </p:cNvPr>
          <p:cNvSpPr>
            <a:spLocks noGrp="1"/>
          </p:cNvSpPr>
          <p:nvPr>
            <p:ph type="title"/>
          </p:nvPr>
        </p:nvSpPr>
        <p:spPr>
          <a:xfrm>
            <a:off x="609600" y="0"/>
            <a:ext cx="9030419" cy="1325563"/>
          </a:xfrm>
        </p:spPr>
        <p:txBody>
          <a:bodyPr/>
          <a:lstStyle>
            <a:lvl1pPr>
              <a:defRPr>
                <a:solidFill>
                  <a:schemeClr val="bg1"/>
                </a:solidFill>
              </a:defRPr>
            </a:lvl1pPr>
          </a:lstStyle>
          <a:p>
            <a:r>
              <a:rPr lang="en-US"/>
              <a:t>Click to edit Master title style</a:t>
            </a:r>
            <a:endParaRPr lang="en-AU" dirty="0"/>
          </a:p>
        </p:txBody>
      </p:sp>
      <p:pic>
        <p:nvPicPr>
          <p:cNvPr id="7" name="Picture 6">
            <a:extLst>
              <a:ext uri="{FF2B5EF4-FFF2-40B4-BE49-F238E27FC236}">
                <a16:creationId xmlns:a16="http://schemas.microsoft.com/office/drawing/2014/main" id="{31D830BE-59D3-4A8B-A74E-D99360519E0E}"/>
              </a:ext>
            </a:extLst>
          </p:cNvPr>
          <p:cNvPicPr/>
          <p:nvPr userDrawn="1"/>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spTree>
    <p:extLst>
      <p:ext uri="{BB962C8B-B14F-4D97-AF65-F5344CB8AC3E}">
        <p14:creationId xmlns:p14="http://schemas.microsoft.com/office/powerpoint/2010/main" val="1118480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1BD1F4-F6B3-48F3-8488-FC11B9183F00}"/>
              </a:ext>
            </a:extLst>
          </p:cNvPr>
          <p:cNvPicPr>
            <a:picLocks noChangeAspect="1"/>
          </p:cNvPicPr>
          <p:nvPr userDrawn="1"/>
        </p:nvPicPr>
        <p:blipFill rotWithShape="1">
          <a:blip r:embed="rId2"/>
          <a:srcRect r="39394"/>
          <a:stretch/>
        </p:blipFill>
        <p:spPr>
          <a:xfrm>
            <a:off x="0" y="6215824"/>
            <a:ext cx="12192000" cy="646176"/>
          </a:xfrm>
          <a:prstGeom prst="rect">
            <a:avLst/>
          </a:prstGeom>
        </p:spPr>
      </p:pic>
      <p:pic>
        <p:nvPicPr>
          <p:cNvPr id="3" name="Picture 2" descr="A picture containing book, text&#10;&#10;Description generated with very high confidence">
            <a:extLst>
              <a:ext uri="{FF2B5EF4-FFF2-40B4-BE49-F238E27FC236}">
                <a16:creationId xmlns:a16="http://schemas.microsoft.com/office/drawing/2014/main" id="{C8F16671-BE91-42B7-9986-28AC77BC8B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369496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213E2D-D9C2-4B7A-BA7D-E1587D83300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3" name="Content Placeholder 2">
            <a:extLst>
              <a:ext uri="{FF2B5EF4-FFF2-40B4-BE49-F238E27FC236}">
                <a16:creationId xmlns:a16="http://schemas.microsoft.com/office/drawing/2014/main" id="{525DEC0E-799D-41EF-AEF1-E6324136AB1A}"/>
              </a:ext>
            </a:extLst>
          </p:cNvPr>
          <p:cNvSpPr>
            <a:spLocks noGrp="1"/>
          </p:cNvSpPr>
          <p:nvPr>
            <p:ph idx="1" hasCustomPrompt="1"/>
          </p:nvPr>
        </p:nvSpPr>
        <p:spPr>
          <a:xfrm>
            <a:off x="4756030" y="2001327"/>
            <a:ext cx="7251940" cy="3960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dirty="0"/>
              <a:t>Picture</a:t>
            </a:r>
          </a:p>
        </p:txBody>
      </p:sp>
      <p:sp>
        <p:nvSpPr>
          <p:cNvPr id="4" name="Text Placeholder 3">
            <a:extLst>
              <a:ext uri="{FF2B5EF4-FFF2-40B4-BE49-F238E27FC236}">
                <a16:creationId xmlns:a16="http://schemas.microsoft.com/office/drawing/2014/main" id="{3C8DA6B7-D55D-42C9-9E7B-F943EEEB4581}"/>
              </a:ext>
            </a:extLst>
          </p:cNvPr>
          <p:cNvSpPr>
            <a:spLocks noGrp="1"/>
          </p:cNvSpPr>
          <p:nvPr>
            <p:ph type="body" sz="half" idx="2"/>
          </p:nvPr>
        </p:nvSpPr>
        <p:spPr>
          <a:xfrm>
            <a:off x="305503" y="2001327"/>
            <a:ext cx="3932237" cy="3960000"/>
          </a:xfrm>
        </p:spPr>
        <p:txBody>
          <a:bodyPr>
            <a:normAutofit/>
          </a:bodyPr>
          <a:lstStyle>
            <a:lvl1pPr marL="0" indent="0">
              <a:buNone/>
              <a:defRPr sz="2800" b="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CF5A0B-77A5-4CAB-BB11-306E9FB78C93}"/>
              </a:ext>
            </a:extLst>
          </p:cNvPr>
          <p:cNvSpPr>
            <a:spLocks noGrp="1"/>
          </p:cNvSpPr>
          <p:nvPr>
            <p:ph type="dt" sz="half" idx="10"/>
          </p:nvPr>
        </p:nvSpPr>
        <p:spPr/>
        <p:txBody>
          <a:bodyPr/>
          <a:lstStyle/>
          <a:p>
            <a:fld id="{6307B6E2-F1C5-4260-9690-B820744F5C71}" type="datetimeFigureOut">
              <a:rPr lang="en-AU" smtClean="0"/>
              <a:t>3/12/2019</a:t>
            </a:fld>
            <a:endParaRPr lang="en-AU"/>
          </a:p>
        </p:txBody>
      </p:sp>
      <p:sp>
        <p:nvSpPr>
          <p:cNvPr id="6" name="Footer Placeholder 5">
            <a:extLst>
              <a:ext uri="{FF2B5EF4-FFF2-40B4-BE49-F238E27FC236}">
                <a16:creationId xmlns:a16="http://schemas.microsoft.com/office/drawing/2014/main" id="{644B3C65-E68C-475B-A7CE-780B24A619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117FA81-705A-4639-A28E-0AED1E9FC4B8}"/>
              </a:ext>
            </a:extLst>
          </p:cNvPr>
          <p:cNvSpPr>
            <a:spLocks noGrp="1"/>
          </p:cNvSpPr>
          <p:nvPr>
            <p:ph type="sldNum" sz="quarter" idx="12"/>
          </p:nvPr>
        </p:nvSpPr>
        <p:spPr/>
        <p:txBody>
          <a:bodyPr/>
          <a:lstStyle/>
          <a:p>
            <a:fld id="{C8CF5B26-AAE6-4B84-84FA-4297018850DF}" type="slidenum">
              <a:rPr lang="en-AU" smtClean="0"/>
              <a:t>‹#›</a:t>
            </a:fld>
            <a:endParaRPr lang="en-AU"/>
          </a:p>
        </p:txBody>
      </p:sp>
      <p:sp>
        <p:nvSpPr>
          <p:cNvPr id="8" name="Title 1">
            <a:extLst>
              <a:ext uri="{FF2B5EF4-FFF2-40B4-BE49-F238E27FC236}">
                <a16:creationId xmlns:a16="http://schemas.microsoft.com/office/drawing/2014/main" id="{6596FCBD-8222-4CCF-970B-1A5536DFA9C6}"/>
              </a:ext>
            </a:extLst>
          </p:cNvPr>
          <p:cNvSpPr txBox="1">
            <a:spLocks/>
          </p:cNvSpPr>
          <p:nvPr userDrawn="1"/>
        </p:nvSpPr>
        <p:spPr>
          <a:xfrm>
            <a:off x="838200" y="365125"/>
            <a:ext cx="90304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C72027"/>
                </a:solidFill>
                <a:latin typeface="Calibri Light" panose="020F0302020204030204" pitchFamily="34" charset="0"/>
                <a:ea typeface="+mj-ea"/>
                <a:cs typeface="Calibri Light" panose="020F0302020204030204" pitchFamily="34" charset="0"/>
              </a:defRPr>
            </a:lvl1pPr>
          </a:lstStyle>
          <a:p>
            <a:r>
              <a:rPr lang="en-US" dirty="0"/>
              <a:t>Click to edit Master title style</a:t>
            </a:r>
            <a:endParaRPr lang="en-AU" dirty="0"/>
          </a:p>
        </p:txBody>
      </p:sp>
      <p:pic>
        <p:nvPicPr>
          <p:cNvPr id="9" name="Picture 8" descr="A picture containing book, text&#10;&#10;Description generated with very high confidence">
            <a:extLst>
              <a:ext uri="{FF2B5EF4-FFF2-40B4-BE49-F238E27FC236}">
                <a16:creationId xmlns:a16="http://schemas.microsoft.com/office/drawing/2014/main" id="{29CFFC38-7742-4D57-9BDA-82F1AB1C9F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270600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110D22-2D44-4415-A08B-E1AF35CDF1C8}"/>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C845CF61-1648-470E-B028-B08AE9860DB7}"/>
              </a:ext>
            </a:extLst>
          </p:cNvPr>
          <p:cNvSpPr>
            <a:spLocks noGrp="1"/>
          </p:cNvSpPr>
          <p:nvPr>
            <p:ph type="title"/>
          </p:nvPr>
        </p:nvSpPr>
        <p:spPr/>
        <p:txBody>
          <a:bodyPr/>
          <a:lstStyle>
            <a:lvl1pPr>
              <a:defRPr>
                <a:solidFill>
                  <a:srgbClr val="C72027"/>
                </a:solidFill>
              </a:defRPr>
            </a:lvl1pPr>
          </a:lstStyle>
          <a:p>
            <a:r>
              <a:rPr lang="en-US"/>
              <a:t>Click to edit Master title style</a:t>
            </a:r>
            <a:endParaRPr lang="en-AU" dirty="0"/>
          </a:p>
        </p:txBody>
      </p:sp>
      <p:sp>
        <p:nvSpPr>
          <p:cNvPr id="3" name="Vertical Text Placeholder 2">
            <a:extLst>
              <a:ext uri="{FF2B5EF4-FFF2-40B4-BE49-F238E27FC236}">
                <a16:creationId xmlns:a16="http://schemas.microsoft.com/office/drawing/2014/main" id="{BBF18A96-08AC-47FA-9948-366D77638B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5" name="Picture 4" descr="A picture containing book, text&#10;&#10;Description generated with very high confidence">
            <a:extLst>
              <a:ext uri="{FF2B5EF4-FFF2-40B4-BE49-F238E27FC236}">
                <a16:creationId xmlns:a16="http://schemas.microsoft.com/office/drawing/2014/main" id="{4A2B633A-47DC-4F30-BB44-18FA80A0AC1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80761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587A0-377E-400A-8B6E-4A5C3129499F}"/>
              </a:ext>
            </a:extLst>
          </p:cNvPr>
          <p:cNvSpPr>
            <a:spLocks noGrp="1"/>
          </p:cNvSpPr>
          <p:nvPr>
            <p:ph type="title"/>
          </p:nvPr>
        </p:nvSpPr>
        <p:spPr>
          <a:xfrm>
            <a:off x="838200" y="365125"/>
            <a:ext cx="9030419" cy="1325563"/>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a:extLst>
              <a:ext uri="{FF2B5EF4-FFF2-40B4-BE49-F238E27FC236}">
                <a16:creationId xmlns:a16="http://schemas.microsoft.com/office/drawing/2014/main" id="{601EA840-114C-409E-B22C-354157476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a:extLst>
              <a:ext uri="{FF2B5EF4-FFF2-40B4-BE49-F238E27FC236}">
                <a16:creationId xmlns:a16="http://schemas.microsoft.com/office/drawing/2014/main" id="{54C7C189-567B-44A1-88FB-10C4D4845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7B6E2-F1C5-4260-9690-B820744F5C71}" type="datetimeFigureOut">
              <a:rPr lang="en-AU" smtClean="0"/>
              <a:t>3/12/2019</a:t>
            </a:fld>
            <a:endParaRPr lang="en-AU"/>
          </a:p>
        </p:txBody>
      </p:sp>
      <p:sp>
        <p:nvSpPr>
          <p:cNvPr id="5" name="Footer Placeholder 4">
            <a:extLst>
              <a:ext uri="{FF2B5EF4-FFF2-40B4-BE49-F238E27FC236}">
                <a16:creationId xmlns:a16="http://schemas.microsoft.com/office/drawing/2014/main" id="{FE5C0D90-E8F4-44FF-9CA2-271C8EBDF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41D51756-3663-466F-AD34-1D96A6D5D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5B26-AAE6-4B84-84FA-4297018850DF}" type="slidenum">
              <a:rPr lang="en-AU" smtClean="0"/>
              <a:t>‹#›</a:t>
            </a:fld>
            <a:endParaRPr lang="en-AU"/>
          </a:p>
        </p:txBody>
      </p:sp>
    </p:spTree>
    <p:extLst>
      <p:ext uri="{BB962C8B-B14F-4D97-AF65-F5344CB8AC3E}">
        <p14:creationId xmlns:p14="http://schemas.microsoft.com/office/powerpoint/2010/main" val="866892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84" r:id="rId6"/>
    <p:sldLayoutId id="2147483679" r:id="rId7"/>
    <p:sldLayoutId id="2147483680" r:id="rId8"/>
    <p:sldLayoutId id="2147483682" r:id="rId9"/>
    <p:sldLayoutId id="2147483683" r:id="rId10"/>
  </p:sldLayoutIdLst>
  <p:txStyles>
    <p:titleStyle>
      <a:lvl1pPr algn="l" defTabSz="914400" rtl="0" eaLnBrk="1" latinLnBrk="0" hangingPunct="1">
        <a:lnSpc>
          <a:spcPct val="90000"/>
        </a:lnSpc>
        <a:spcBef>
          <a:spcPct val="0"/>
        </a:spcBef>
        <a:buNone/>
        <a:defRPr sz="4400" b="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8.svg"/><Relationship Id="rId7"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A9F7-2741-4083-9727-9EA3927E072E}"/>
              </a:ext>
            </a:extLst>
          </p:cNvPr>
          <p:cNvSpPr>
            <a:spLocks noGrp="1"/>
          </p:cNvSpPr>
          <p:nvPr>
            <p:ph type="ctrTitle"/>
          </p:nvPr>
        </p:nvSpPr>
        <p:spPr/>
        <p:txBody>
          <a:bodyPr>
            <a:normAutofit fontScale="90000"/>
          </a:bodyPr>
          <a:lstStyle/>
          <a:p>
            <a:r>
              <a:rPr lang="en-AU" dirty="0"/>
              <a:t>Java Workshop 11 – Exceptions and the Stack</a:t>
            </a:r>
          </a:p>
        </p:txBody>
      </p:sp>
      <p:sp>
        <p:nvSpPr>
          <p:cNvPr id="3" name="Subtitle 2">
            <a:extLst>
              <a:ext uri="{FF2B5EF4-FFF2-40B4-BE49-F238E27FC236}">
                <a16:creationId xmlns:a16="http://schemas.microsoft.com/office/drawing/2014/main" id="{4DDF386A-052D-4E07-AD83-5CB8FA5F8EE3}"/>
              </a:ext>
            </a:extLst>
          </p:cNvPr>
          <p:cNvSpPr>
            <a:spLocks noGrp="1"/>
          </p:cNvSpPr>
          <p:nvPr>
            <p:ph type="subTitle" idx="1"/>
          </p:nvPr>
        </p:nvSpPr>
        <p:spPr>
          <a:xfrm>
            <a:off x="1524000" y="3901087"/>
            <a:ext cx="9144000" cy="1655762"/>
          </a:xfrm>
        </p:spPr>
        <p:txBody>
          <a:bodyPr/>
          <a:lstStyle/>
          <a:p>
            <a:r>
              <a:rPr lang="en-AU" dirty="0"/>
              <a:t>This entire workshop was basically stolen from Sean Zammit</a:t>
            </a:r>
          </a:p>
          <a:p>
            <a:r>
              <a:rPr lang="en-AU" dirty="0"/>
              <a:t>Ben Schwarz</a:t>
            </a:r>
          </a:p>
        </p:txBody>
      </p:sp>
    </p:spTree>
    <p:extLst>
      <p:ext uri="{BB962C8B-B14F-4D97-AF65-F5344CB8AC3E}">
        <p14:creationId xmlns:p14="http://schemas.microsoft.com/office/powerpoint/2010/main" val="2659648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5C3976E-DC0E-4FAB-8FEA-8FF0DC471A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Semantics of try-catch-finally </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marL="0" indent="0">
              <a:buNone/>
            </a:pPr>
            <a:r>
              <a:rPr lang="en-AU" dirty="0"/>
              <a:t>Consider the operation of the code to the right:</a:t>
            </a:r>
          </a:p>
          <a:p>
            <a:pPr marL="0" indent="0">
              <a:buNone/>
            </a:pPr>
            <a:r>
              <a:rPr lang="en-AU" dirty="0"/>
              <a:t>When </a:t>
            </a:r>
            <a:r>
              <a:rPr lang="en-AU" dirty="0" err="1"/>
              <a:t>i</a:t>
            </a:r>
            <a:r>
              <a:rPr lang="en-AU" dirty="0"/>
              <a:t> = -1:</a:t>
            </a:r>
          </a:p>
          <a:p>
            <a:pPr>
              <a:buFont typeface="Symbol" panose="05050102010706020507" pitchFamily="18" charset="2"/>
              <a:buChar char=""/>
            </a:pPr>
            <a:r>
              <a:rPr lang="en-AU" dirty="0"/>
              <a:t>The try block completes normally</a:t>
            </a:r>
          </a:p>
          <a:p>
            <a:pPr>
              <a:buFont typeface="Symbol" panose="05050102010706020507" pitchFamily="18" charset="2"/>
              <a:buChar char=""/>
            </a:pPr>
            <a:r>
              <a:rPr lang="en-AU" dirty="0"/>
              <a:t>The finally block completes normally</a:t>
            </a:r>
          </a:p>
          <a:p>
            <a:pPr marL="0" indent="0">
              <a:buNone/>
            </a:pPr>
            <a:r>
              <a:rPr lang="en-AU" dirty="0"/>
              <a:t>When </a:t>
            </a:r>
            <a:r>
              <a:rPr lang="en-AU" dirty="0" err="1"/>
              <a:t>i</a:t>
            </a:r>
            <a:r>
              <a:rPr lang="en-AU" dirty="0"/>
              <a:t> = 0:</a:t>
            </a:r>
          </a:p>
          <a:p>
            <a:pPr>
              <a:buFont typeface="Symbol" panose="05050102010706020507" pitchFamily="18" charset="2"/>
              <a:buChar char=""/>
            </a:pPr>
            <a:r>
              <a:rPr lang="en-AU" dirty="0"/>
              <a:t>The try block throws an exception</a:t>
            </a:r>
          </a:p>
          <a:p>
            <a:pPr>
              <a:buFont typeface="Symbol" panose="05050102010706020507" pitchFamily="18" charset="2"/>
              <a:buChar char=""/>
            </a:pPr>
            <a:r>
              <a:rPr lang="en-AU" dirty="0"/>
              <a:t>The catch block catches it and exits the loop</a:t>
            </a:r>
          </a:p>
          <a:p>
            <a:pPr>
              <a:buFont typeface="Symbol" panose="05050102010706020507" pitchFamily="18" charset="2"/>
              <a:buChar char=""/>
            </a:pPr>
            <a:r>
              <a:rPr lang="en-AU" dirty="0"/>
              <a:t>The finally block </a:t>
            </a:r>
            <a:r>
              <a:rPr lang="en-AU" u="sng" dirty="0"/>
              <a:t>still executes</a:t>
            </a:r>
          </a:p>
        </p:txBody>
      </p:sp>
      <p:pic>
        <p:nvPicPr>
          <p:cNvPr id="8" name="Content Placeholder 7">
            <a:extLst>
              <a:ext uri="{FF2B5EF4-FFF2-40B4-BE49-F238E27FC236}">
                <a16:creationId xmlns:a16="http://schemas.microsoft.com/office/drawing/2014/main" id="{A0C5F421-5EAE-4BB6-9B74-F7328C51EABC}"/>
              </a:ext>
            </a:extLst>
          </p:cNvPr>
          <p:cNvPicPr>
            <a:picLocks noGrp="1" noChangeAspect="1"/>
          </p:cNvPicPr>
          <p:nvPr>
            <p:ph sz="half" idx="2"/>
          </p:nvPr>
        </p:nvPicPr>
        <p:blipFill>
          <a:blip r:embed="rId4"/>
          <a:stretch>
            <a:fillRect/>
          </a:stretch>
        </p:blipFill>
        <p:spPr>
          <a:xfrm>
            <a:off x="8229600" y="1382350"/>
            <a:ext cx="3652838" cy="2072773"/>
          </a:xfrm>
          <a:prstGeom prst="rect">
            <a:avLst/>
          </a:prstGeom>
        </p:spPr>
      </p:pic>
      <p:pic>
        <p:nvPicPr>
          <p:cNvPr id="6" name="Picture 5">
            <a:extLst>
              <a:ext uri="{FF2B5EF4-FFF2-40B4-BE49-F238E27FC236}">
                <a16:creationId xmlns:a16="http://schemas.microsoft.com/office/drawing/2014/main" id="{76B7B631-FF46-4258-A5DF-CBB03240697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pic>
        <p:nvPicPr>
          <p:cNvPr id="12" name="Picture 11">
            <a:extLst>
              <a:ext uri="{FF2B5EF4-FFF2-40B4-BE49-F238E27FC236}">
                <a16:creationId xmlns:a16="http://schemas.microsoft.com/office/drawing/2014/main" id="{657C8AA9-96BE-443E-A9CB-D3ECB62287E5}"/>
              </a:ext>
            </a:extLst>
          </p:cNvPr>
          <p:cNvPicPr>
            <a:picLocks noChangeAspect="1"/>
          </p:cNvPicPr>
          <p:nvPr/>
        </p:nvPicPr>
        <p:blipFill>
          <a:blip r:embed="rId6"/>
          <a:stretch>
            <a:fillRect/>
          </a:stretch>
        </p:blipFill>
        <p:spPr>
          <a:xfrm>
            <a:off x="8263156" y="3584904"/>
            <a:ext cx="1257300" cy="752475"/>
          </a:xfrm>
          <a:prstGeom prst="rect">
            <a:avLst/>
          </a:prstGeom>
        </p:spPr>
      </p:pic>
    </p:spTree>
    <p:extLst>
      <p:ext uri="{BB962C8B-B14F-4D97-AF65-F5344CB8AC3E}">
        <p14:creationId xmlns:p14="http://schemas.microsoft.com/office/powerpoint/2010/main" val="840749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p:txBody>
          <a:bodyPr>
            <a:normAutofit/>
          </a:bodyPr>
          <a:lstStyle/>
          <a:p>
            <a:r>
              <a:rPr lang="en-AU" dirty="0">
                <a:solidFill>
                  <a:schemeClr val="accent1"/>
                </a:solidFill>
              </a:rPr>
              <a:t>Other Details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idx="1"/>
          </p:nvPr>
        </p:nvSpPr>
        <p:spPr>
          <a:xfrm>
            <a:off x="591328" y="1469896"/>
            <a:ext cx="10515600" cy="4351338"/>
          </a:xfrm>
        </p:spPr>
        <p:txBody>
          <a:bodyPr>
            <a:normAutofit lnSpcReduction="10000"/>
          </a:bodyPr>
          <a:lstStyle/>
          <a:p>
            <a:pPr>
              <a:buFont typeface="Symbol" panose="05050102010706020507" pitchFamily="18" charset="2"/>
              <a:buChar char=""/>
            </a:pPr>
            <a:r>
              <a:rPr lang="en-AU" dirty="0"/>
              <a:t>Multiple catch blocks can be attached to a try block</a:t>
            </a:r>
          </a:p>
          <a:p>
            <a:pPr>
              <a:buFont typeface="Symbol" panose="05050102010706020507" pitchFamily="18" charset="2"/>
              <a:buChar char=""/>
            </a:pPr>
            <a:endParaRPr lang="en-AU" dirty="0"/>
          </a:p>
          <a:p>
            <a:pPr>
              <a:buFont typeface="Symbol" panose="05050102010706020507" pitchFamily="18" charset="2"/>
              <a:buChar char=""/>
            </a:pPr>
            <a:endParaRPr lang="en-AU" dirty="0"/>
          </a:p>
          <a:p>
            <a:pPr>
              <a:buFont typeface="Symbol" panose="05050102010706020507" pitchFamily="18" charset="2"/>
              <a:buChar char=""/>
            </a:pPr>
            <a:endParaRPr lang="en-AU" dirty="0"/>
          </a:p>
          <a:p>
            <a:pPr>
              <a:buFont typeface="Symbol" panose="05050102010706020507" pitchFamily="18" charset="2"/>
              <a:buChar char=""/>
            </a:pPr>
            <a:r>
              <a:rPr lang="en-AU" dirty="0"/>
              <a:t>0 catch blocks can be attached to a try block, as long as a finally block is attached</a:t>
            </a:r>
          </a:p>
          <a:p>
            <a:pPr>
              <a:buFont typeface="Symbol" panose="05050102010706020507" pitchFamily="18" charset="2"/>
              <a:buChar char=""/>
            </a:pPr>
            <a:endParaRPr lang="en-AU" dirty="0"/>
          </a:p>
          <a:p>
            <a:pPr>
              <a:buFont typeface="Symbol" panose="05050102010706020507" pitchFamily="18" charset="2"/>
              <a:buChar char=""/>
            </a:pPr>
            <a:endParaRPr lang="en-AU" dirty="0"/>
          </a:p>
          <a:p>
            <a:pPr>
              <a:buFont typeface="Symbol" panose="05050102010706020507" pitchFamily="18" charset="2"/>
              <a:buChar char=""/>
            </a:pPr>
            <a:r>
              <a:rPr lang="en-AU" dirty="0"/>
              <a:t>The stack trace can be instructed to print, even when caught</a:t>
            </a:r>
          </a:p>
        </p:txBody>
      </p:sp>
      <p:pic>
        <p:nvPicPr>
          <p:cNvPr id="5" name="Picture 4">
            <a:extLst>
              <a:ext uri="{FF2B5EF4-FFF2-40B4-BE49-F238E27FC236}">
                <a16:creationId xmlns:a16="http://schemas.microsoft.com/office/drawing/2014/main" id="{0ABC8766-F256-4920-B4D0-7DA788D69084}"/>
              </a:ext>
            </a:extLst>
          </p:cNvPr>
          <p:cNvPicPr>
            <a:picLocks noChangeAspect="1"/>
          </p:cNvPicPr>
          <p:nvPr/>
        </p:nvPicPr>
        <p:blipFill>
          <a:blip r:embed="rId2"/>
          <a:stretch>
            <a:fillRect/>
          </a:stretch>
        </p:blipFill>
        <p:spPr>
          <a:xfrm>
            <a:off x="942772" y="1819724"/>
            <a:ext cx="5060950" cy="1523002"/>
          </a:xfrm>
          <a:prstGeom prst="rect">
            <a:avLst/>
          </a:prstGeom>
        </p:spPr>
      </p:pic>
      <p:pic>
        <p:nvPicPr>
          <p:cNvPr id="7" name="Picture 6">
            <a:extLst>
              <a:ext uri="{FF2B5EF4-FFF2-40B4-BE49-F238E27FC236}">
                <a16:creationId xmlns:a16="http://schemas.microsoft.com/office/drawing/2014/main" id="{CAB66C6D-F234-4C22-85EB-6E6431A31A8A}"/>
              </a:ext>
            </a:extLst>
          </p:cNvPr>
          <p:cNvPicPr>
            <a:picLocks noChangeAspect="1"/>
          </p:cNvPicPr>
          <p:nvPr/>
        </p:nvPicPr>
        <p:blipFill>
          <a:blip r:embed="rId3"/>
          <a:stretch>
            <a:fillRect/>
          </a:stretch>
        </p:blipFill>
        <p:spPr>
          <a:xfrm>
            <a:off x="942772" y="4112115"/>
            <a:ext cx="3987349" cy="1012226"/>
          </a:xfrm>
          <a:prstGeom prst="rect">
            <a:avLst/>
          </a:prstGeom>
        </p:spPr>
      </p:pic>
      <p:pic>
        <p:nvPicPr>
          <p:cNvPr id="8" name="Picture 7">
            <a:extLst>
              <a:ext uri="{FF2B5EF4-FFF2-40B4-BE49-F238E27FC236}">
                <a16:creationId xmlns:a16="http://schemas.microsoft.com/office/drawing/2014/main" id="{35FCAD5B-51C8-4020-BE64-DE5ED696EB10}"/>
              </a:ext>
            </a:extLst>
          </p:cNvPr>
          <p:cNvPicPr>
            <a:picLocks noChangeAspect="1"/>
          </p:cNvPicPr>
          <p:nvPr/>
        </p:nvPicPr>
        <p:blipFill>
          <a:blip r:embed="rId4"/>
          <a:stretch>
            <a:fillRect/>
          </a:stretch>
        </p:blipFill>
        <p:spPr>
          <a:xfrm>
            <a:off x="942772" y="5706464"/>
            <a:ext cx="2068876" cy="518972"/>
          </a:xfrm>
          <a:prstGeom prst="rect">
            <a:avLst/>
          </a:prstGeom>
        </p:spPr>
      </p:pic>
    </p:spTree>
    <p:extLst>
      <p:ext uri="{BB962C8B-B14F-4D97-AF65-F5344CB8AC3E}">
        <p14:creationId xmlns:p14="http://schemas.microsoft.com/office/powerpoint/2010/main" val="2098402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5C3976E-DC0E-4FAB-8FEA-8FF0DC471A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Your Turn</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marL="514350" indent="-514350">
              <a:buFont typeface="+mj-lt"/>
              <a:buAutoNum type="arabicPeriod"/>
            </a:pPr>
            <a:r>
              <a:rPr lang="en-AU" dirty="0"/>
              <a:t>Write a program that iterates a value x from </a:t>
            </a:r>
            <a:br>
              <a:rPr lang="en-AU" dirty="0"/>
            </a:br>
            <a:r>
              <a:rPr lang="en-AU" dirty="0"/>
              <a:t>-1 to 1 and prints the value of 1 / x if the calculation is valid.</a:t>
            </a:r>
          </a:p>
          <a:p>
            <a:pPr marL="514350" indent="-514350">
              <a:buFont typeface="+mj-lt"/>
              <a:buAutoNum type="arabicPeriod"/>
            </a:pPr>
            <a:r>
              <a:rPr lang="en-AU" dirty="0"/>
              <a:t>Write a function that takes a string and returns its integer value, printing a helpful error message if the string isn’t an integer. Do NOT catch the generic Exception class.</a:t>
            </a:r>
          </a:p>
        </p:txBody>
      </p:sp>
      <p:sp>
        <p:nvSpPr>
          <p:cNvPr id="4" name="Content Placeholder 3">
            <a:extLst>
              <a:ext uri="{FF2B5EF4-FFF2-40B4-BE49-F238E27FC236}">
                <a16:creationId xmlns:a16="http://schemas.microsoft.com/office/drawing/2014/main" id="{696372C4-1D0C-41FB-B077-D4827E855B09}"/>
              </a:ext>
            </a:extLst>
          </p:cNvPr>
          <p:cNvSpPr>
            <a:spLocks noGrp="1"/>
          </p:cNvSpPr>
          <p:nvPr>
            <p:ph sz="half" idx="2"/>
          </p:nvPr>
        </p:nvSpPr>
        <p:spPr>
          <a:xfrm>
            <a:off x="8229599" y="1381006"/>
            <a:ext cx="3652707" cy="4457731"/>
          </a:xfrm>
        </p:spPr>
        <p:txBody>
          <a:bodyPr>
            <a:normAutofit/>
          </a:bodyPr>
          <a:lstStyle/>
          <a:p>
            <a:pPr marL="0" indent="0">
              <a:buNone/>
            </a:pPr>
            <a:r>
              <a:rPr lang="en-AU" sz="2400" dirty="0"/>
              <a:t>Notes:</a:t>
            </a:r>
          </a:p>
          <a:p>
            <a:pPr marL="0" indent="0">
              <a:buNone/>
            </a:pPr>
            <a:r>
              <a:rPr lang="en-AU" sz="2400" dirty="0"/>
              <a:t>It’s hard to demonstrate the usefulness of exceptions in a small program. The main goal of this exercise is for you to be able to handle them in larger ones.</a:t>
            </a:r>
          </a:p>
          <a:p>
            <a:pPr marL="0" indent="0">
              <a:buNone/>
            </a:pPr>
            <a:r>
              <a:rPr lang="en-AU" sz="2400" dirty="0"/>
              <a:t>For part 2, if you don’t know which exception to catch, try crashing the program and examining the output.</a:t>
            </a:r>
          </a:p>
        </p:txBody>
      </p:sp>
      <p:pic>
        <p:nvPicPr>
          <p:cNvPr id="6" name="Picture 5">
            <a:extLst>
              <a:ext uri="{FF2B5EF4-FFF2-40B4-BE49-F238E27FC236}">
                <a16:creationId xmlns:a16="http://schemas.microsoft.com/office/drawing/2014/main" id="{76B7B631-FF46-4258-A5DF-CBB03240697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spTree>
    <p:extLst>
      <p:ext uri="{BB962C8B-B14F-4D97-AF65-F5344CB8AC3E}">
        <p14:creationId xmlns:p14="http://schemas.microsoft.com/office/powerpoint/2010/main" val="334805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p:txBody>
          <a:bodyPr>
            <a:normAutofit/>
          </a:bodyPr>
          <a:lstStyle/>
          <a:p>
            <a:r>
              <a:rPr lang="en-AU" dirty="0">
                <a:solidFill>
                  <a:schemeClr val="accent1"/>
                </a:solidFill>
              </a:rPr>
              <a:t>Summary</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idx="1"/>
          </p:nvPr>
        </p:nvSpPr>
        <p:spPr/>
        <p:txBody>
          <a:bodyPr>
            <a:normAutofit fontScale="92500" lnSpcReduction="20000"/>
          </a:bodyPr>
          <a:lstStyle/>
          <a:p>
            <a:pPr marL="0" indent="0">
              <a:buNone/>
            </a:pPr>
            <a:r>
              <a:rPr lang="en-AU" dirty="0"/>
              <a:t>You should now be able to:</a:t>
            </a:r>
          </a:p>
          <a:p>
            <a:pPr>
              <a:buFont typeface="Symbol" panose="05050102010706020507" pitchFamily="18" charset="2"/>
              <a:buChar char=""/>
            </a:pPr>
            <a:r>
              <a:rPr lang="en-AU" dirty="0"/>
              <a:t>Describe what exceptions are</a:t>
            </a:r>
          </a:p>
          <a:p>
            <a:pPr>
              <a:buFont typeface="Symbol" panose="05050102010706020507" pitchFamily="18" charset="2"/>
              <a:buChar char=""/>
            </a:pPr>
            <a:r>
              <a:rPr lang="en-AU" dirty="0"/>
              <a:t>Interpret a stack trace after an exception is left uncaught</a:t>
            </a:r>
          </a:p>
          <a:p>
            <a:pPr>
              <a:buFont typeface="Symbol" panose="05050102010706020507" pitchFamily="18" charset="2"/>
              <a:buChar char=""/>
            </a:pPr>
            <a:r>
              <a:rPr lang="en-AU" dirty="0"/>
              <a:t>Handle basic exceptions in small programs</a:t>
            </a:r>
          </a:p>
          <a:p>
            <a:pPr>
              <a:buFont typeface="Symbol" panose="05050102010706020507" pitchFamily="18" charset="2"/>
              <a:buChar char=""/>
            </a:pPr>
            <a:r>
              <a:rPr lang="en-AU" dirty="0"/>
              <a:t>Identify their use in larger programs</a:t>
            </a:r>
          </a:p>
          <a:p>
            <a:pPr>
              <a:buFont typeface="Symbol" panose="05050102010706020507" pitchFamily="18" charset="2"/>
              <a:buChar char=""/>
            </a:pPr>
            <a:r>
              <a:rPr lang="en-AU" dirty="0"/>
              <a:t>Label thrown exceptions from your own functions</a:t>
            </a:r>
          </a:p>
          <a:p>
            <a:pPr>
              <a:buFont typeface="Symbol" panose="05050102010706020507" pitchFamily="18" charset="2"/>
              <a:buChar char=""/>
            </a:pPr>
            <a:r>
              <a:rPr lang="en-AU" dirty="0"/>
              <a:t>Describe program flow through try-catch-finally blocks</a:t>
            </a:r>
          </a:p>
          <a:p>
            <a:pPr>
              <a:buFont typeface="Symbol" panose="05050102010706020507" pitchFamily="18" charset="2"/>
              <a:buChar char=""/>
            </a:pPr>
            <a:endParaRPr lang="en-AU" dirty="0"/>
          </a:p>
          <a:p>
            <a:pPr marL="0" indent="0">
              <a:buNone/>
            </a:pPr>
            <a:r>
              <a:rPr lang="en-AU" dirty="0"/>
              <a:t>You are NOT expected to be able to:</a:t>
            </a:r>
          </a:p>
          <a:p>
            <a:pPr>
              <a:buFont typeface="Symbol" panose="05050102010706020507" pitchFamily="18" charset="2"/>
              <a:buChar char=""/>
            </a:pPr>
            <a:r>
              <a:rPr lang="en-AU" dirty="0"/>
              <a:t>Generate and throw custom exceptions</a:t>
            </a:r>
          </a:p>
        </p:txBody>
      </p:sp>
    </p:spTree>
    <p:extLst>
      <p:ext uri="{BB962C8B-B14F-4D97-AF65-F5344CB8AC3E}">
        <p14:creationId xmlns:p14="http://schemas.microsoft.com/office/powerpoint/2010/main" val="2558633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5C3976E-DC0E-4FAB-8FEA-8FF0DC471A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What is an Exception?</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marL="0" indent="0">
              <a:buNone/>
            </a:pPr>
            <a:r>
              <a:rPr lang="en-AU" dirty="0"/>
              <a:t>Exceptions are:</a:t>
            </a:r>
          </a:p>
          <a:p>
            <a:pPr>
              <a:buFont typeface="Symbol" panose="05050102010706020507" pitchFamily="18" charset="2"/>
              <a:buChar char=""/>
            </a:pPr>
            <a:r>
              <a:rPr lang="en-AU" dirty="0"/>
              <a:t>Errors</a:t>
            </a:r>
          </a:p>
          <a:p>
            <a:pPr>
              <a:buFont typeface="Symbol" panose="05050102010706020507" pitchFamily="18" charset="2"/>
              <a:buChar char=""/>
            </a:pPr>
            <a:r>
              <a:rPr lang="en-AU" dirty="0"/>
              <a:t>Encountered after the program is built, as it runs</a:t>
            </a:r>
          </a:p>
          <a:p>
            <a:pPr>
              <a:buFont typeface="Symbol" panose="05050102010706020507" pitchFamily="18" charset="2"/>
              <a:buChar char=""/>
            </a:pPr>
            <a:r>
              <a:rPr lang="en-AU" dirty="0"/>
              <a:t>Fatal unless explicitly handled by the program</a:t>
            </a:r>
          </a:p>
          <a:p>
            <a:pPr>
              <a:buFont typeface="Symbol" panose="05050102010706020507" pitchFamily="18" charset="2"/>
              <a:buChar char=""/>
            </a:pPr>
            <a:endParaRPr lang="en-AU" dirty="0"/>
          </a:p>
          <a:p>
            <a:pPr marL="0" indent="0">
              <a:buNone/>
            </a:pPr>
            <a:r>
              <a:rPr lang="en-AU" dirty="0"/>
              <a:t>If you do SDD, they’re almost identical to runtime errors. However, the difference is that while Java can and will throw an exception if you do something it can’t handle, the program can also manually throw exceptions.</a:t>
            </a:r>
          </a:p>
        </p:txBody>
      </p:sp>
      <p:sp>
        <p:nvSpPr>
          <p:cNvPr id="4" name="Content Placeholder 3">
            <a:extLst>
              <a:ext uri="{FF2B5EF4-FFF2-40B4-BE49-F238E27FC236}">
                <a16:creationId xmlns:a16="http://schemas.microsoft.com/office/drawing/2014/main" id="{696372C4-1D0C-41FB-B077-D4827E855B09}"/>
              </a:ext>
            </a:extLst>
          </p:cNvPr>
          <p:cNvSpPr>
            <a:spLocks noGrp="1"/>
          </p:cNvSpPr>
          <p:nvPr>
            <p:ph sz="half" idx="2"/>
          </p:nvPr>
        </p:nvSpPr>
        <p:spPr>
          <a:xfrm>
            <a:off x="8229599" y="1381006"/>
            <a:ext cx="3652707" cy="4457731"/>
          </a:xfrm>
        </p:spPr>
        <p:txBody>
          <a:bodyPr>
            <a:normAutofit/>
          </a:bodyPr>
          <a:lstStyle/>
          <a:p>
            <a:pPr marL="0" indent="0">
              <a:buNone/>
            </a:pPr>
            <a:r>
              <a:rPr lang="en-AU" sz="2400" dirty="0"/>
              <a:t>Some common exceptions:</a:t>
            </a:r>
          </a:p>
        </p:txBody>
      </p:sp>
      <p:pic>
        <p:nvPicPr>
          <p:cNvPr id="6" name="Picture 5">
            <a:extLst>
              <a:ext uri="{FF2B5EF4-FFF2-40B4-BE49-F238E27FC236}">
                <a16:creationId xmlns:a16="http://schemas.microsoft.com/office/drawing/2014/main" id="{76B7B631-FF46-4258-A5DF-CBB03240697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pic>
        <p:nvPicPr>
          <p:cNvPr id="10" name="Picture 9">
            <a:extLst>
              <a:ext uri="{FF2B5EF4-FFF2-40B4-BE49-F238E27FC236}">
                <a16:creationId xmlns:a16="http://schemas.microsoft.com/office/drawing/2014/main" id="{6ED1F9A6-86B1-457C-8E48-05FD0F96EDB3}"/>
              </a:ext>
            </a:extLst>
          </p:cNvPr>
          <p:cNvPicPr>
            <a:picLocks noChangeAspect="1"/>
          </p:cNvPicPr>
          <p:nvPr/>
        </p:nvPicPr>
        <p:blipFill>
          <a:blip r:embed="rId5"/>
          <a:stretch>
            <a:fillRect/>
          </a:stretch>
        </p:blipFill>
        <p:spPr>
          <a:xfrm>
            <a:off x="8229599" y="1944753"/>
            <a:ext cx="3652707" cy="3040967"/>
          </a:xfrm>
          <a:prstGeom prst="rect">
            <a:avLst/>
          </a:prstGeom>
        </p:spPr>
      </p:pic>
    </p:spTree>
    <p:extLst>
      <p:ext uri="{BB962C8B-B14F-4D97-AF65-F5344CB8AC3E}">
        <p14:creationId xmlns:p14="http://schemas.microsoft.com/office/powerpoint/2010/main" val="3078620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5C3976E-DC0E-4FAB-8FEA-8FF0DC471A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The Stack (briefly)</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marL="0" indent="0">
              <a:buNone/>
            </a:pPr>
            <a:r>
              <a:rPr lang="en-AU" dirty="0"/>
              <a:t>Consider the code on the right, in which a series of nested functions execute.</a:t>
            </a:r>
          </a:p>
          <a:p>
            <a:pPr marL="514350" indent="-514350">
              <a:buFont typeface="+mj-lt"/>
              <a:buAutoNum type="arabicPeriod"/>
            </a:pPr>
            <a:r>
              <a:rPr lang="en-AU" dirty="0"/>
              <a:t>Program execution begins in </a:t>
            </a:r>
            <a:r>
              <a:rPr lang="en-AU" sz="2400" dirty="0">
                <a:latin typeface="Consolas" panose="020B0609020204030204" pitchFamily="49" charset="0"/>
              </a:rPr>
              <a:t>main</a:t>
            </a:r>
            <a:br>
              <a:rPr lang="en-AU" dirty="0"/>
            </a:br>
            <a:r>
              <a:rPr lang="en-AU" dirty="0"/>
              <a:t>Stack: [</a:t>
            </a:r>
            <a:r>
              <a:rPr lang="en-AU" sz="2400" dirty="0">
                <a:latin typeface="Consolas" panose="020B0609020204030204" pitchFamily="49" charset="0"/>
              </a:rPr>
              <a:t>main</a:t>
            </a:r>
            <a:r>
              <a:rPr lang="en-AU" dirty="0"/>
              <a:t>]</a:t>
            </a:r>
          </a:p>
          <a:p>
            <a:pPr marL="514350" indent="-514350">
              <a:buFont typeface="+mj-lt"/>
              <a:buAutoNum type="arabicPeriod"/>
            </a:pPr>
            <a:r>
              <a:rPr lang="en-AU" sz="2400" dirty="0">
                <a:latin typeface="Consolas" panose="020B0609020204030204" pitchFamily="49" charset="0"/>
              </a:rPr>
              <a:t>main</a:t>
            </a:r>
            <a:r>
              <a:rPr lang="en-AU" dirty="0"/>
              <a:t> calls </a:t>
            </a:r>
            <a:r>
              <a:rPr lang="en-AU" sz="2400" dirty="0">
                <a:latin typeface="Consolas" panose="020B0609020204030204" pitchFamily="49" charset="0"/>
              </a:rPr>
              <a:t>func1</a:t>
            </a:r>
            <a:br>
              <a:rPr lang="en-AU" dirty="0"/>
            </a:br>
            <a:r>
              <a:rPr lang="en-AU" dirty="0"/>
              <a:t>Stack: [</a:t>
            </a:r>
            <a:r>
              <a:rPr lang="en-AU" sz="2400" dirty="0">
                <a:latin typeface="Consolas" panose="020B0609020204030204" pitchFamily="49" charset="0"/>
              </a:rPr>
              <a:t>func1, main</a:t>
            </a:r>
            <a:r>
              <a:rPr lang="en-AU" dirty="0"/>
              <a:t>]</a:t>
            </a:r>
          </a:p>
          <a:p>
            <a:pPr marL="514350" indent="-514350">
              <a:buFont typeface="+mj-lt"/>
              <a:buAutoNum type="arabicPeriod"/>
            </a:pPr>
            <a:r>
              <a:rPr lang="en-AU" sz="2400" dirty="0">
                <a:latin typeface="Consolas" panose="020B0609020204030204" pitchFamily="49" charset="0"/>
              </a:rPr>
              <a:t>func1</a:t>
            </a:r>
            <a:r>
              <a:rPr lang="en-AU" dirty="0"/>
              <a:t> calls </a:t>
            </a:r>
            <a:r>
              <a:rPr lang="en-AU" sz="2400" dirty="0">
                <a:latin typeface="Consolas" panose="020B0609020204030204" pitchFamily="49" charset="0"/>
              </a:rPr>
              <a:t>func2</a:t>
            </a:r>
            <a:br>
              <a:rPr lang="en-AU" dirty="0"/>
            </a:br>
            <a:r>
              <a:rPr lang="en-AU" dirty="0"/>
              <a:t>Stack: [</a:t>
            </a:r>
            <a:r>
              <a:rPr lang="en-AU" sz="2400" dirty="0">
                <a:latin typeface="Consolas" panose="020B0609020204030204" pitchFamily="49" charset="0"/>
              </a:rPr>
              <a:t>func2, func1, main</a:t>
            </a:r>
            <a:r>
              <a:rPr lang="en-AU" dirty="0"/>
              <a:t>]</a:t>
            </a:r>
          </a:p>
          <a:p>
            <a:pPr marL="514350" indent="-514350">
              <a:buFont typeface="+mj-lt"/>
              <a:buAutoNum type="arabicPeriod"/>
            </a:pPr>
            <a:r>
              <a:rPr lang="en-AU" sz="2400" dirty="0">
                <a:latin typeface="Consolas" panose="020B0609020204030204" pitchFamily="49" charset="0"/>
              </a:rPr>
              <a:t>func2</a:t>
            </a:r>
            <a:r>
              <a:rPr lang="en-AU" dirty="0"/>
              <a:t> calls </a:t>
            </a:r>
            <a:r>
              <a:rPr lang="en-AU" sz="2400" dirty="0">
                <a:latin typeface="Consolas" panose="020B0609020204030204" pitchFamily="49" charset="0"/>
              </a:rPr>
              <a:t>func3</a:t>
            </a:r>
            <a:br>
              <a:rPr lang="en-AU" dirty="0"/>
            </a:br>
            <a:r>
              <a:rPr lang="en-AU" dirty="0"/>
              <a:t>Stack: [</a:t>
            </a:r>
            <a:r>
              <a:rPr lang="en-AU" sz="2400" dirty="0">
                <a:latin typeface="Consolas" panose="020B0609020204030204" pitchFamily="49" charset="0"/>
              </a:rPr>
              <a:t>func3, func2, func1, main</a:t>
            </a:r>
            <a:r>
              <a:rPr lang="en-AU" dirty="0"/>
              <a:t>]</a:t>
            </a:r>
          </a:p>
          <a:p>
            <a:pPr marL="0" indent="0">
              <a:buNone/>
            </a:pPr>
            <a:r>
              <a:rPr lang="en-AU" dirty="0"/>
              <a:t>So the stack stores the sequence of calls.</a:t>
            </a:r>
          </a:p>
        </p:txBody>
      </p:sp>
      <p:pic>
        <p:nvPicPr>
          <p:cNvPr id="8" name="Content Placeholder 7">
            <a:extLst>
              <a:ext uri="{FF2B5EF4-FFF2-40B4-BE49-F238E27FC236}">
                <a16:creationId xmlns:a16="http://schemas.microsoft.com/office/drawing/2014/main" id="{60BEBBFB-4768-4412-9260-6FDA337EE05D}"/>
              </a:ext>
            </a:extLst>
          </p:cNvPr>
          <p:cNvPicPr>
            <a:picLocks noGrp="1" noChangeAspect="1"/>
          </p:cNvPicPr>
          <p:nvPr>
            <p:ph sz="half" idx="2"/>
          </p:nvPr>
        </p:nvPicPr>
        <p:blipFill>
          <a:blip r:embed="rId4"/>
          <a:stretch>
            <a:fillRect/>
          </a:stretch>
        </p:blipFill>
        <p:spPr>
          <a:xfrm>
            <a:off x="8229600" y="1392728"/>
            <a:ext cx="3652838" cy="1859228"/>
          </a:xfrm>
          <a:prstGeom prst="rect">
            <a:avLst/>
          </a:prstGeom>
        </p:spPr>
      </p:pic>
      <p:pic>
        <p:nvPicPr>
          <p:cNvPr id="6" name="Picture 5">
            <a:extLst>
              <a:ext uri="{FF2B5EF4-FFF2-40B4-BE49-F238E27FC236}">
                <a16:creationId xmlns:a16="http://schemas.microsoft.com/office/drawing/2014/main" id="{76B7B631-FF46-4258-A5DF-CBB03240697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spTree>
    <p:extLst>
      <p:ext uri="{BB962C8B-B14F-4D97-AF65-F5344CB8AC3E}">
        <p14:creationId xmlns:p14="http://schemas.microsoft.com/office/powerpoint/2010/main" val="2609206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The Stack (briefly)</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normAutofit/>
          </a:bodyPr>
          <a:lstStyle/>
          <a:p>
            <a:pPr marL="0" indent="0">
              <a:buNone/>
            </a:pPr>
            <a:r>
              <a:rPr lang="en-AU" dirty="0"/>
              <a:t>What about for a less nested structure?</a:t>
            </a:r>
          </a:p>
          <a:p>
            <a:pPr marL="514350" indent="-514350">
              <a:buFont typeface="+mj-lt"/>
              <a:buAutoNum type="arabicPeriod"/>
            </a:pPr>
            <a:r>
              <a:rPr lang="en-AU" dirty="0"/>
              <a:t>Program execution begins in </a:t>
            </a:r>
            <a:r>
              <a:rPr lang="en-AU" sz="2400" dirty="0">
                <a:latin typeface="Consolas" panose="020B0609020204030204" pitchFamily="49" charset="0"/>
              </a:rPr>
              <a:t>main</a:t>
            </a:r>
            <a:br>
              <a:rPr lang="en-AU" dirty="0"/>
            </a:br>
            <a:r>
              <a:rPr lang="en-AU" dirty="0"/>
              <a:t>Stack: [</a:t>
            </a:r>
            <a:r>
              <a:rPr lang="en-AU" sz="2400" dirty="0">
                <a:latin typeface="Consolas" panose="020B0609020204030204" pitchFamily="49" charset="0"/>
              </a:rPr>
              <a:t>main</a:t>
            </a:r>
            <a:r>
              <a:rPr lang="en-AU" dirty="0"/>
              <a:t>]</a:t>
            </a:r>
          </a:p>
          <a:p>
            <a:pPr marL="514350" indent="-514350">
              <a:buFont typeface="+mj-lt"/>
              <a:buAutoNum type="arabicPeriod"/>
            </a:pPr>
            <a:r>
              <a:rPr lang="en-AU" sz="2400" dirty="0">
                <a:latin typeface="Consolas" panose="020B0609020204030204" pitchFamily="49" charset="0"/>
              </a:rPr>
              <a:t>main</a:t>
            </a:r>
            <a:r>
              <a:rPr lang="en-AU" dirty="0"/>
              <a:t> calls </a:t>
            </a:r>
            <a:r>
              <a:rPr lang="en-AU" sz="2400" dirty="0">
                <a:latin typeface="Consolas" panose="020B0609020204030204" pitchFamily="49" charset="0"/>
              </a:rPr>
              <a:t>func1</a:t>
            </a:r>
            <a:br>
              <a:rPr lang="en-AU" dirty="0"/>
            </a:br>
            <a:r>
              <a:rPr lang="en-AU" dirty="0"/>
              <a:t>Stack: [</a:t>
            </a:r>
            <a:r>
              <a:rPr lang="en-AU" sz="2400" dirty="0">
                <a:latin typeface="Consolas" panose="020B0609020204030204" pitchFamily="49" charset="0"/>
              </a:rPr>
              <a:t>func1, main</a:t>
            </a:r>
            <a:r>
              <a:rPr lang="en-AU" dirty="0"/>
              <a:t>]</a:t>
            </a:r>
          </a:p>
          <a:p>
            <a:pPr marL="514350" indent="-514350">
              <a:buFont typeface="+mj-lt"/>
              <a:buAutoNum type="arabicPeriod"/>
            </a:pPr>
            <a:r>
              <a:rPr lang="en-AU" sz="2400" dirty="0">
                <a:latin typeface="Consolas" panose="020B0609020204030204" pitchFamily="49" charset="0"/>
              </a:rPr>
              <a:t>func1</a:t>
            </a:r>
            <a:r>
              <a:rPr lang="en-AU" dirty="0"/>
              <a:t> calls </a:t>
            </a:r>
            <a:r>
              <a:rPr lang="en-AU" sz="2400" dirty="0">
                <a:latin typeface="Consolas" panose="020B0609020204030204" pitchFamily="49" charset="0"/>
              </a:rPr>
              <a:t>func2</a:t>
            </a:r>
            <a:br>
              <a:rPr lang="en-AU" dirty="0"/>
            </a:br>
            <a:r>
              <a:rPr lang="en-AU" dirty="0"/>
              <a:t>Stack: [</a:t>
            </a:r>
            <a:r>
              <a:rPr lang="en-AU" sz="2400" dirty="0">
                <a:latin typeface="Consolas" panose="020B0609020204030204" pitchFamily="49" charset="0"/>
              </a:rPr>
              <a:t>func2, func1, main</a:t>
            </a:r>
            <a:r>
              <a:rPr lang="en-AU" dirty="0"/>
              <a:t>]</a:t>
            </a:r>
          </a:p>
          <a:p>
            <a:pPr marL="514350" indent="-514350">
              <a:buFont typeface="+mj-lt"/>
              <a:buAutoNum type="arabicPeriod"/>
            </a:pPr>
            <a:r>
              <a:rPr lang="en-AU" sz="2400" dirty="0">
                <a:latin typeface="Consolas" panose="020B0609020204030204" pitchFamily="49" charset="0"/>
              </a:rPr>
              <a:t>func2</a:t>
            </a:r>
            <a:r>
              <a:rPr lang="en-AU" dirty="0"/>
              <a:t> ends and execution returns to </a:t>
            </a:r>
            <a:r>
              <a:rPr lang="en-AU" sz="2400" dirty="0">
                <a:latin typeface="Consolas" panose="020B0609020204030204" pitchFamily="49" charset="0"/>
              </a:rPr>
              <a:t>func1</a:t>
            </a:r>
            <a:br>
              <a:rPr lang="en-AU" dirty="0"/>
            </a:br>
            <a:r>
              <a:rPr lang="en-AU" dirty="0"/>
              <a:t>Stack: [</a:t>
            </a:r>
            <a:r>
              <a:rPr lang="en-AU" sz="2400" dirty="0">
                <a:latin typeface="Consolas" panose="020B0609020204030204" pitchFamily="49" charset="0"/>
              </a:rPr>
              <a:t>func1, main</a:t>
            </a:r>
            <a:r>
              <a:rPr lang="en-AU" dirty="0"/>
              <a:t>]</a:t>
            </a:r>
          </a:p>
          <a:p>
            <a:pPr marL="514350" indent="-514350">
              <a:buFont typeface="+mj-lt"/>
              <a:buAutoNum type="arabicPeriod"/>
            </a:pPr>
            <a:r>
              <a:rPr lang="en-AU" sz="2400" dirty="0">
                <a:latin typeface="Consolas" panose="020B0609020204030204" pitchFamily="49" charset="0"/>
              </a:rPr>
              <a:t>func2</a:t>
            </a:r>
            <a:r>
              <a:rPr lang="en-AU" dirty="0"/>
              <a:t> calls </a:t>
            </a:r>
            <a:r>
              <a:rPr lang="en-AU" sz="2400" dirty="0">
                <a:latin typeface="Consolas" panose="020B0609020204030204" pitchFamily="49" charset="0"/>
              </a:rPr>
              <a:t>func3</a:t>
            </a:r>
            <a:br>
              <a:rPr lang="en-AU" dirty="0"/>
            </a:br>
            <a:r>
              <a:rPr lang="en-AU" dirty="0"/>
              <a:t>Stack: [</a:t>
            </a:r>
            <a:r>
              <a:rPr lang="en-AU" sz="2400" dirty="0">
                <a:latin typeface="Consolas" panose="020B0609020204030204" pitchFamily="49" charset="0"/>
              </a:rPr>
              <a:t>func3, func1, main</a:t>
            </a:r>
            <a:r>
              <a:rPr lang="en-AU" dirty="0"/>
              <a:t>]</a:t>
            </a:r>
          </a:p>
        </p:txBody>
      </p:sp>
      <p:pic>
        <p:nvPicPr>
          <p:cNvPr id="8" name="Content Placeholder 7">
            <a:extLst>
              <a:ext uri="{FF2B5EF4-FFF2-40B4-BE49-F238E27FC236}">
                <a16:creationId xmlns:a16="http://schemas.microsoft.com/office/drawing/2014/main" id="{725B0B4C-AEEA-4DE4-9E9C-F606F2ED1112}"/>
              </a:ext>
            </a:extLst>
          </p:cNvPr>
          <p:cNvPicPr>
            <a:picLocks noGrp="1" noChangeAspect="1"/>
          </p:cNvPicPr>
          <p:nvPr>
            <p:ph sz="half" idx="2"/>
          </p:nvPr>
        </p:nvPicPr>
        <p:blipFill>
          <a:blip r:embed="rId2"/>
          <a:stretch>
            <a:fillRect/>
          </a:stretch>
        </p:blipFill>
        <p:spPr>
          <a:xfrm>
            <a:off x="8229600" y="1388714"/>
            <a:ext cx="3652838" cy="2557721"/>
          </a:xfrm>
          <a:prstGeom prst="rect">
            <a:avLst/>
          </a:prstGeom>
        </p:spPr>
      </p:pic>
    </p:spTree>
    <p:extLst>
      <p:ext uri="{BB962C8B-B14F-4D97-AF65-F5344CB8AC3E}">
        <p14:creationId xmlns:p14="http://schemas.microsoft.com/office/powerpoint/2010/main" val="2451214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p:txBody>
          <a:bodyPr>
            <a:normAutofit/>
          </a:bodyPr>
          <a:lstStyle/>
          <a:p>
            <a:r>
              <a:rPr lang="en-AU" dirty="0">
                <a:solidFill>
                  <a:schemeClr val="accent1"/>
                </a:solidFill>
              </a:rPr>
              <a:t>Stack Traces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idx="1"/>
          </p:nvPr>
        </p:nvSpPr>
        <p:spPr>
          <a:xfrm>
            <a:off x="345831" y="1276290"/>
            <a:ext cx="10515600" cy="4351338"/>
          </a:xfrm>
        </p:spPr>
        <p:txBody>
          <a:bodyPr/>
          <a:lstStyle/>
          <a:p>
            <a:pPr marL="0" indent="0">
              <a:buNone/>
            </a:pPr>
            <a:r>
              <a:rPr lang="en-AU" dirty="0"/>
              <a:t>We can see that the stack allows the program to see the series of calls that led to the current position from main. When the program throws an </a:t>
            </a:r>
            <a:r>
              <a:rPr lang="en-AU" dirty="0" err="1"/>
              <a:t>ArithmeticException</a:t>
            </a:r>
            <a:r>
              <a:rPr lang="en-AU" dirty="0"/>
              <a:t> in func3:</a:t>
            </a:r>
          </a:p>
          <a:p>
            <a:pPr>
              <a:buFont typeface="Symbol" panose="05050102010706020507" pitchFamily="18" charset="2"/>
              <a:buChar char=""/>
            </a:pPr>
            <a:r>
              <a:rPr lang="en-AU" dirty="0"/>
              <a:t>Nothing explicitly handles the exception in func3, so the program removes func3 from the stack</a:t>
            </a:r>
          </a:p>
          <a:p>
            <a:pPr>
              <a:buFont typeface="Symbol" panose="05050102010706020507" pitchFamily="18" charset="2"/>
              <a:buChar char=""/>
            </a:pPr>
            <a:r>
              <a:rPr lang="en-AU" dirty="0"/>
              <a:t>func1 does the same, and is removed</a:t>
            </a:r>
          </a:p>
          <a:p>
            <a:pPr>
              <a:buFont typeface="Symbol" panose="05050102010706020507" pitchFamily="18" charset="2"/>
              <a:buChar char=""/>
            </a:pPr>
            <a:r>
              <a:rPr lang="en-AU" dirty="0"/>
              <a:t>main does the same, and the program crashes with an error message showing the issue and a stack trace</a:t>
            </a:r>
          </a:p>
        </p:txBody>
      </p:sp>
      <p:pic>
        <p:nvPicPr>
          <p:cNvPr id="10" name="Content Placeholder 7">
            <a:extLst>
              <a:ext uri="{FF2B5EF4-FFF2-40B4-BE49-F238E27FC236}">
                <a16:creationId xmlns:a16="http://schemas.microsoft.com/office/drawing/2014/main" id="{4F91FA99-179A-4125-8886-7354EA08B92F}"/>
              </a:ext>
            </a:extLst>
          </p:cNvPr>
          <p:cNvPicPr>
            <a:picLocks noGrp="1" noChangeAspect="1"/>
          </p:cNvPicPr>
          <p:nvPr>
            <p:ph sz="half" idx="4294967295"/>
          </p:nvPr>
        </p:nvPicPr>
        <p:blipFill>
          <a:blip r:embed="rId2"/>
          <a:stretch>
            <a:fillRect/>
          </a:stretch>
        </p:blipFill>
        <p:spPr>
          <a:xfrm>
            <a:off x="129114" y="4799858"/>
            <a:ext cx="8385175" cy="1384300"/>
          </a:xfrm>
          <a:prstGeom prst="rect">
            <a:avLst/>
          </a:prstGeom>
        </p:spPr>
      </p:pic>
      <p:pic>
        <p:nvPicPr>
          <p:cNvPr id="21" name="Picture 20">
            <a:extLst>
              <a:ext uri="{FF2B5EF4-FFF2-40B4-BE49-F238E27FC236}">
                <a16:creationId xmlns:a16="http://schemas.microsoft.com/office/drawing/2014/main" id="{E2AC7C0C-4DA0-4220-B6D9-D432CE708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968198" y="5541970"/>
            <a:ext cx="1412552" cy="540000"/>
          </a:xfrm>
          <a:prstGeom prst="rect">
            <a:avLst/>
          </a:prstGeom>
        </p:spPr>
      </p:pic>
      <p:grpSp>
        <p:nvGrpSpPr>
          <p:cNvPr id="4" name="Group 3">
            <a:extLst>
              <a:ext uri="{FF2B5EF4-FFF2-40B4-BE49-F238E27FC236}">
                <a16:creationId xmlns:a16="http://schemas.microsoft.com/office/drawing/2014/main" id="{8C6D343C-2692-4A2D-A6AA-4150777F9F25}"/>
              </a:ext>
            </a:extLst>
          </p:cNvPr>
          <p:cNvGrpSpPr/>
          <p:nvPr/>
        </p:nvGrpSpPr>
        <p:grpSpPr>
          <a:xfrm rot="16200000">
            <a:off x="11377480" y="4244785"/>
            <a:ext cx="712400" cy="658412"/>
            <a:chOff x="11035986" y="6075155"/>
            <a:chExt cx="712400" cy="658412"/>
          </a:xfrm>
        </p:grpSpPr>
        <p:pic>
          <p:nvPicPr>
            <p:cNvPr id="13" name="Graphic 12">
              <a:extLst>
                <a:ext uri="{FF2B5EF4-FFF2-40B4-BE49-F238E27FC236}">
                  <a16:creationId xmlns:a16="http://schemas.microsoft.com/office/drawing/2014/main" id="{E76B3777-A397-4B4A-B6D0-1B0553AF3A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9836" y="6075358"/>
              <a:ext cx="388550" cy="539594"/>
            </a:xfrm>
            <a:prstGeom prst="rect">
              <a:avLst/>
            </a:prstGeom>
          </p:spPr>
        </p:pic>
        <p:pic>
          <p:nvPicPr>
            <p:cNvPr id="14" name="Graphic 8">
              <a:extLst>
                <a:ext uri="{FF2B5EF4-FFF2-40B4-BE49-F238E27FC236}">
                  <a16:creationId xmlns:a16="http://schemas.microsoft.com/office/drawing/2014/main" id="{533FC144-04E0-46B7-8D6A-919AAA475A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35986" y="6075155"/>
              <a:ext cx="260664" cy="658412"/>
            </a:xfrm>
            <a:prstGeom prst="rect">
              <a:avLst/>
            </a:prstGeom>
          </p:spPr>
        </p:pic>
      </p:grpSp>
      <p:sp>
        <p:nvSpPr>
          <p:cNvPr id="8" name="Right Brace 7">
            <a:extLst>
              <a:ext uri="{FF2B5EF4-FFF2-40B4-BE49-F238E27FC236}">
                <a16:creationId xmlns:a16="http://schemas.microsoft.com/office/drawing/2014/main" id="{70CD780C-70AC-4E54-A787-A7ED905B068B}"/>
              </a:ext>
            </a:extLst>
          </p:cNvPr>
          <p:cNvSpPr/>
          <p:nvPr/>
        </p:nvSpPr>
        <p:spPr>
          <a:xfrm>
            <a:off x="8543611" y="5151678"/>
            <a:ext cx="261257" cy="849162"/>
          </a:xfrm>
          <a:prstGeom prst="rightBrace">
            <a:avLst>
              <a:gd name="adj1" fmla="val 46631"/>
              <a:gd name="adj2" fmla="val 50000"/>
            </a:avLst>
          </a:prstGeom>
          <a:ln w="38100">
            <a:solidFill>
              <a:srgbClr val="FFC000"/>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AU"/>
          </a:p>
        </p:txBody>
      </p:sp>
      <p:sp>
        <p:nvSpPr>
          <p:cNvPr id="11" name="TextBox 10">
            <a:extLst>
              <a:ext uri="{FF2B5EF4-FFF2-40B4-BE49-F238E27FC236}">
                <a16:creationId xmlns:a16="http://schemas.microsoft.com/office/drawing/2014/main" id="{B1ACA804-700B-4890-A24E-4AC1C8F76C6D}"/>
              </a:ext>
            </a:extLst>
          </p:cNvPr>
          <p:cNvSpPr txBox="1"/>
          <p:nvPr/>
        </p:nvSpPr>
        <p:spPr>
          <a:xfrm>
            <a:off x="8953264" y="5386988"/>
            <a:ext cx="1418253" cy="369332"/>
          </a:xfrm>
          <a:prstGeom prst="rect">
            <a:avLst/>
          </a:prstGeom>
          <a:noFill/>
        </p:spPr>
        <p:txBody>
          <a:bodyPr wrap="square" rtlCol="0">
            <a:spAutoFit/>
          </a:bodyPr>
          <a:lstStyle/>
          <a:p>
            <a:r>
              <a:rPr lang="en-AU" dirty="0"/>
              <a:t>Stack Trace</a:t>
            </a:r>
          </a:p>
        </p:txBody>
      </p:sp>
    </p:spTree>
    <p:extLst>
      <p:ext uri="{BB962C8B-B14F-4D97-AF65-F5344CB8AC3E}">
        <p14:creationId xmlns:p14="http://schemas.microsoft.com/office/powerpoint/2010/main" val="415424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Exceptions and Error Handling</a:t>
            </a:r>
          </a:p>
        </p:txBody>
      </p:sp>
      <p:sp>
        <p:nvSpPr>
          <p:cNvPr id="10" name="Content Placeholder 9"/>
          <p:cNvSpPr>
            <a:spLocks noGrp="1"/>
          </p:cNvSpPr>
          <p:nvPr>
            <p:ph idx="1"/>
          </p:nvPr>
        </p:nvSpPr>
        <p:spPr>
          <a:xfrm>
            <a:off x="838200" y="1489139"/>
            <a:ext cx="10515600" cy="5089358"/>
          </a:xfrm>
        </p:spPr>
        <p:txBody>
          <a:bodyPr>
            <a:normAutofit/>
          </a:bodyPr>
          <a:lstStyle/>
          <a:p>
            <a:r>
              <a:rPr lang="en-AU" sz="2000" dirty="0"/>
              <a:t>What is really happening here when we see this exception pop up?</a:t>
            </a:r>
          </a:p>
          <a:p>
            <a:r>
              <a:rPr lang="en-AU" sz="2000" dirty="0"/>
              <a:t>Well, the Java programming language has an inbuilt mechanism to work this out for you, called </a:t>
            </a:r>
            <a:r>
              <a:rPr lang="en-AU" sz="2000" i="1" dirty="0"/>
              <a:t>Exception Handling</a:t>
            </a:r>
            <a:r>
              <a:rPr lang="en-AU" sz="2000" dirty="0"/>
              <a:t>. This allows a program to detect that things are going wrong, and respond by creating a brand new Exception object. In official Java terms, if a program does this, it is </a:t>
            </a:r>
            <a:r>
              <a:rPr lang="en-AU" sz="2000" i="1" dirty="0"/>
              <a:t>throwing</a:t>
            </a:r>
            <a:r>
              <a:rPr lang="en-AU" sz="2000" dirty="0"/>
              <a:t> an exception. When a program goes wrong, like inputting a double instead of an int, it throws an exception and immediately terminates the block of code running</a:t>
            </a:r>
          </a:p>
          <a:p>
            <a:r>
              <a:rPr lang="en-AU" sz="2000" dirty="0"/>
              <a:t>This is because an Exception object, once it is created, is passed as in a game of hot potato, until a piece of code decides that it wants to </a:t>
            </a:r>
            <a:r>
              <a:rPr lang="en-AU" sz="2000" i="1" dirty="0"/>
              <a:t>catch </a:t>
            </a:r>
            <a:r>
              <a:rPr lang="en-AU" sz="2000" dirty="0"/>
              <a:t>the exception</a:t>
            </a:r>
          </a:p>
          <a:p>
            <a:r>
              <a:rPr lang="en-AU" sz="2000" dirty="0"/>
              <a:t>Once caught, the catcher does something to save the program from imploding (</a:t>
            </a:r>
            <a:r>
              <a:rPr lang="en-AU" sz="2000" i="1" dirty="0"/>
              <a:t>recovery code</a:t>
            </a:r>
            <a:r>
              <a:rPr lang="en-AU" sz="2000" dirty="0"/>
              <a:t>), destroys the exception, and moves on as if nothing ever happened</a:t>
            </a:r>
          </a:p>
          <a:p>
            <a:r>
              <a:rPr lang="en-AU" sz="2000" dirty="0"/>
              <a:t>This is done in java using several keywords:</a:t>
            </a:r>
          </a:p>
          <a:p>
            <a:pPr lvl="1"/>
            <a:r>
              <a:rPr lang="en-AU" sz="1600" dirty="0"/>
              <a:t>Throw: Creates a specified exception object, and ‘throws’ it</a:t>
            </a:r>
          </a:p>
          <a:p>
            <a:pPr lvl="1"/>
            <a:r>
              <a:rPr lang="en-AU" sz="1600" dirty="0"/>
              <a:t>Throws: </a:t>
            </a:r>
            <a:r>
              <a:rPr lang="en-GB" sz="1600" dirty="0"/>
              <a:t>Passes the buck from a method up to whatever code called the method</a:t>
            </a:r>
            <a:endParaRPr lang="en-AU" sz="1600" dirty="0"/>
          </a:p>
          <a:p>
            <a:pPr lvl="1"/>
            <a:r>
              <a:rPr lang="en-AU" sz="1600" dirty="0"/>
              <a:t>Try: Encloses code in a block as an if statement would. Only encloses code that could potentially create an exception</a:t>
            </a:r>
          </a:p>
          <a:p>
            <a:pPr lvl="1"/>
            <a:r>
              <a:rPr lang="en-AU" sz="1600" dirty="0"/>
              <a:t>Catch: Block of code that is executed if an exception is generated in the try block of code</a:t>
            </a:r>
          </a:p>
        </p:txBody>
      </p:sp>
    </p:spTree>
    <p:extLst>
      <p:ext uri="{BB962C8B-B14F-4D97-AF65-F5344CB8AC3E}">
        <p14:creationId xmlns:p14="http://schemas.microsoft.com/office/powerpoint/2010/main" val="179593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13: Exceptions and Error Handling</a:t>
            </a:r>
          </a:p>
        </p:txBody>
      </p:sp>
      <p:pic>
        <p:nvPicPr>
          <p:cNvPr id="5" name="Picture 4">
            <a:extLst>
              <a:ext uri="{FF2B5EF4-FFF2-40B4-BE49-F238E27FC236}">
                <a16:creationId xmlns:a16="http://schemas.microsoft.com/office/drawing/2014/main" id="{27A39BBA-D9B1-4CD6-A315-10E87C7CCC05}"/>
              </a:ext>
            </a:extLst>
          </p:cNvPr>
          <p:cNvPicPr>
            <a:picLocks noChangeAspect="1"/>
          </p:cNvPicPr>
          <p:nvPr/>
        </p:nvPicPr>
        <p:blipFill>
          <a:blip r:embed="rId2"/>
          <a:stretch>
            <a:fillRect/>
          </a:stretch>
        </p:blipFill>
        <p:spPr>
          <a:xfrm>
            <a:off x="8097953" y="1820215"/>
            <a:ext cx="3732443" cy="2953075"/>
          </a:xfrm>
          <a:prstGeom prst="rect">
            <a:avLst/>
          </a:prstGeom>
        </p:spPr>
      </p:pic>
      <p:pic>
        <p:nvPicPr>
          <p:cNvPr id="3" name="Picture 2">
            <a:extLst>
              <a:ext uri="{FF2B5EF4-FFF2-40B4-BE49-F238E27FC236}">
                <a16:creationId xmlns:a16="http://schemas.microsoft.com/office/drawing/2014/main" id="{EB16703E-087A-460A-974C-57CCD56972C2}"/>
              </a:ext>
            </a:extLst>
          </p:cNvPr>
          <p:cNvPicPr>
            <a:picLocks noChangeAspect="1"/>
          </p:cNvPicPr>
          <p:nvPr/>
        </p:nvPicPr>
        <p:blipFill>
          <a:blip r:embed="rId3"/>
          <a:stretch>
            <a:fillRect/>
          </a:stretch>
        </p:blipFill>
        <p:spPr>
          <a:xfrm>
            <a:off x="434441" y="1820215"/>
            <a:ext cx="4529588" cy="2656060"/>
          </a:xfrm>
          <a:prstGeom prst="rect">
            <a:avLst/>
          </a:prstGeom>
        </p:spPr>
      </p:pic>
      <p:pic>
        <p:nvPicPr>
          <p:cNvPr id="4" name="Picture 3">
            <a:extLst>
              <a:ext uri="{FF2B5EF4-FFF2-40B4-BE49-F238E27FC236}">
                <a16:creationId xmlns:a16="http://schemas.microsoft.com/office/drawing/2014/main" id="{12D79C2C-51D0-4202-AB81-4DFFF92448C7}"/>
              </a:ext>
            </a:extLst>
          </p:cNvPr>
          <p:cNvPicPr>
            <a:picLocks noChangeAspect="1"/>
          </p:cNvPicPr>
          <p:nvPr/>
        </p:nvPicPr>
        <p:blipFill>
          <a:blip r:embed="rId4"/>
          <a:stretch>
            <a:fillRect/>
          </a:stretch>
        </p:blipFill>
        <p:spPr>
          <a:xfrm>
            <a:off x="4094048" y="3148245"/>
            <a:ext cx="4401938" cy="3018472"/>
          </a:xfrm>
          <a:prstGeom prst="rect">
            <a:avLst/>
          </a:prstGeom>
        </p:spPr>
      </p:pic>
    </p:spTree>
    <p:extLst>
      <p:ext uri="{BB962C8B-B14F-4D97-AF65-F5344CB8AC3E}">
        <p14:creationId xmlns:p14="http://schemas.microsoft.com/office/powerpoint/2010/main" val="49277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5C3976E-DC0E-4FAB-8FEA-8FF0DC471A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Handling Exceptions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marL="0" indent="0">
              <a:buNone/>
            </a:pPr>
            <a:r>
              <a:rPr lang="en-AU" dirty="0"/>
              <a:t>Programs crashing completely whenever an exception is thrown isn’t ideal. Instead, we can ‘catch’ an exception and perform another operation. We have a couple of options:</a:t>
            </a:r>
          </a:p>
          <a:p>
            <a:pPr marL="514350" indent="-514350">
              <a:buFont typeface="+mj-lt"/>
              <a:buAutoNum type="arabicPeriod"/>
            </a:pPr>
            <a:r>
              <a:rPr lang="en-AU" dirty="0"/>
              <a:t>Catch the exception inside func3, and handle it there</a:t>
            </a:r>
          </a:p>
          <a:p>
            <a:pPr marL="514350" indent="-514350">
              <a:buFont typeface="+mj-lt"/>
              <a:buAutoNum type="arabicPeriod"/>
            </a:pPr>
            <a:r>
              <a:rPr lang="en-AU" dirty="0"/>
              <a:t>Allow func3 to throw the exception, and catch it further up the stack</a:t>
            </a:r>
          </a:p>
        </p:txBody>
      </p:sp>
      <p:pic>
        <p:nvPicPr>
          <p:cNvPr id="8" name="Content Placeholder 7">
            <a:extLst>
              <a:ext uri="{FF2B5EF4-FFF2-40B4-BE49-F238E27FC236}">
                <a16:creationId xmlns:a16="http://schemas.microsoft.com/office/drawing/2014/main" id="{E4F441B0-98C2-422E-BD10-771BF2D117CA}"/>
              </a:ext>
            </a:extLst>
          </p:cNvPr>
          <p:cNvPicPr>
            <a:picLocks noGrp="1" noChangeAspect="1"/>
          </p:cNvPicPr>
          <p:nvPr>
            <p:ph sz="half" idx="2"/>
          </p:nvPr>
        </p:nvPicPr>
        <p:blipFill>
          <a:blip r:embed="rId4"/>
          <a:stretch>
            <a:fillRect/>
          </a:stretch>
        </p:blipFill>
        <p:spPr>
          <a:xfrm>
            <a:off x="8229600" y="1385396"/>
            <a:ext cx="3652838" cy="1915680"/>
          </a:xfrm>
          <a:prstGeom prst="rect">
            <a:avLst/>
          </a:prstGeom>
        </p:spPr>
      </p:pic>
      <p:pic>
        <p:nvPicPr>
          <p:cNvPr id="10" name="Picture 9">
            <a:extLst>
              <a:ext uri="{FF2B5EF4-FFF2-40B4-BE49-F238E27FC236}">
                <a16:creationId xmlns:a16="http://schemas.microsoft.com/office/drawing/2014/main" id="{DCF9830E-6792-4DAE-8A86-BAD7B8F8F9CE}"/>
              </a:ext>
            </a:extLst>
          </p:cNvPr>
          <p:cNvPicPr>
            <a:picLocks noChangeAspect="1"/>
          </p:cNvPicPr>
          <p:nvPr/>
        </p:nvPicPr>
        <p:blipFill>
          <a:blip r:embed="rId5"/>
          <a:stretch>
            <a:fillRect/>
          </a:stretch>
        </p:blipFill>
        <p:spPr>
          <a:xfrm>
            <a:off x="8229600" y="4087365"/>
            <a:ext cx="3652838" cy="1726671"/>
          </a:xfrm>
          <a:prstGeom prst="rect">
            <a:avLst/>
          </a:prstGeom>
        </p:spPr>
      </p:pic>
    </p:spTree>
    <p:extLst>
      <p:ext uri="{BB962C8B-B14F-4D97-AF65-F5344CB8AC3E}">
        <p14:creationId xmlns:p14="http://schemas.microsoft.com/office/powerpoint/2010/main" val="9680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4EF6402D-9B26-497B-B4B1-01E075692E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p:txBody>
          <a:bodyPr>
            <a:normAutofit/>
          </a:bodyPr>
          <a:lstStyle/>
          <a:p>
            <a:r>
              <a:rPr lang="en-AU" dirty="0">
                <a:solidFill>
                  <a:schemeClr val="bg1"/>
                </a:solidFill>
              </a:rPr>
              <a:t>Forcing Exceptions to be Handled</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4294967295"/>
          </p:nvPr>
        </p:nvSpPr>
        <p:spPr>
          <a:xfrm>
            <a:off x="620507" y="1381096"/>
            <a:ext cx="10536238" cy="5137150"/>
          </a:xfrm>
        </p:spPr>
        <p:txBody>
          <a:bodyPr>
            <a:normAutofit lnSpcReduction="10000"/>
          </a:bodyPr>
          <a:lstStyle/>
          <a:p>
            <a:pPr marL="0" indent="0">
              <a:buNone/>
            </a:pPr>
            <a:r>
              <a:rPr lang="en-AU" dirty="0"/>
              <a:t>By labelling that a function throws an exception, e.g.</a:t>
            </a:r>
          </a:p>
          <a:p>
            <a:pPr marL="0" indent="0">
              <a:buNone/>
            </a:pPr>
            <a:endParaRPr lang="en-AU" dirty="0"/>
          </a:p>
          <a:p>
            <a:pPr marL="0" indent="0">
              <a:buNone/>
            </a:pPr>
            <a:endParaRPr lang="en-AU" dirty="0"/>
          </a:p>
          <a:p>
            <a:pPr marL="0" indent="0">
              <a:buNone/>
            </a:pPr>
            <a:r>
              <a:rPr lang="en-AU" dirty="0"/>
              <a:t>we can force the caller to either enclose the call to the function in a try-catch block, or label itself as throwing the exception for its own caller.</a:t>
            </a:r>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r>
              <a:rPr lang="en-AU" dirty="0"/>
              <a:t>This does NOT apply to subclasses of </a:t>
            </a:r>
            <a:r>
              <a:rPr lang="en-AU" dirty="0" err="1"/>
              <a:t>RuntimeException</a:t>
            </a:r>
            <a:r>
              <a:rPr lang="en-AU" dirty="0"/>
              <a:t>.</a:t>
            </a:r>
          </a:p>
        </p:txBody>
      </p:sp>
      <p:pic>
        <p:nvPicPr>
          <p:cNvPr id="7" name="Picture 6">
            <a:extLst>
              <a:ext uri="{FF2B5EF4-FFF2-40B4-BE49-F238E27FC236}">
                <a16:creationId xmlns:a16="http://schemas.microsoft.com/office/drawing/2014/main" id="{A731AE66-01B6-4AB1-B846-E229E5D0FBA6}"/>
              </a:ext>
            </a:extLst>
          </p:cNvPr>
          <p:cNvPicPr>
            <a:picLocks noChangeAspect="1"/>
          </p:cNvPicPr>
          <p:nvPr/>
        </p:nvPicPr>
        <p:blipFill>
          <a:blip r:embed="rId4"/>
          <a:stretch>
            <a:fillRect/>
          </a:stretch>
        </p:blipFill>
        <p:spPr>
          <a:xfrm>
            <a:off x="1167294" y="4596002"/>
            <a:ext cx="2324100" cy="981075"/>
          </a:xfrm>
          <a:prstGeom prst="rect">
            <a:avLst/>
          </a:prstGeom>
        </p:spPr>
      </p:pic>
      <p:pic>
        <p:nvPicPr>
          <p:cNvPr id="10" name="Picture 9">
            <a:extLst>
              <a:ext uri="{FF2B5EF4-FFF2-40B4-BE49-F238E27FC236}">
                <a16:creationId xmlns:a16="http://schemas.microsoft.com/office/drawing/2014/main" id="{F29E90E1-9B03-44B5-A20C-F2E1F77F47FD}"/>
              </a:ext>
            </a:extLst>
          </p:cNvPr>
          <p:cNvPicPr>
            <a:picLocks noChangeAspect="1"/>
          </p:cNvPicPr>
          <p:nvPr/>
        </p:nvPicPr>
        <p:blipFill>
          <a:blip r:embed="rId5"/>
          <a:stretch>
            <a:fillRect/>
          </a:stretch>
        </p:blipFill>
        <p:spPr>
          <a:xfrm>
            <a:off x="714288" y="3565107"/>
            <a:ext cx="3362325" cy="971550"/>
          </a:xfrm>
          <a:prstGeom prst="rect">
            <a:avLst/>
          </a:prstGeom>
        </p:spPr>
      </p:pic>
      <p:pic>
        <p:nvPicPr>
          <p:cNvPr id="6" name="Picture 5">
            <a:extLst>
              <a:ext uri="{FF2B5EF4-FFF2-40B4-BE49-F238E27FC236}">
                <a16:creationId xmlns:a16="http://schemas.microsoft.com/office/drawing/2014/main" id="{76B7B631-FF46-4258-A5DF-CBB032406972}"/>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pic>
        <p:nvPicPr>
          <p:cNvPr id="8" name="Picture 7">
            <a:extLst>
              <a:ext uri="{FF2B5EF4-FFF2-40B4-BE49-F238E27FC236}">
                <a16:creationId xmlns:a16="http://schemas.microsoft.com/office/drawing/2014/main" id="{61DB2A18-B9E8-45D2-AEFF-7ADD0D3B9D1F}"/>
              </a:ext>
            </a:extLst>
          </p:cNvPr>
          <p:cNvPicPr>
            <a:picLocks noChangeAspect="1"/>
          </p:cNvPicPr>
          <p:nvPr/>
        </p:nvPicPr>
        <p:blipFill>
          <a:blip r:embed="rId7"/>
          <a:stretch>
            <a:fillRect/>
          </a:stretch>
        </p:blipFill>
        <p:spPr>
          <a:xfrm>
            <a:off x="714288" y="1926331"/>
            <a:ext cx="5819775" cy="752475"/>
          </a:xfrm>
          <a:prstGeom prst="rect">
            <a:avLst/>
          </a:prstGeom>
        </p:spPr>
      </p:pic>
      <p:pic>
        <p:nvPicPr>
          <p:cNvPr id="11" name="Picture 10">
            <a:extLst>
              <a:ext uri="{FF2B5EF4-FFF2-40B4-BE49-F238E27FC236}">
                <a16:creationId xmlns:a16="http://schemas.microsoft.com/office/drawing/2014/main" id="{D853C396-2AAC-46BA-B1BF-D1831AC6534A}"/>
              </a:ext>
            </a:extLst>
          </p:cNvPr>
          <p:cNvPicPr>
            <a:picLocks noChangeAspect="1"/>
          </p:cNvPicPr>
          <p:nvPr/>
        </p:nvPicPr>
        <p:blipFill>
          <a:blip r:embed="rId8"/>
          <a:stretch>
            <a:fillRect/>
          </a:stretch>
        </p:blipFill>
        <p:spPr>
          <a:xfrm>
            <a:off x="5360217" y="3565107"/>
            <a:ext cx="4991100" cy="2305050"/>
          </a:xfrm>
          <a:prstGeom prst="rect">
            <a:avLst/>
          </a:prstGeom>
        </p:spPr>
      </p:pic>
    </p:spTree>
    <p:extLst>
      <p:ext uri="{BB962C8B-B14F-4D97-AF65-F5344CB8AC3E}">
        <p14:creationId xmlns:p14="http://schemas.microsoft.com/office/powerpoint/2010/main" val="1843136234"/>
      </p:ext>
    </p:extLst>
  </p:cSld>
  <p:clrMapOvr>
    <a:masterClrMapping/>
  </p:clrMapOvr>
</p:sld>
</file>

<file path=ppt/theme/theme1.xml><?xml version="1.0" encoding="utf-8"?>
<a:theme xmlns:a="http://schemas.openxmlformats.org/drawingml/2006/main" name="Office Theme">
  <a:themeElements>
    <a:clrScheme name="Redbacks">
      <a:dk1>
        <a:sysClr val="windowText" lastClr="000000"/>
      </a:dk1>
      <a:lt1>
        <a:srgbClr val="FFFFFF"/>
      </a:lt1>
      <a:dk2>
        <a:srgbClr val="323232"/>
      </a:dk2>
      <a:lt2>
        <a:srgbClr val="FFFFFF"/>
      </a:lt2>
      <a:accent1>
        <a:srgbClr val="A51B22"/>
      </a:accent1>
      <a:accent2>
        <a:srgbClr val="B61E25"/>
      </a:accent2>
      <a:accent3>
        <a:srgbClr val="C72027"/>
      </a:accent3>
      <a:accent4>
        <a:srgbClr val="D9232C"/>
      </a:accent4>
      <a:accent5>
        <a:srgbClr val="DE323A"/>
      </a:accent5>
      <a:accent6>
        <a:srgbClr val="E1434B"/>
      </a:accent6>
      <a:hlink>
        <a:srgbClr val="FF0000"/>
      </a:hlink>
      <a:folHlink>
        <a:srgbClr val="FF5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botics Workshops Template 2019.potx" id="{D62B8CFD-1FD7-42C6-9FDD-AECF771D0A1A}" vid="{8603E1ED-FF29-4DE7-A0D7-313EEFB41881}"/>
    </a:ext>
  </a:extLst>
</a:theme>
</file>

<file path=docProps/app.xml><?xml version="1.0" encoding="utf-8"?>
<Properties xmlns="http://schemas.openxmlformats.org/officeDocument/2006/extended-properties" xmlns:vt="http://schemas.openxmlformats.org/officeDocument/2006/docPropsVTypes">
  <Template>Robotics Workshops Template 2019</Template>
  <TotalTime>0</TotalTime>
  <Words>812</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Consolas</vt:lpstr>
      <vt:lpstr>Symbol</vt:lpstr>
      <vt:lpstr>Office Theme</vt:lpstr>
      <vt:lpstr>Java Workshop 11 – Exceptions and the Stack</vt:lpstr>
      <vt:lpstr>What is an Exception?</vt:lpstr>
      <vt:lpstr>The Stack (briefly)</vt:lpstr>
      <vt:lpstr>The Stack (briefly)</vt:lpstr>
      <vt:lpstr>Stack Traces</vt:lpstr>
      <vt:lpstr>Lesson 11: Exceptions and Error Handling</vt:lpstr>
      <vt:lpstr>Lesson 13: Exceptions and Error Handling</vt:lpstr>
      <vt:lpstr>Handling Exceptions</vt:lpstr>
      <vt:lpstr>Forcing Exceptions to be Handled</vt:lpstr>
      <vt:lpstr>Semantics of try-catch-finally </vt:lpstr>
      <vt:lpstr>Other Details</vt:lpstr>
      <vt:lpstr>Your Turn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Workshop 11 – Exceptions and the Stack</dc:title>
  <dc:creator>Ben Schwarz</dc:creator>
  <cp:lastModifiedBy>Schwarz B21</cp:lastModifiedBy>
  <cp:revision>5</cp:revision>
  <dcterms:created xsi:type="dcterms:W3CDTF">2019-06-29T08:56:05Z</dcterms:created>
  <dcterms:modified xsi:type="dcterms:W3CDTF">2019-12-03T06:47:14Z</dcterms:modified>
</cp:coreProperties>
</file>