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sldIdLst>
    <p:sldId id="256" r:id="rId3"/>
    <p:sldId id="257" r:id="rId4"/>
    <p:sldId id="258" r:id="rId5"/>
    <p:sldId id="259" r:id="rId6"/>
    <p:sldId id="277" r:id="rId7"/>
    <p:sldId id="276" r:id="rId8"/>
    <p:sldId id="278" r:id="rId9"/>
    <p:sldId id="279" r:id="rId10"/>
    <p:sldId id="280" r:id="rId11"/>
    <p:sldId id="281" r:id="rId12"/>
    <p:sldId id="260" r:id="rId13"/>
    <p:sldId id="261" r:id="rId14"/>
    <p:sldId id="263" r:id="rId15"/>
    <p:sldId id="262" r:id="rId16"/>
    <p:sldId id="282"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2TpQDPwiQze74J3+SBbEA==" hashData="y0WzHDMDa65Ru+nAicjfEOxrbt6CYorr6ZAU7ZxcE0rJ5FiZym1ohAN4o3j+RC6Z/RXHlYFSCj/kdrNMwMshN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B2F1-AA26-4264-8C6A-7C0B35787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B908AD0-7756-48EF-8978-0C500C7A2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1723830-D81F-4622-9A51-14BE8A285AFF}"/>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D0F9051D-683F-4D61-892B-98BD2CE6550D}"/>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60907F8-72CB-4287-8F74-47E486840FD1}"/>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265626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21C6-6A54-4A0A-BABF-2ECFE3EB72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5DCD9E-A58A-4E10-8A19-670AB7EF9D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F7EC73D-C2E6-49BF-A05C-4CC58446E971}"/>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666448C2-9E65-418E-8F94-C8D738EB979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9CB1C17-911B-4B2B-87BA-191552E0DA2D}"/>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19811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1595-8969-4AB5-AE8A-DCA7B1A761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45BEF6-DF9A-4B0B-B1D8-98CDE2750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4F5906-0316-41B3-BEB2-339A4E9830B1}"/>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D9F3183A-27D2-482B-8159-33FC5EC86D0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C6AFEF6-9F88-42E3-BA70-A93C0E3072EF}"/>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149055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8A27-4E84-4321-83E2-D3C11A1CAC6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3C47350-1D02-4915-8556-BFB07560BE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AF61055-5A4A-4A12-A7B5-940D4455D5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6FCB6F-C8BC-4A30-A7C6-17B5B29CC3D7}"/>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6" name="Footer Placeholder 5">
            <a:extLst>
              <a:ext uri="{FF2B5EF4-FFF2-40B4-BE49-F238E27FC236}">
                <a16:creationId xmlns:a16="http://schemas.microsoft.com/office/drawing/2014/main" id="{9769F482-E2A1-4067-81B6-26E4427F745E}"/>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BC64B3EC-9264-4AD8-9240-34B586CFBDAA}"/>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191974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BD06-3053-4B67-9A58-4D5929CA44A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06DBBC7-6B3C-4F69-AA2B-2B8344A73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5881C3-F46B-40D5-9622-6E738BB9E1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C806047-0665-4C18-A657-55F9B87F2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854D77-FBD7-4F15-A916-B78E729A54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5FF1A4F-311D-4B00-BD21-959A43208464}"/>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8" name="Footer Placeholder 7">
            <a:extLst>
              <a:ext uri="{FF2B5EF4-FFF2-40B4-BE49-F238E27FC236}">
                <a16:creationId xmlns:a16="http://schemas.microsoft.com/office/drawing/2014/main" id="{A0BE4F3F-2290-4C89-858A-E638049479F4}"/>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498D8C3C-4495-4B5D-889F-7813B10E771D}"/>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388973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B5F5-0962-4D13-8B80-BD69D32714C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C3C25FF-49D9-494F-A83F-73ED26DA916D}"/>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4" name="Footer Placeholder 3">
            <a:extLst>
              <a:ext uri="{FF2B5EF4-FFF2-40B4-BE49-F238E27FC236}">
                <a16:creationId xmlns:a16="http://schemas.microsoft.com/office/drawing/2014/main" id="{8C603CD3-4067-40B6-8E12-33BB1373A810}"/>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2E4B6846-5B32-4532-B4BE-91E17F864303}"/>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3925399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434C4-628C-4029-B71E-6538BFD930B6}"/>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3" name="Footer Placeholder 2">
            <a:extLst>
              <a:ext uri="{FF2B5EF4-FFF2-40B4-BE49-F238E27FC236}">
                <a16:creationId xmlns:a16="http://schemas.microsoft.com/office/drawing/2014/main" id="{E92B2F5D-BD8A-48A3-B391-F823C3D85526}"/>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BFB51603-0DD9-4635-9037-AB4FBBF4888E}"/>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799397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DFE5-ADB2-4B82-8713-01A1E11A9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20364B-9835-4571-8005-B10818ACF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211F4F4-6A86-4CAE-8AD8-20B98F53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8B8705-C943-4C28-83B4-898293D02E07}"/>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6" name="Footer Placeholder 5">
            <a:extLst>
              <a:ext uri="{FF2B5EF4-FFF2-40B4-BE49-F238E27FC236}">
                <a16:creationId xmlns:a16="http://schemas.microsoft.com/office/drawing/2014/main" id="{E5D7154B-2940-43E5-9CCD-E9CDD6AECB5F}"/>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8D5A126E-57F3-419B-9409-B79D2210B4EB}"/>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1875279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180D-3FA5-4463-BEAA-81FFB0A00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247BB49-1225-41F9-831C-5C17ADB9F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29615C0E-C610-43C7-83A7-B8C4553CA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03008B-7993-4B26-94E9-2F1130591243}"/>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6" name="Footer Placeholder 5">
            <a:extLst>
              <a:ext uri="{FF2B5EF4-FFF2-40B4-BE49-F238E27FC236}">
                <a16:creationId xmlns:a16="http://schemas.microsoft.com/office/drawing/2014/main" id="{5BC13978-7B6A-415E-BFA4-1C12FEA4AD13}"/>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5D63BCE6-EE31-42F3-AF0F-65C1E7D5314C}"/>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237457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1E7B-3951-4BFE-B48E-E3D7D3239C1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DE0A859-CCFA-4C23-80C9-A681192961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164F080-8DD5-4AA7-8A19-3E05E2A2305E}"/>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2BD708B3-D8E5-4ADE-B441-276F1636C048}"/>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0881EB6-5544-4DF3-8C40-FDF08D686E29}"/>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3252818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2C4D9-5BDD-4188-ADD6-044C5119A6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E186CBA-270C-49C2-917B-4A62F6C94F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D97C31-02D0-464D-A4E9-EE80598302F3}"/>
              </a:ext>
            </a:extLst>
          </p:cNvPr>
          <p:cNvSpPr>
            <a:spLocks noGrp="1"/>
          </p:cNvSpPr>
          <p:nvPr>
            <p:ph type="dt" sz="half" idx="10"/>
          </p:nvPr>
        </p:nvSpPr>
        <p:spPr/>
        <p:txBody>
          <a:body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DAD5E18B-9162-4739-9507-F1BFB8F9F7AB}"/>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47E82F2-344A-4A55-B1C7-7FA6E4EEFEB7}"/>
              </a:ext>
            </a:extLst>
          </p:cNvPr>
          <p:cNvSpPr>
            <a:spLocks noGrp="1"/>
          </p:cNvSpPr>
          <p:nvPr>
            <p:ph type="sldNum" sz="quarter" idx="12"/>
          </p:nvPr>
        </p:nvSpPr>
        <p:spPr/>
        <p:txBody>
          <a:bodyPr/>
          <a:lstStyle/>
          <a:p>
            <a:fld id="{8F51189F-B0DF-45BA-9DB1-799CFE4F4A04}" type="slidenum">
              <a:rPr lang="en-AU" smtClean="0"/>
              <a:t>‹#›</a:t>
            </a:fld>
            <a:endParaRPr lang="en-AU" dirty="0"/>
          </a:p>
        </p:txBody>
      </p:sp>
    </p:spTree>
    <p:extLst>
      <p:ext uri="{BB962C8B-B14F-4D97-AF65-F5344CB8AC3E}">
        <p14:creationId xmlns:p14="http://schemas.microsoft.com/office/powerpoint/2010/main" val="388109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dirty="0"/>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dirty="0"/>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dirty="0"/>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dirty="0"/>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FB5E0-A8D9-4610-912E-3BC2811AF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977436-CD28-4E74-B4F3-421EF6B36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209FEC0-50C9-431B-8844-13B605D82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CFC2D-5AB7-4953-8031-C62D4C9F9209}" type="datetimeFigureOut">
              <a:rPr lang="en-AU" smtClean="0"/>
              <a:t>3/12/2019</a:t>
            </a:fld>
            <a:endParaRPr lang="en-AU" dirty="0"/>
          </a:p>
        </p:txBody>
      </p:sp>
      <p:sp>
        <p:nvSpPr>
          <p:cNvPr id="5" name="Footer Placeholder 4">
            <a:extLst>
              <a:ext uri="{FF2B5EF4-FFF2-40B4-BE49-F238E27FC236}">
                <a16:creationId xmlns:a16="http://schemas.microsoft.com/office/drawing/2014/main" id="{0416B8E6-6DA9-43DB-8042-35A85A8A7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3D9AE7CE-0396-4419-9FC8-2291B7388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1189F-B0DF-45BA-9DB1-799CFE4F4A04}" type="slidenum">
              <a:rPr lang="en-AU" smtClean="0"/>
              <a:t>‹#›</a:t>
            </a:fld>
            <a:endParaRPr lang="en-AU" dirty="0"/>
          </a:p>
        </p:txBody>
      </p:sp>
    </p:spTree>
    <p:extLst>
      <p:ext uri="{BB962C8B-B14F-4D97-AF65-F5344CB8AC3E}">
        <p14:creationId xmlns:p14="http://schemas.microsoft.com/office/powerpoint/2010/main" val="9799813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sv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Java Workshops 2 – Big data</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i="1" dirty="0"/>
              <a:t>This is a big idea.</a:t>
            </a:r>
            <a:endParaRPr lang="en-AU" dirty="0"/>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B2CE-6CD4-4F1E-AE77-733D09ED2409}"/>
              </a:ext>
            </a:extLst>
          </p:cNvPr>
          <p:cNvSpPr>
            <a:spLocks noGrp="1"/>
          </p:cNvSpPr>
          <p:nvPr>
            <p:ph type="title"/>
          </p:nvPr>
        </p:nvSpPr>
        <p:spPr/>
        <p:txBody>
          <a:bodyPr/>
          <a:lstStyle/>
          <a:p>
            <a:r>
              <a:rPr lang="en-AU" dirty="0"/>
              <a:t>Creating a Scanner</a:t>
            </a:r>
          </a:p>
        </p:txBody>
      </p:sp>
      <p:sp>
        <p:nvSpPr>
          <p:cNvPr id="3" name="Content Placeholder 2">
            <a:extLst>
              <a:ext uri="{FF2B5EF4-FFF2-40B4-BE49-F238E27FC236}">
                <a16:creationId xmlns:a16="http://schemas.microsoft.com/office/drawing/2014/main" id="{B6F414FC-B088-4BE4-815A-B9E8ADC6C223}"/>
              </a:ext>
            </a:extLst>
          </p:cNvPr>
          <p:cNvSpPr>
            <a:spLocks noGrp="1"/>
          </p:cNvSpPr>
          <p:nvPr>
            <p:ph idx="1"/>
          </p:nvPr>
        </p:nvSpPr>
        <p:spPr/>
        <p:txBody>
          <a:bodyPr/>
          <a:lstStyle/>
          <a:p>
            <a:r>
              <a:rPr lang="en-AU" dirty="0"/>
              <a:t>Java comes with code to read from the console in the “Scanner” class,</a:t>
            </a:r>
          </a:p>
          <a:p>
            <a:r>
              <a:rPr lang="en-AU" dirty="0"/>
              <a:t>Create a new variable of type “Scanner”,  with the value of a new Scanner instance.</a:t>
            </a:r>
          </a:p>
          <a:p>
            <a:r>
              <a:rPr lang="en-AU" dirty="0"/>
              <a:t>Done in a similar way to an integer, string or other object.</a:t>
            </a:r>
          </a:p>
          <a:p>
            <a:r>
              <a:rPr lang="en-AU" dirty="0"/>
              <a:t>Example:</a:t>
            </a:r>
          </a:p>
          <a:p>
            <a:r>
              <a:rPr lang="en-AU" dirty="0"/>
              <a:t>This creates a new variable, of type Scanner, called </a:t>
            </a:r>
            <a:r>
              <a:rPr lang="en-AU" dirty="0" err="1"/>
              <a:t>keyboardInput</a:t>
            </a:r>
            <a:r>
              <a:rPr lang="en-AU" dirty="0"/>
              <a:t>, and sets its value to… a new Scanner. We need to give Scanner some information, which is what we want to scan. Thus we give it “System.in” (The console).</a:t>
            </a:r>
          </a:p>
        </p:txBody>
      </p:sp>
      <p:pic>
        <p:nvPicPr>
          <p:cNvPr id="5" name="Picture 4">
            <a:extLst>
              <a:ext uri="{FF2B5EF4-FFF2-40B4-BE49-F238E27FC236}">
                <a16:creationId xmlns:a16="http://schemas.microsoft.com/office/drawing/2014/main" id="{FE25E500-43D1-439C-B8BA-83AB11D5D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026" y="3834063"/>
            <a:ext cx="6489814" cy="391627"/>
          </a:xfrm>
          <a:prstGeom prst="rect">
            <a:avLst/>
          </a:prstGeom>
        </p:spPr>
      </p:pic>
    </p:spTree>
    <p:extLst>
      <p:ext uri="{BB962C8B-B14F-4D97-AF65-F5344CB8AC3E}">
        <p14:creationId xmlns:p14="http://schemas.microsoft.com/office/powerpoint/2010/main" val="29788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B3C-5B67-4724-B278-EFB7609B7D3F}"/>
              </a:ext>
            </a:extLst>
          </p:cNvPr>
          <p:cNvSpPr>
            <a:spLocks noGrp="1"/>
          </p:cNvSpPr>
          <p:nvPr>
            <p:ph type="title"/>
          </p:nvPr>
        </p:nvSpPr>
        <p:spPr/>
        <p:txBody>
          <a:bodyPr/>
          <a:lstStyle/>
          <a:p>
            <a:r>
              <a:rPr lang="en-AU" dirty="0"/>
              <a:t>Importing</a:t>
            </a:r>
          </a:p>
        </p:txBody>
      </p:sp>
      <p:sp>
        <p:nvSpPr>
          <p:cNvPr id="3" name="Content Placeholder 2">
            <a:extLst>
              <a:ext uri="{FF2B5EF4-FFF2-40B4-BE49-F238E27FC236}">
                <a16:creationId xmlns:a16="http://schemas.microsoft.com/office/drawing/2014/main" id="{33F46F5D-C364-479D-944D-E88E361DA4BF}"/>
              </a:ext>
            </a:extLst>
          </p:cNvPr>
          <p:cNvSpPr>
            <a:spLocks noGrp="1"/>
          </p:cNvSpPr>
          <p:nvPr>
            <p:ph idx="1"/>
          </p:nvPr>
        </p:nvSpPr>
        <p:spPr/>
        <p:txBody>
          <a:bodyPr/>
          <a:lstStyle/>
          <a:p>
            <a:r>
              <a:rPr lang="en-AU" dirty="0"/>
              <a:t>Have you noticed some red squiggly lines below “Scanner”. That’s because, although Java has </a:t>
            </a:r>
            <a:r>
              <a:rPr lang="en-AU" i="1" dirty="0"/>
              <a:t>code</a:t>
            </a:r>
            <a:r>
              <a:rPr lang="en-AU" dirty="0"/>
              <a:t> for a Scanner, we haven’t told it we want to use that code.</a:t>
            </a:r>
          </a:p>
          <a:p>
            <a:r>
              <a:rPr lang="en-AU" dirty="0"/>
              <a:t>Not to fear; Simply hover over the word Scanner, and click “import Scanner(</a:t>
            </a:r>
            <a:r>
              <a:rPr lang="en-AU" dirty="0" err="1"/>
              <a:t>Java.util</a:t>
            </a:r>
            <a:r>
              <a:rPr lang="en-AU" dirty="0"/>
              <a:t>).” This will conveniently import the code for a Scanner into your code.</a:t>
            </a:r>
          </a:p>
          <a:p>
            <a:r>
              <a:rPr lang="en-AU" dirty="0"/>
              <a:t>Now to do some scanning…</a:t>
            </a:r>
          </a:p>
        </p:txBody>
      </p:sp>
    </p:spTree>
    <p:extLst>
      <p:ext uri="{BB962C8B-B14F-4D97-AF65-F5344CB8AC3E}">
        <p14:creationId xmlns:p14="http://schemas.microsoft.com/office/powerpoint/2010/main" val="219127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ED4-610B-4BF6-BF0D-F550167DF35C}"/>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1169839F-6CF0-4426-B62C-677B6554F440}"/>
              </a:ext>
            </a:extLst>
          </p:cNvPr>
          <p:cNvSpPr>
            <a:spLocks noGrp="1"/>
          </p:cNvSpPr>
          <p:nvPr>
            <p:ph idx="1"/>
          </p:nvPr>
        </p:nvSpPr>
        <p:spPr>
          <a:xfrm>
            <a:off x="756780" y="1267098"/>
            <a:ext cx="10515600" cy="4351338"/>
          </a:xfrm>
        </p:spPr>
        <p:txBody>
          <a:bodyPr/>
          <a:lstStyle/>
          <a:p>
            <a:r>
              <a:rPr lang="en-AU" dirty="0"/>
              <a:t>Calling “</a:t>
            </a:r>
            <a:r>
              <a:rPr lang="en-AU" dirty="0" err="1"/>
              <a:t>keyboardInput.nextLine</a:t>
            </a:r>
            <a:r>
              <a:rPr lang="en-AU" dirty="0"/>
              <a:t>()” will return a String of what has been typed into the console. Take a look at this example code:</a:t>
            </a:r>
          </a:p>
        </p:txBody>
      </p:sp>
      <p:pic>
        <p:nvPicPr>
          <p:cNvPr id="5" name="Picture 4">
            <a:extLst>
              <a:ext uri="{FF2B5EF4-FFF2-40B4-BE49-F238E27FC236}">
                <a16:creationId xmlns:a16="http://schemas.microsoft.com/office/drawing/2014/main" id="{19DBDB28-6CA2-4C81-A6CE-BDF820BB3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21" y="2230275"/>
            <a:ext cx="11407718" cy="3360627"/>
          </a:xfrm>
          <a:prstGeom prst="rect">
            <a:avLst/>
          </a:prstGeom>
        </p:spPr>
      </p:pic>
    </p:spTree>
    <p:extLst>
      <p:ext uri="{BB962C8B-B14F-4D97-AF65-F5344CB8AC3E}">
        <p14:creationId xmlns:p14="http://schemas.microsoft.com/office/powerpoint/2010/main" val="15958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6B04-2278-4A2B-AB6E-C5E5B595C3D9}"/>
              </a:ext>
            </a:extLst>
          </p:cNvPr>
          <p:cNvSpPr>
            <a:spLocks noGrp="1"/>
          </p:cNvSpPr>
          <p:nvPr>
            <p:ph type="title"/>
          </p:nvPr>
        </p:nvSpPr>
        <p:spPr/>
        <p:txBody>
          <a:bodyPr/>
          <a:lstStyle/>
          <a:p>
            <a:r>
              <a:rPr lang="en-AU" dirty="0"/>
              <a:t>Notice the yellow squiggly line?</a:t>
            </a:r>
          </a:p>
        </p:txBody>
      </p:sp>
      <p:sp>
        <p:nvSpPr>
          <p:cNvPr id="3" name="Text Placeholder 2">
            <a:extLst>
              <a:ext uri="{FF2B5EF4-FFF2-40B4-BE49-F238E27FC236}">
                <a16:creationId xmlns:a16="http://schemas.microsoft.com/office/drawing/2014/main" id="{C65A26FC-994E-4591-B6AF-2646D55539D7}"/>
              </a:ext>
            </a:extLst>
          </p:cNvPr>
          <p:cNvSpPr>
            <a:spLocks noGrp="1"/>
          </p:cNvSpPr>
          <p:nvPr>
            <p:ph type="body" idx="1"/>
          </p:nvPr>
        </p:nvSpPr>
        <p:spPr>
          <a:xfrm>
            <a:off x="424407" y="1506004"/>
            <a:ext cx="5157787" cy="4555162"/>
          </a:xfrm>
        </p:spPr>
        <p:txBody>
          <a:bodyPr>
            <a:normAutofit fontScale="92500" lnSpcReduction="20000"/>
          </a:bodyPr>
          <a:lstStyle/>
          <a:p>
            <a:pPr marL="342900" indent="-342900">
              <a:buFont typeface="Arial" panose="020B0604020202020204" pitchFamily="34" charset="0"/>
              <a:buChar char="•"/>
            </a:pPr>
            <a:r>
              <a:rPr lang="en-AU" b="0" dirty="0"/>
              <a:t>That is because we haven’t closed the keyboard.  </a:t>
            </a:r>
          </a:p>
          <a:p>
            <a:pPr marL="342900" indent="-342900">
              <a:buFont typeface="Arial" panose="020B0604020202020204" pitchFamily="34" charset="0"/>
              <a:buChar char="•"/>
            </a:pPr>
            <a:r>
              <a:rPr lang="en-AU" b="0" dirty="0"/>
              <a:t>When using the scanner class you  should always close.</a:t>
            </a:r>
          </a:p>
          <a:p>
            <a:pPr marL="342900" indent="-342900">
              <a:buFont typeface="Arial" panose="020B0604020202020204" pitchFamily="34" charset="0"/>
              <a:buChar char="•"/>
            </a:pPr>
            <a:r>
              <a:rPr lang="en-AU" b="0" dirty="0"/>
              <a:t>For e.g. if you are reading from a file and your application is finished reading but you forget to call close no other application can read the file</a:t>
            </a:r>
          </a:p>
          <a:p>
            <a:pPr marL="342900" indent="-342900">
              <a:buFont typeface="Arial" panose="020B0604020202020204" pitchFamily="34" charset="0"/>
              <a:buChar char="•"/>
            </a:pPr>
            <a:r>
              <a:rPr lang="en-AU" b="0" dirty="0"/>
              <a:t>Calling the close method disconnects the Java program from the computer keyboard. </a:t>
            </a:r>
          </a:p>
          <a:p>
            <a:pPr marL="342900" indent="-342900">
              <a:buFont typeface="Arial" panose="020B0604020202020204" pitchFamily="34" charset="0"/>
              <a:buChar char="•"/>
            </a:pPr>
            <a:r>
              <a:rPr lang="en-AU" b="0" dirty="0"/>
              <a:t>The Java Virtual Machine usually cleans up if you forget for a keyboard but it is good practise and you should do it.</a:t>
            </a:r>
          </a:p>
          <a:p>
            <a:pPr marL="342900" indent="-342900">
              <a:buFont typeface="Arial" panose="020B0604020202020204" pitchFamily="34" charset="0"/>
              <a:buChar char="•"/>
            </a:pPr>
            <a:r>
              <a:rPr lang="en-AU" b="0" dirty="0"/>
              <a:t>The bottom example is the correct version you should always use.</a:t>
            </a:r>
          </a:p>
        </p:txBody>
      </p:sp>
      <p:pic>
        <p:nvPicPr>
          <p:cNvPr id="9" name="Content Placeholder 8">
            <a:extLst>
              <a:ext uri="{FF2B5EF4-FFF2-40B4-BE49-F238E27FC236}">
                <a16:creationId xmlns:a16="http://schemas.microsoft.com/office/drawing/2014/main" id="{B3F71D5E-7710-47A5-9F1C-DF346C5F8CD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82492" y="3609536"/>
            <a:ext cx="5109034" cy="1065831"/>
          </a:xfrm>
        </p:spPr>
      </p:pic>
      <p:pic>
        <p:nvPicPr>
          <p:cNvPr id="7" name="Content Placeholder 6">
            <a:extLst>
              <a:ext uri="{FF2B5EF4-FFF2-40B4-BE49-F238E27FC236}">
                <a16:creationId xmlns:a16="http://schemas.microsoft.com/office/drawing/2014/main" id="{DF7576BA-138A-4BD3-A8DF-713BEF75F26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9226" r="55289" b="40036"/>
          <a:stretch/>
        </p:blipFill>
        <p:spPr>
          <a:xfrm>
            <a:off x="5782492" y="2134824"/>
            <a:ext cx="6104707" cy="1236379"/>
          </a:xfrm>
          <a:prstGeom prst="rect">
            <a:avLst/>
          </a:prstGeom>
        </p:spPr>
      </p:pic>
    </p:spTree>
    <p:extLst>
      <p:ext uri="{BB962C8B-B14F-4D97-AF65-F5344CB8AC3E}">
        <p14:creationId xmlns:p14="http://schemas.microsoft.com/office/powerpoint/2010/main" val="290368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4EE5-C916-4374-8CBD-6C0315B2D820}"/>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98199531-F802-4036-A930-2CCF16A2B4F0}"/>
              </a:ext>
            </a:extLst>
          </p:cNvPr>
          <p:cNvSpPr>
            <a:spLocks noGrp="1"/>
          </p:cNvSpPr>
          <p:nvPr>
            <p:ph idx="1"/>
          </p:nvPr>
        </p:nvSpPr>
        <p:spPr>
          <a:xfrm>
            <a:off x="497798" y="1560758"/>
            <a:ext cx="10515600" cy="4351338"/>
          </a:xfrm>
        </p:spPr>
        <p:txBody>
          <a:bodyPr>
            <a:normAutofit fontScale="47500" lnSpcReduction="20000"/>
          </a:bodyPr>
          <a:lstStyle/>
          <a:p>
            <a:pPr marL="914400" lvl="0" indent="-914400" eaLnBrk="0" fontAlgn="base" hangingPunct="0">
              <a:lnSpc>
                <a:spcPct val="100000"/>
              </a:lnSpc>
              <a:spcBef>
                <a:spcPct val="0"/>
              </a:spcBef>
              <a:spcAft>
                <a:spcPct val="0"/>
              </a:spcAft>
              <a:buAutoNum type="arabicPeriod"/>
            </a:pPr>
            <a:endParaRPr kumimoji="0" lang="en-US" altLang="en-US" sz="4800" b="0" i="0" u="none" strike="noStrike" cap="none" normalizeH="0" baseline="0" dirty="0">
              <a:ln>
                <a:noFill/>
              </a:ln>
              <a:solidFill>
                <a:srgbClr val="24292E"/>
              </a:solidFill>
              <a:effectLst/>
              <a:ea typeface="-apple-system"/>
            </a:endParaRPr>
          </a:p>
          <a:p>
            <a:pPr marL="914400" lvl="0" indent="-914400" eaLnBrk="0" fontAlgn="base" hangingPunct="0">
              <a:lnSpc>
                <a:spcPct val="100000"/>
              </a:lnSpc>
              <a:spcBef>
                <a:spcPct val="0"/>
              </a:spcBef>
              <a:spcAft>
                <a:spcPct val="0"/>
              </a:spcAft>
              <a:buAutoNum type="arabicPeriod"/>
            </a:pPr>
            <a:r>
              <a:rPr lang="en-US" altLang="en-US" sz="4800" dirty="0">
                <a:solidFill>
                  <a:srgbClr val="24292E"/>
                </a:solidFill>
                <a:ea typeface="-apple-system"/>
              </a:rPr>
              <a:t>Write the previous program which asks a user for their name (inputted on the same line) and then outputs “Hello” followed by their name.</a:t>
            </a:r>
          </a:p>
          <a:p>
            <a:pPr marL="914400" indent="-914400" eaLnBrk="0" fontAlgn="base" hangingPunct="0">
              <a:lnSpc>
                <a:spcPct val="100000"/>
              </a:lnSpc>
              <a:spcBef>
                <a:spcPct val="0"/>
              </a:spcBef>
              <a:spcAft>
                <a:spcPct val="0"/>
              </a:spcAft>
              <a:buFont typeface="Arial" panose="020B0604020202020204" pitchFamily="34" charset="0"/>
              <a:buAutoNum type="arabicPeriod"/>
            </a:pPr>
            <a:r>
              <a:rPr lang="en-US" altLang="en-US" sz="4800" dirty="0">
                <a:solidFill>
                  <a:srgbClr val="24292E"/>
                </a:solidFill>
                <a:ea typeface="-apple-system"/>
              </a:rPr>
              <a:t>Change print to </a:t>
            </a:r>
            <a:r>
              <a:rPr lang="en-US" altLang="en-US" sz="4800" dirty="0" err="1">
                <a:solidFill>
                  <a:srgbClr val="24292E"/>
                </a:solidFill>
                <a:ea typeface="-apple-system"/>
              </a:rPr>
              <a:t>println</a:t>
            </a:r>
            <a:r>
              <a:rPr lang="en-US" altLang="en-US" sz="4800" dirty="0">
                <a:solidFill>
                  <a:srgbClr val="24292E"/>
                </a:solidFill>
                <a:ea typeface="-apple-system"/>
              </a:rPr>
              <a:t>. See what happens. (Then change it back)</a:t>
            </a:r>
            <a:endParaRPr kumimoji="0" lang="en-US" altLang="en-US" sz="4800" b="0" i="0" u="none" strike="noStrike" cap="none" normalizeH="0" baseline="0" dirty="0">
              <a:ln>
                <a:noFill/>
              </a:ln>
              <a:solidFill>
                <a:srgbClr val="24292E"/>
              </a:solidFill>
              <a:effectLst/>
              <a:ea typeface="-apple-system"/>
            </a:endParaRPr>
          </a:p>
          <a:p>
            <a:pPr marL="914400" lvl="0" indent="-914400" eaLnBrk="0" fontAlgn="base" hangingPunct="0">
              <a:lnSpc>
                <a:spcPct val="100000"/>
              </a:lnSpc>
              <a:spcBef>
                <a:spcPct val="0"/>
              </a:spcBef>
              <a:spcAft>
                <a:spcPct val="0"/>
              </a:spcAft>
              <a:buAutoNum type="arabicPeriod"/>
            </a:pPr>
            <a:r>
              <a:rPr kumimoji="0" lang="en-US" altLang="en-US" sz="4800" b="0" i="0" u="none" strike="noStrike" cap="none" normalizeH="0" baseline="0" dirty="0">
                <a:ln>
                  <a:noFill/>
                </a:ln>
                <a:solidFill>
                  <a:srgbClr val="24292E"/>
                </a:solidFill>
                <a:effectLst/>
                <a:ea typeface="-apple-system"/>
              </a:rPr>
              <a:t>Ask someone their first and last name. Then impersonate them James Bond style (e.g. if they gave "James" and "Bond", say "The name's Bond. James Bond.").</a:t>
            </a:r>
          </a:p>
          <a:p>
            <a:pPr marL="914400" lvl="0" indent="-914400" eaLnBrk="0" fontAlgn="base" hangingPunct="0">
              <a:lnSpc>
                <a:spcPct val="100000"/>
              </a:lnSpc>
              <a:spcBef>
                <a:spcPct val="0"/>
              </a:spcBef>
              <a:spcAft>
                <a:spcPct val="0"/>
              </a:spcAft>
              <a:buAutoNum type="arabicPeriod" startAt="3"/>
            </a:pPr>
            <a:r>
              <a:rPr kumimoji="0" lang="en-US" altLang="en-US" sz="4800" b="0" i="0" u="none" strike="noStrike" cap="none" normalizeH="0" baseline="0" dirty="0">
                <a:ln>
                  <a:noFill/>
                </a:ln>
                <a:solidFill>
                  <a:srgbClr val="24292E"/>
                </a:solidFill>
                <a:effectLst/>
                <a:ea typeface="-apple-system"/>
              </a:rPr>
              <a:t>Ask someone their favorite number. Respond with a number twice as big as theirs.</a:t>
            </a:r>
          </a:p>
          <a:p>
            <a:pPr marL="914400" indent="-914400" eaLnBrk="0" fontAlgn="base" hangingPunct="0">
              <a:lnSpc>
                <a:spcPct val="100000"/>
              </a:lnSpc>
              <a:spcBef>
                <a:spcPct val="0"/>
              </a:spcBef>
              <a:spcAft>
                <a:spcPct val="0"/>
              </a:spcAft>
              <a:buFont typeface="Arial" panose="020B0604020202020204" pitchFamily="34" charset="0"/>
              <a:buAutoNum type="arabicPeriod" startAt="3"/>
            </a:pPr>
            <a:r>
              <a:rPr lang="en-AU" sz="4800" dirty="0"/>
              <a:t>Let a user input 2 numbers and find the remainder. (You can ask for the numbers separately).</a:t>
            </a:r>
            <a:endParaRPr kumimoji="0" lang="en-US" altLang="en-US" sz="4800" b="0" i="0" u="none" strike="noStrike" cap="none" normalizeH="0" baseline="0" dirty="0">
              <a:ln>
                <a:noFill/>
              </a:ln>
              <a:solidFill>
                <a:srgbClr val="24292E"/>
              </a:solidFill>
              <a:effectLst/>
              <a:ea typeface="-apple-system"/>
            </a:endParaRP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sz="3200" dirty="0"/>
              <a:t>Technical note:</a:t>
            </a:r>
          </a:p>
          <a:p>
            <a:pPr marL="0" lvl="0" indent="0" eaLnBrk="0" fontAlgn="base" hangingPunct="0">
              <a:lnSpc>
                <a:spcPct val="100000"/>
              </a:lnSpc>
              <a:spcBef>
                <a:spcPct val="0"/>
              </a:spcBef>
              <a:spcAft>
                <a:spcPct val="0"/>
              </a:spcAft>
              <a:buNone/>
            </a:pPr>
            <a:r>
              <a:rPr lang="en-US" altLang="en-US" sz="3200" dirty="0"/>
              <a:t>"</a:t>
            </a:r>
            <a:r>
              <a:rPr lang="en-US" altLang="en-US" sz="3200" dirty="0" err="1"/>
              <a:t>nextLine</a:t>
            </a:r>
            <a:r>
              <a:rPr lang="en-US" altLang="en-US" sz="3200" dirty="0"/>
              <a:t>" returns a String, but here you want a number. if you type "scan." then press "Ctrl + Space" eclipse will show you a list of all the different methods (things) a Scanner can do. There's a lot, but if you type in "next" it will only show you functions that start with "next", cutting down the list to only useful things. You can use the arrow keys to scroll up and down the list, and hit enter to select your option.</a:t>
            </a:r>
            <a:endParaRPr kumimoji="0" lang="en-US" altLang="en-US" sz="7000" b="0" i="0" u="none" strike="noStrike" cap="none" normalizeH="0" baseline="0" dirty="0">
              <a:ln>
                <a:noFill/>
              </a:ln>
              <a:solidFill>
                <a:schemeClr val="tx1"/>
              </a:solidFill>
              <a:effectLst/>
            </a:endParaRPr>
          </a:p>
          <a:p>
            <a:endParaRPr lang="en-AU" dirty="0"/>
          </a:p>
        </p:txBody>
      </p:sp>
    </p:spTree>
    <p:extLst>
      <p:ext uri="{BB962C8B-B14F-4D97-AF65-F5344CB8AC3E}">
        <p14:creationId xmlns:p14="http://schemas.microsoft.com/office/powerpoint/2010/main" val="241378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7E17-EED8-4A4E-9C0F-547986088485}"/>
              </a:ext>
            </a:extLst>
          </p:cNvPr>
          <p:cNvSpPr>
            <a:spLocks noGrp="1"/>
          </p:cNvSpPr>
          <p:nvPr>
            <p:ph type="title"/>
          </p:nvPr>
        </p:nvSpPr>
        <p:spPr/>
        <p:txBody>
          <a:bodyPr/>
          <a:lstStyle/>
          <a:p>
            <a:r>
              <a:rPr lang="en-AU" dirty="0"/>
              <a:t>The Math class</a:t>
            </a:r>
          </a:p>
        </p:txBody>
      </p:sp>
      <p:sp>
        <p:nvSpPr>
          <p:cNvPr id="3" name="Content Placeholder 2">
            <a:extLst>
              <a:ext uri="{FF2B5EF4-FFF2-40B4-BE49-F238E27FC236}">
                <a16:creationId xmlns:a16="http://schemas.microsoft.com/office/drawing/2014/main" id="{534B3831-8720-4011-BACC-B90B0F09FCAA}"/>
              </a:ext>
            </a:extLst>
          </p:cNvPr>
          <p:cNvSpPr>
            <a:spLocks noGrp="1"/>
          </p:cNvSpPr>
          <p:nvPr>
            <p:ph sz="half" idx="1"/>
          </p:nvPr>
        </p:nvSpPr>
        <p:spPr/>
        <p:txBody>
          <a:bodyPr/>
          <a:lstStyle/>
          <a:p>
            <a:r>
              <a:rPr lang="en-AU" dirty="0"/>
              <a:t>The same way we can access integer functions by calling </a:t>
            </a:r>
            <a:r>
              <a:rPr lang="en-AU" dirty="0" err="1"/>
              <a:t>Integer.fancyFunction</a:t>
            </a:r>
            <a:r>
              <a:rPr lang="en-AU" dirty="0"/>
              <a:t>();</a:t>
            </a:r>
          </a:p>
          <a:p>
            <a:r>
              <a:rPr lang="en-AU" dirty="0"/>
              <a:t>We can access maths functions by calling </a:t>
            </a:r>
            <a:r>
              <a:rPr lang="en-AU" dirty="0" err="1"/>
              <a:t>Math.fancierFunction</a:t>
            </a:r>
            <a:r>
              <a:rPr lang="en-AU" dirty="0"/>
              <a:t>();</a:t>
            </a:r>
          </a:p>
        </p:txBody>
      </p:sp>
      <p:sp>
        <p:nvSpPr>
          <p:cNvPr id="4" name="Content Placeholder 3">
            <a:extLst>
              <a:ext uri="{FF2B5EF4-FFF2-40B4-BE49-F238E27FC236}">
                <a16:creationId xmlns:a16="http://schemas.microsoft.com/office/drawing/2014/main" id="{D324030C-5F6B-4659-8102-56EDD3CE1236}"/>
              </a:ext>
            </a:extLst>
          </p:cNvPr>
          <p:cNvSpPr>
            <a:spLocks noGrp="1"/>
          </p:cNvSpPr>
          <p:nvPr>
            <p:ph sz="half" idx="2"/>
          </p:nvPr>
        </p:nvSpPr>
        <p:spPr>
          <a:xfrm>
            <a:off x="8168640" y="1325562"/>
            <a:ext cx="3688080" cy="4480877"/>
          </a:xfrm>
        </p:spPr>
        <p:txBody>
          <a:bodyPr>
            <a:normAutofit/>
          </a:bodyPr>
          <a:lstStyle/>
          <a:p>
            <a:pPr marL="0" indent="0">
              <a:buNone/>
            </a:pPr>
            <a:r>
              <a:rPr lang="en-US" sz="2000" b="1" dirty="0">
                <a:solidFill>
                  <a:srgbClr val="7F0055"/>
                </a:solidFill>
                <a:latin typeface="Consolas" panose="020B0609020204030204" pitchFamily="49" charset="0"/>
              </a:rPr>
              <a:t>double</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areaCircle</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Math.</a:t>
            </a:r>
            <a:r>
              <a:rPr lang="en-US" sz="2000" b="1" i="1" dirty="0" err="1">
                <a:solidFill>
                  <a:srgbClr val="000000"/>
                </a:solidFill>
                <a:latin typeface="Consolas" panose="020B0609020204030204" pitchFamily="49" charset="0"/>
              </a:rPr>
              <a:t>pow</a:t>
            </a:r>
            <a:r>
              <a:rPr lang="en-US" sz="2000" b="1" i="1" dirty="0">
                <a:solidFill>
                  <a:srgbClr val="000000"/>
                </a:solidFill>
                <a:latin typeface="Consolas" panose="020B0609020204030204" pitchFamily="49" charset="0"/>
              </a:rPr>
              <a:t>(3, 2)*</a:t>
            </a:r>
            <a:r>
              <a:rPr lang="en-US" sz="2000" b="1" i="1" dirty="0" err="1">
                <a:solidFill>
                  <a:srgbClr val="000000"/>
                </a:solidFill>
                <a:latin typeface="Consolas" panose="020B0609020204030204" pitchFamily="49" charset="0"/>
              </a:rPr>
              <a:t>Math.</a:t>
            </a:r>
            <a:r>
              <a:rPr lang="en-US" sz="2000" b="1" i="1" dirty="0" err="1">
                <a:solidFill>
                  <a:srgbClr val="0000C0"/>
                </a:solidFill>
                <a:latin typeface="Consolas" panose="020B0609020204030204" pitchFamily="49" charset="0"/>
              </a:rPr>
              <a:t>PI</a:t>
            </a:r>
            <a:r>
              <a:rPr lang="en-US" sz="2000" b="1" i="1" dirty="0">
                <a:solidFill>
                  <a:srgbClr val="000000"/>
                </a:solidFill>
                <a:latin typeface="Consolas" panose="020B0609020204030204" pitchFamily="49" charset="0"/>
              </a:rPr>
              <a:t>;</a:t>
            </a:r>
            <a:endParaRPr lang="en-AU" sz="2000" dirty="0"/>
          </a:p>
        </p:txBody>
      </p:sp>
    </p:spTree>
    <p:extLst>
      <p:ext uri="{BB962C8B-B14F-4D97-AF65-F5344CB8AC3E}">
        <p14:creationId xmlns:p14="http://schemas.microsoft.com/office/powerpoint/2010/main" val="296195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16D4-39EF-46AF-A3B3-D951C756D71E}"/>
              </a:ext>
            </a:extLst>
          </p:cNvPr>
          <p:cNvSpPr>
            <a:spLocks noGrp="1"/>
          </p:cNvSpPr>
          <p:nvPr>
            <p:ph type="title"/>
          </p:nvPr>
        </p:nvSpPr>
        <p:spPr/>
        <p:txBody>
          <a:bodyPr/>
          <a:lstStyle/>
          <a:p>
            <a:r>
              <a:rPr lang="en-AU" dirty="0"/>
              <a:t>Homework:</a:t>
            </a:r>
          </a:p>
        </p:txBody>
      </p:sp>
      <p:sp>
        <p:nvSpPr>
          <p:cNvPr id="3" name="Content Placeholder 2">
            <a:extLst>
              <a:ext uri="{FF2B5EF4-FFF2-40B4-BE49-F238E27FC236}">
                <a16:creationId xmlns:a16="http://schemas.microsoft.com/office/drawing/2014/main" id="{A0978ACF-8DE8-43C8-B41A-ED8800648914}"/>
              </a:ext>
            </a:extLst>
          </p:cNvPr>
          <p:cNvSpPr>
            <a:spLocks noGrp="1"/>
          </p:cNvSpPr>
          <p:nvPr>
            <p:ph idx="1"/>
          </p:nvPr>
        </p:nvSpPr>
        <p:spPr>
          <a:xfrm>
            <a:off x="556846" y="1376446"/>
            <a:ext cx="10515600" cy="4351338"/>
          </a:xfrm>
        </p:spPr>
        <p:txBody>
          <a:bodyPr>
            <a:normAutofit/>
          </a:bodyPr>
          <a:lstStyle/>
          <a:p>
            <a:pPr marL="514350" indent="-514350">
              <a:buFont typeface="+mj-lt"/>
              <a:buAutoNum type="arabicPeriod"/>
            </a:pPr>
            <a:r>
              <a:rPr lang="en-AU" dirty="0"/>
              <a:t>Write code to input the diameter of a circle and then output the area of the circle.</a:t>
            </a:r>
          </a:p>
          <a:p>
            <a:pPr marL="514350" indent="-514350">
              <a:buFont typeface="+mj-lt"/>
              <a:buAutoNum type="arabicPeriod"/>
            </a:pPr>
            <a:r>
              <a:rPr lang="en-AU" dirty="0"/>
              <a:t>Have someone input the hypotenuse of a right angle triangle and a angle(not being the 90) and tell them the other two sides and the opposite angle.  (Note Java uses radians not degrees so you will need to convert using functions in the maths class).</a:t>
            </a:r>
          </a:p>
          <a:p>
            <a:pPr marL="514350" indent="-514350">
              <a:buFont typeface="+mj-lt"/>
              <a:buAutoNum type="arabicPeriod"/>
            </a:pPr>
            <a:r>
              <a:rPr lang="en-AU" dirty="0"/>
              <a:t>Input 2 numbers from the user. Apply the first to the power of the second and then output, “The new number is:” (</a:t>
            </a:r>
            <a:r>
              <a:rPr lang="en-AU" dirty="0" err="1"/>
              <a:t>theOutput</a:t>
            </a:r>
            <a:r>
              <a:rPr lang="en-AU" dirty="0"/>
              <a:t>).</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74489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1F1-EBD1-4BB6-982D-635DD4C6A978}"/>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6CC4D1FC-FCFA-49B5-B316-543E43D26149}"/>
              </a:ext>
            </a:extLst>
          </p:cNvPr>
          <p:cNvSpPr>
            <a:spLocks noGrp="1"/>
          </p:cNvSpPr>
          <p:nvPr>
            <p:ph idx="1"/>
          </p:nvPr>
        </p:nvSpPr>
        <p:spPr/>
        <p:txBody>
          <a:bodyPr/>
          <a:lstStyle/>
          <a:p>
            <a:pPr marL="514350" indent="-514350">
              <a:buAutoNum type="arabicPeriod"/>
            </a:pPr>
            <a:r>
              <a:rPr lang="en-AU" dirty="0"/>
              <a:t>Understand strings and chars.</a:t>
            </a:r>
          </a:p>
          <a:p>
            <a:pPr marL="514350" indent="-514350">
              <a:buAutoNum type="arabicPeriod"/>
            </a:pPr>
            <a:r>
              <a:rPr lang="en-AU" dirty="0"/>
              <a:t>Call the functions for the primitive data type classes as well as other classes.</a:t>
            </a:r>
          </a:p>
          <a:p>
            <a:pPr marL="514350" indent="-514350">
              <a:buAutoNum type="arabicPeriod"/>
            </a:pPr>
            <a:r>
              <a:rPr lang="en-AU" dirty="0"/>
              <a:t>Input Data from the user</a:t>
            </a:r>
          </a:p>
          <a:p>
            <a:pPr marL="514350" indent="-514350">
              <a:buAutoNum type="arabicPeriod"/>
            </a:pPr>
            <a:r>
              <a:rPr lang="en-AU" dirty="0"/>
              <a:t>Use the math class</a:t>
            </a:r>
          </a:p>
        </p:txBody>
      </p:sp>
    </p:spTree>
    <p:extLst>
      <p:ext uri="{BB962C8B-B14F-4D97-AF65-F5344CB8AC3E}">
        <p14:creationId xmlns:p14="http://schemas.microsoft.com/office/powerpoint/2010/main" val="19455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D008-3D9A-4454-A3DD-B027C4F1030E}"/>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EA27CA55-7B78-49DB-B93E-0A822B27CF9A}"/>
              </a:ext>
            </a:extLst>
          </p:cNvPr>
          <p:cNvSpPr>
            <a:spLocks noGrp="1"/>
          </p:cNvSpPr>
          <p:nvPr>
            <p:ph idx="1"/>
          </p:nvPr>
        </p:nvSpPr>
        <p:spPr/>
        <p:txBody>
          <a:bodyPr/>
          <a:lstStyle/>
          <a:p>
            <a:r>
              <a:rPr lang="en-AU" dirty="0"/>
              <a:t>Non-Primitive Data Types - String</a:t>
            </a:r>
          </a:p>
          <a:p>
            <a:r>
              <a:rPr lang="en-AU" dirty="0"/>
              <a:t>Using Classes for Primitive Data Types</a:t>
            </a:r>
          </a:p>
          <a:p>
            <a:r>
              <a:rPr lang="en-AU" dirty="0"/>
              <a:t>Call Methods on String data types to use information from them</a:t>
            </a:r>
          </a:p>
          <a:p>
            <a:r>
              <a:rPr lang="en-AU" dirty="0"/>
              <a:t>Inputting from the user</a:t>
            </a:r>
          </a:p>
          <a:p>
            <a:r>
              <a:rPr lang="en-AU" dirty="0"/>
              <a:t>Using the Math Class</a:t>
            </a:r>
          </a:p>
        </p:txBody>
      </p:sp>
    </p:spTree>
    <p:extLst>
      <p:ext uri="{BB962C8B-B14F-4D97-AF65-F5344CB8AC3E}">
        <p14:creationId xmlns:p14="http://schemas.microsoft.com/office/powerpoint/2010/main" val="85017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0E40-D006-4E57-A2F2-C4C2D54AB315}"/>
              </a:ext>
            </a:extLst>
          </p:cNvPr>
          <p:cNvSpPr>
            <a:spLocks noGrp="1"/>
          </p:cNvSpPr>
          <p:nvPr>
            <p:ph type="title"/>
          </p:nvPr>
        </p:nvSpPr>
        <p:spPr/>
        <p:txBody>
          <a:bodyPr/>
          <a:lstStyle/>
          <a:p>
            <a:r>
              <a:rPr lang="en-AU" dirty="0"/>
              <a:t>Revisiting the “char” type</a:t>
            </a:r>
          </a:p>
        </p:txBody>
      </p:sp>
      <p:sp>
        <p:nvSpPr>
          <p:cNvPr id="3" name="Content Placeholder 2">
            <a:extLst>
              <a:ext uri="{FF2B5EF4-FFF2-40B4-BE49-F238E27FC236}">
                <a16:creationId xmlns:a16="http://schemas.microsoft.com/office/drawing/2014/main" id="{404E21B6-1204-4116-AD15-03366D4000AB}"/>
              </a:ext>
            </a:extLst>
          </p:cNvPr>
          <p:cNvSpPr>
            <a:spLocks noGrp="1"/>
          </p:cNvSpPr>
          <p:nvPr>
            <p:ph idx="1"/>
          </p:nvPr>
        </p:nvSpPr>
        <p:spPr/>
        <p:txBody>
          <a:bodyPr/>
          <a:lstStyle/>
          <a:p>
            <a:r>
              <a:rPr lang="en-AU" dirty="0"/>
              <a:t>Hold a single Unicode character, e.g. ‘c’	</a:t>
            </a:r>
          </a:p>
          <a:p>
            <a:r>
              <a:rPr lang="en-AU" dirty="0"/>
              <a:t>Represented by a number from 0 to 2</a:t>
            </a:r>
            <a:r>
              <a:rPr lang="en-AU" baseline="30000" dirty="0"/>
              <a:t>16</a:t>
            </a:r>
            <a:r>
              <a:rPr lang="en-AU" dirty="0"/>
              <a:t> - 1. This means</a:t>
            </a:r>
          </a:p>
          <a:p>
            <a:pPr lvl="1">
              <a:buFont typeface="Symbol" panose="05050102010706020507" pitchFamily="18" charset="2"/>
              <a:buChar char=""/>
            </a:pPr>
            <a:r>
              <a:rPr lang="en-AU" dirty="0"/>
              <a:t>‘c’ - ‘a’ is a valid operation, resulting in 2</a:t>
            </a:r>
          </a:p>
          <a:p>
            <a:pPr lvl="1">
              <a:buFont typeface="Symbol" panose="05050102010706020507" pitchFamily="18" charset="2"/>
              <a:buChar char=""/>
            </a:pPr>
            <a:r>
              <a:rPr lang="en-AU" dirty="0"/>
              <a:t>‘c’ + ‘a’ will not result in a String equal to “ca”</a:t>
            </a:r>
          </a:p>
          <a:p>
            <a:pPr lvl="1">
              <a:buFont typeface="Symbol" panose="05050102010706020507" pitchFamily="18" charset="2"/>
              <a:buChar char=""/>
            </a:pPr>
            <a:r>
              <a:rPr lang="en-AU" dirty="0"/>
              <a:t>‘c’ &gt; ‘a’ is true</a:t>
            </a:r>
          </a:p>
          <a:p>
            <a:pPr lvl="1">
              <a:buFont typeface="Symbol" panose="05050102010706020507" pitchFamily="18" charset="2"/>
              <a:buChar char=""/>
            </a:pPr>
            <a:r>
              <a:rPr lang="en-AU" dirty="0"/>
              <a:t>‘a’ - ‘A’ is 32 – see the ASCII table</a:t>
            </a:r>
          </a:p>
          <a:p>
            <a:pPr marL="0" indent="0">
              <a:buNone/>
            </a:pPr>
            <a:r>
              <a:rPr lang="en-AU" sz="2000" dirty="0"/>
              <a:t>*It is based on the original Unicode specification meaning that emojis will not work and as such chars should be avoided</a:t>
            </a:r>
          </a:p>
          <a:p>
            <a:pPr lvl="1">
              <a:buFont typeface="Symbol" panose="05050102010706020507" pitchFamily="18" charset="2"/>
              <a:buChar char=""/>
            </a:pPr>
            <a:endParaRPr lang="en-AU" dirty="0"/>
          </a:p>
        </p:txBody>
      </p:sp>
    </p:spTree>
    <p:extLst>
      <p:ext uri="{BB962C8B-B14F-4D97-AF65-F5344CB8AC3E}">
        <p14:creationId xmlns:p14="http://schemas.microsoft.com/office/powerpoint/2010/main" val="180526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fontScale="92500"/>
          </a:bodyPr>
          <a:lstStyle/>
          <a:p>
            <a:pPr marL="0" indent="0">
              <a:buNone/>
            </a:pPr>
            <a:r>
              <a:rPr lang="en-AU" dirty="0"/>
              <a:t>Up to this point, we’ve just been printing only numbers and booleans. What if we want to print text, like saying “Hello World”?</a:t>
            </a:r>
          </a:p>
          <a:p>
            <a:pPr marL="0" indent="0">
              <a:buNone/>
            </a:pPr>
            <a:r>
              <a:rPr lang="en-AU" dirty="0"/>
              <a:t>We use a String data type:</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This is the first complex (non-primitive) data type we’ve seen. It has an uppercase letter to begin, and isn’t coloured purple. This means that methods can be called on it, which use its data to do something.</a:t>
            </a:r>
          </a:p>
          <a:p>
            <a:pPr marL="0" indent="0">
              <a:buNone/>
            </a:pPr>
            <a:endParaRPr lang="en-AU" dirty="0"/>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fontScale="92500"/>
          </a:bodyPr>
          <a:lstStyle/>
          <a:p>
            <a:pPr marL="0" indent="0">
              <a:buNone/>
            </a:pPr>
            <a:r>
              <a:rPr lang="en-AU" sz="2400" dirty="0"/>
              <a:t>Primitive types store only a single value. They are:</a:t>
            </a:r>
          </a:p>
          <a:p>
            <a:pPr>
              <a:buFont typeface="Symbol" panose="05050102010706020507" pitchFamily="18" charset="2"/>
              <a:buChar char=""/>
            </a:pPr>
            <a:r>
              <a:rPr lang="en-AU" sz="2400" dirty="0"/>
              <a:t>All lowercase</a:t>
            </a:r>
          </a:p>
          <a:p>
            <a:pPr>
              <a:buFont typeface="Symbol" panose="05050102010706020507" pitchFamily="18" charset="2"/>
              <a:buChar char=""/>
            </a:pPr>
            <a:r>
              <a:rPr lang="en-AU" sz="2400" dirty="0"/>
              <a:t>Coloured purple in Eclipse</a:t>
            </a:r>
          </a:p>
          <a:p>
            <a:pPr>
              <a:buFont typeface="Symbol" panose="05050102010706020507" pitchFamily="18" charset="2"/>
              <a:buChar char=""/>
            </a:pPr>
            <a:endParaRPr lang="en-AU" sz="1100" dirty="0"/>
          </a:p>
          <a:p>
            <a:pPr marL="0" indent="0">
              <a:buNone/>
            </a:pPr>
            <a:r>
              <a:rPr lang="en-AU" sz="2400" dirty="0"/>
              <a:t>Complex data types can store more information. They are:</a:t>
            </a:r>
          </a:p>
          <a:p>
            <a:pPr>
              <a:buFont typeface="Symbol" panose="05050102010706020507" pitchFamily="18" charset="2"/>
              <a:buChar char=""/>
            </a:pPr>
            <a:r>
              <a:rPr lang="en-AU" sz="2400" dirty="0"/>
              <a:t>Written in CamelCase</a:t>
            </a:r>
          </a:p>
          <a:p>
            <a:pPr>
              <a:buFont typeface="Symbol" panose="05050102010706020507" pitchFamily="18" charset="2"/>
              <a:buChar char=""/>
            </a:pPr>
            <a:r>
              <a:rPr lang="en-AU" sz="2400" dirty="0"/>
              <a:t>Coloured black in Eclipse</a:t>
            </a:r>
          </a:p>
          <a:p>
            <a:pPr marL="0" indent="0">
              <a:buNone/>
            </a:pPr>
            <a:r>
              <a:rPr lang="en-AU" sz="2400" dirty="0"/>
              <a:t>Methods that act on this data can be accessed with the “.” operator.</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Picture 8">
            <a:extLst>
              <a:ext uri="{FF2B5EF4-FFF2-40B4-BE49-F238E27FC236}">
                <a16:creationId xmlns:a16="http://schemas.microsoft.com/office/drawing/2014/main" id="{A89D4BE0-2654-44B1-BA38-9FB213CC83BF}"/>
              </a:ext>
            </a:extLst>
          </p:cNvPr>
          <p:cNvPicPr>
            <a:picLocks noChangeAspect="1"/>
          </p:cNvPicPr>
          <p:nvPr/>
        </p:nvPicPr>
        <p:blipFill>
          <a:blip r:embed="rId7"/>
          <a:stretch>
            <a:fillRect/>
          </a:stretch>
        </p:blipFill>
        <p:spPr>
          <a:xfrm>
            <a:off x="762699" y="3286844"/>
            <a:ext cx="5836434" cy="1325563"/>
          </a:xfrm>
          <a:prstGeom prst="rect">
            <a:avLst/>
          </a:prstGeom>
        </p:spPr>
      </p:pic>
    </p:spTree>
    <p:extLst>
      <p:ext uri="{BB962C8B-B14F-4D97-AF65-F5344CB8AC3E}">
        <p14:creationId xmlns:p14="http://schemas.microsoft.com/office/powerpoint/2010/main" val="237816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75F1-BB1E-47BF-BB91-EB7D9161B6A4}"/>
              </a:ext>
            </a:extLst>
          </p:cNvPr>
          <p:cNvSpPr>
            <a:spLocks noGrp="1"/>
          </p:cNvSpPr>
          <p:nvPr>
            <p:ph type="title"/>
          </p:nvPr>
        </p:nvSpPr>
        <p:spPr/>
        <p:txBody>
          <a:bodyPr/>
          <a:lstStyle/>
          <a:p>
            <a:r>
              <a:rPr lang="en-AU" dirty="0"/>
              <a:t>String-</a:t>
            </a:r>
            <a:r>
              <a:rPr lang="en-US" altLang="ja-JP" dirty="0" err="1"/>
              <a:t>indepth</a:t>
            </a:r>
            <a:endParaRPr lang="en-AU" dirty="0"/>
          </a:p>
        </p:txBody>
      </p:sp>
      <p:sp>
        <p:nvSpPr>
          <p:cNvPr id="3" name="Content Placeholder 2">
            <a:extLst>
              <a:ext uri="{FF2B5EF4-FFF2-40B4-BE49-F238E27FC236}">
                <a16:creationId xmlns:a16="http://schemas.microsoft.com/office/drawing/2014/main" id="{6B2F8DFF-9183-496C-A1D5-391A7B4AF53B}"/>
              </a:ext>
            </a:extLst>
          </p:cNvPr>
          <p:cNvSpPr>
            <a:spLocks noGrp="1"/>
          </p:cNvSpPr>
          <p:nvPr>
            <p:ph idx="1"/>
          </p:nvPr>
        </p:nvSpPr>
        <p:spPr>
          <a:xfrm>
            <a:off x="832448" y="1690688"/>
            <a:ext cx="10515600" cy="4351338"/>
          </a:xfrm>
        </p:spPr>
        <p:txBody>
          <a:bodyPr>
            <a:normAutofit/>
          </a:bodyPr>
          <a:lstStyle/>
          <a:p>
            <a:r>
              <a:rPr lang="en-US" altLang="en-US" sz="2200" dirty="0">
                <a:solidFill>
                  <a:srgbClr val="000000"/>
                </a:solidFill>
                <a:cs typeface="Segoe UI" panose="020B0502040204020203" pitchFamily="34" charset="0"/>
              </a:rPr>
              <a:t>A Java </a:t>
            </a:r>
            <a:r>
              <a:rPr lang="en-US" altLang="en-US" sz="2200" dirty="0">
                <a:solidFill>
                  <a:srgbClr val="000000"/>
                </a:solidFill>
              </a:rPr>
              <a:t>String</a:t>
            </a:r>
            <a:r>
              <a:rPr lang="en-US" altLang="en-US" sz="2200" dirty="0">
                <a:solidFill>
                  <a:srgbClr val="000000"/>
                </a:solidFill>
                <a:cs typeface="Segoe UI" panose="020B0502040204020203" pitchFamily="34" charset="0"/>
              </a:rPr>
              <a:t> contains an immutable sequence of Unicode characters. Unlike C/C++, where string is simply an array of </a:t>
            </a:r>
            <a:r>
              <a:rPr lang="en-US" altLang="en-US" sz="2200" dirty="0">
                <a:solidFill>
                  <a:srgbClr val="000000"/>
                </a:solidFill>
              </a:rPr>
              <a:t>char</a:t>
            </a:r>
            <a:r>
              <a:rPr lang="en-US" altLang="en-US" sz="2200" dirty="0">
                <a:solidFill>
                  <a:srgbClr val="000000"/>
                </a:solidFill>
                <a:cs typeface="Segoe UI" panose="020B0502040204020203" pitchFamily="34" charset="0"/>
              </a:rPr>
              <a:t>, A Java </a:t>
            </a:r>
            <a:r>
              <a:rPr lang="en-US" altLang="en-US" sz="2200" dirty="0">
                <a:solidFill>
                  <a:srgbClr val="000000"/>
                </a:solidFill>
              </a:rPr>
              <a:t>String</a:t>
            </a:r>
            <a:r>
              <a:rPr lang="en-US" altLang="en-US" sz="2200" dirty="0">
                <a:solidFill>
                  <a:srgbClr val="000000"/>
                </a:solidFill>
                <a:cs typeface="Segoe UI" panose="020B0502040204020203" pitchFamily="34" charset="0"/>
              </a:rPr>
              <a:t> is an object of the class </a:t>
            </a:r>
            <a:r>
              <a:rPr lang="en-US" altLang="en-US" sz="2200" dirty="0" err="1">
                <a:solidFill>
                  <a:srgbClr val="000000"/>
                </a:solidFill>
              </a:rPr>
              <a:t>java.lang</a:t>
            </a:r>
            <a:r>
              <a:rPr lang="en-US" altLang="en-US" sz="2200" dirty="0">
                <a:solidFill>
                  <a:srgbClr val="000000"/>
                </a:solidFill>
                <a:cs typeface="Segoe UI" panose="020B0502040204020203" pitchFamily="34" charset="0"/>
              </a:rPr>
              <a:t>.</a:t>
            </a:r>
            <a:r>
              <a:rPr lang="en-US" altLang="en-US" sz="2200" dirty="0"/>
              <a:t> </a:t>
            </a:r>
          </a:p>
          <a:p>
            <a:r>
              <a:rPr lang="en-US" altLang="en-US" sz="2200" dirty="0"/>
              <a:t>Java String is however, special – not an ordinary class:</a:t>
            </a:r>
          </a:p>
          <a:p>
            <a:pPr marL="0" lvl="0" indent="0" eaLnBrk="0" fontAlgn="base" hangingPunct="0">
              <a:lnSpc>
                <a:spcPct val="100000"/>
              </a:lnSpc>
              <a:spcBef>
                <a:spcPct val="0"/>
              </a:spcBef>
              <a:spcAft>
                <a:spcPct val="0"/>
              </a:spcAft>
              <a:buFontTx/>
              <a:buChar char="•"/>
            </a:pPr>
            <a:r>
              <a:rPr lang="en-US" altLang="en-US" sz="2200" dirty="0">
                <a:solidFill>
                  <a:srgbClr val="000000"/>
                </a:solidFill>
                <a:cs typeface="Segoe UI" panose="020B0502040204020203" pitchFamily="34" charset="0"/>
              </a:rPr>
              <a:t>String is associated with string literal in the form of double-quoted texts such as "Hello, world!". You can assign a string literal directly into a String variable, instead of calling the constructor to create a String instance.</a:t>
            </a:r>
          </a:p>
          <a:p>
            <a:pPr marL="0" lvl="0" indent="0" eaLnBrk="0" fontAlgn="base" hangingPunct="0">
              <a:lnSpc>
                <a:spcPct val="100000"/>
              </a:lnSpc>
              <a:spcBef>
                <a:spcPct val="0"/>
              </a:spcBef>
              <a:spcAft>
                <a:spcPct val="0"/>
              </a:spcAft>
              <a:buFontTx/>
              <a:buChar char="•"/>
            </a:pPr>
            <a:r>
              <a:rPr lang="en-US" altLang="en-US" sz="2200" dirty="0">
                <a:solidFill>
                  <a:srgbClr val="000000"/>
                </a:solidFill>
                <a:cs typeface="Segoe UI" panose="020B0502040204020203" pitchFamily="34" charset="0"/>
              </a:rPr>
              <a:t>The '+' operator is overloaded to concatenate two String operands. '+' does not work on any other object such as Point and Circle.</a:t>
            </a:r>
          </a:p>
          <a:p>
            <a:pPr marL="0" lvl="0" indent="0" eaLnBrk="0" fontAlgn="base" hangingPunct="0">
              <a:lnSpc>
                <a:spcPct val="100000"/>
              </a:lnSpc>
              <a:spcBef>
                <a:spcPct val="0"/>
              </a:spcBef>
              <a:spcAft>
                <a:spcPct val="0"/>
              </a:spcAft>
              <a:buFontTx/>
              <a:buChar char="•"/>
            </a:pPr>
            <a:r>
              <a:rPr lang="en-US" altLang="en-US" sz="2200" dirty="0">
                <a:solidFill>
                  <a:srgbClr val="000000"/>
                </a:solidFill>
                <a:cs typeface="Segoe UI" panose="020B0502040204020203" pitchFamily="34" charset="0"/>
              </a:rPr>
              <a:t>String is </a:t>
            </a:r>
            <a:r>
              <a:rPr lang="en-US" altLang="en-US" sz="2200" i="1" dirty="0">
                <a:solidFill>
                  <a:srgbClr val="000000"/>
                </a:solidFill>
                <a:cs typeface="Segoe UI" panose="020B0502040204020203" pitchFamily="34" charset="0"/>
              </a:rPr>
              <a:t>immutable</a:t>
            </a:r>
            <a:r>
              <a:rPr lang="en-US" altLang="en-US" sz="2200" dirty="0">
                <a:solidFill>
                  <a:srgbClr val="000000"/>
                </a:solidFill>
                <a:cs typeface="Segoe UI" panose="020B0502040204020203" pitchFamily="34" charset="0"/>
              </a:rPr>
              <a:t>. That is, its content cannot be modified once it is created. For example, the method </a:t>
            </a:r>
            <a:r>
              <a:rPr lang="en-US" altLang="en-US" sz="2200" dirty="0" err="1">
                <a:solidFill>
                  <a:srgbClr val="000000"/>
                </a:solidFill>
                <a:cs typeface="Segoe UI" panose="020B0502040204020203" pitchFamily="34" charset="0"/>
              </a:rPr>
              <a:t>toUpperCase</a:t>
            </a:r>
            <a:r>
              <a:rPr lang="en-US" altLang="en-US" sz="2200" dirty="0">
                <a:solidFill>
                  <a:srgbClr val="000000"/>
                </a:solidFill>
                <a:cs typeface="Segoe UI" panose="020B0502040204020203" pitchFamily="34" charset="0"/>
              </a:rPr>
              <a:t>() constructs and returns a new String instead of modifying its existing content.</a:t>
            </a:r>
          </a:p>
          <a:p>
            <a:pPr marL="0" lvl="0" indent="0" eaLnBrk="0" fontAlgn="base" hangingPunct="0">
              <a:lnSpc>
                <a:spcPct val="100000"/>
              </a:lnSpc>
              <a:spcBef>
                <a:spcPct val="0"/>
              </a:spcBef>
              <a:spcAft>
                <a:spcPct val="0"/>
              </a:spcAft>
              <a:buNone/>
            </a:pPr>
            <a:endParaRPr lang="en-US" altLang="en-US" sz="9600" dirty="0">
              <a:latin typeface="Arial" panose="020B0604020202020204" pitchFamily="34" charset="0"/>
            </a:endParaRPr>
          </a:p>
          <a:p>
            <a:endParaRPr lang="en-US" altLang="en-US" sz="5400" dirty="0"/>
          </a:p>
          <a:p>
            <a:endParaRPr lang="en-AU" dirty="0"/>
          </a:p>
        </p:txBody>
      </p:sp>
    </p:spTree>
    <p:extLst>
      <p:ext uri="{BB962C8B-B14F-4D97-AF65-F5344CB8AC3E}">
        <p14:creationId xmlns:p14="http://schemas.microsoft.com/office/powerpoint/2010/main" val="205718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1021464" y="0"/>
            <a:ext cx="9030419" cy="1325563"/>
          </a:xfrm>
        </p:spPr>
        <p:txBody>
          <a:bodyPr>
            <a:normAutofit/>
          </a:bodyPr>
          <a:lstStyle/>
          <a:p>
            <a:r>
              <a:rPr lang="en-AU" dirty="0"/>
              <a:t>String Methods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a:xfrm>
            <a:off x="838200" y="4994062"/>
            <a:ext cx="10515600" cy="1412553"/>
          </a:xfrm>
        </p:spPr>
        <p:txBody>
          <a:bodyPr>
            <a:normAutofit/>
          </a:bodyPr>
          <a:lstStyle/>
          <a:p>
            <a:pPr marL="0" indent="0">
              <a:buNone/>
            </a:pPr>
            <a:r>
              <a:rPr lang="en-AU" dirty="0"/>
              <a:t>There are more methods that can be called on Strings than just the ones above – explore the list of suggestions Eclipse gives you when you type the dot operator, or use “ctrl + space”.</a:t>
            </a:r>
          </a:p>
        </p:txBody>
      </p:sp>
      <p:grpSp>
        <p:nvGrpSpPr>
          <p:cNvPr id="10" name="Group 9">
            <a:extLst>
              <a:ext uri="{FF2B5EF4-FFF2-40B4-BE49-F238E27FC236}">
                <a16:creationId xmlns:a16="http://schemas.microsoft.com/office/drawing/2014/main" id="{365690A5-6A10-4074-99B7-C298859FC76E}"/>
              </a:ext>
            </a:extLst>
          </p:cNvPr>
          <p:cNvGrpSpPr/>
          <p:nvPr/>
        </p:nvGrpSpPr>
        <p:grpSpPr>
          <a:xfrm rot="16200000">
            <a:off x="10687038" y="5260810"/>
            <a:ext cx="1974871" cy="540000"/>
            <a:chOff x="2369415" y="1538045"/>
            <a:chExt cx="1974871"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736" y="1538249"/>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pic>
        <p:nvPicPr>
          <p:cNvPr id="12" name="Picture 11">
            <a:extLst>
              <a:ext uri="{FF2B5EF4-FFF2-40B4-BE49-F238E27FC236}">
                <a16:creationId xmlns:a16="http://schemas.microsoft.com/office/drawing/2014/main" id="{87E23783-E01B-4518-9844-D05ECD417929}"/>
              </a:ext>
            </a:extLst>
          </p:cNvPr>
          <p:cNvPicPr>
            <a:picLocks noChangeAspect="1"/>
          </p:cNvPicPr>
          <p:nvPr/>
        </p:nvPicPr>
        <p:blipFill>
          <a:blip r:embed="rId4"/>
          <a:stretch>
            <a:fillRect/>
          </a:stretch>
        </p:blipFill>
        <p:spPr>
          <a:xfrm>
            <a:off x="838200" y="1181620"/>
            <a:ext cx="9396949" cy="3750305"/>
          </a:xfrm>
          <a:prstGeom prst="rect">
            <a:avLst/>
          </a:prstGeom>
          <a:ln>
            <a:noFill/>
          </a:ln>
        </p:spPr>
      </p:pic>
    </p:spTree>
    <p:extLst>
      <p:ext uri="{BB962C8B-B14F-4D97-AF65-F5344CB8AC3E}">
        <p14:creationId xmlns:p14="http://schemas.microsoft.com/office/powerpoint/2010/main" val="369701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EF6402D-9B26-497B-B4B1-01E075692E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Classes for Primitive Data Types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3374621"/>
            <a:ext cx="10536864" cy="2726057"/>
          </a:xfrm>
        </p:spPr>
        <p:txBody>
          <a:bodyPr>
            <a:normAutofit/>
          </a:bodyPr>
          <a:lstStyle/>
          <a:p>
            <a:pPr marL="0" indent="0">
              <a:buNone/>
            </a:pPr>
            <a:r>
              <a:rPr lang="en-AU" dirty="0">
                <a:latin typeface="+mj-lt"/>
              </a:rPr>
              <a:t>The char data type can’t contain methods, but there is a class with its own functions to work with chars - Character.</a:t>
            </a:r>
          </a:p>
          <a:p>
            <a:pPr marL="0" indent="0">
              <a:buNone/>
            </a:pPr>
            <a:r>
              <a:rPr lang="en-AU" dirty="0">
                <a:latin typeface="+mj-lt"/>
              </a:rPr>
              <a:t>To use these functions, we have to pass in the char as a parameter, because we are not calling them on the char itself.</a:t>
            </a:r>
          </a:p>
          <a:p>
            <a:pPr marL="0" indent="0">
              <a:buNone/>
            </a:pPr>
            <a:r>
              <a:rPr lang="en-AU" dirty="0">
                <a:latin typeface="+mj-lt"/>
              </a:rPr>
              <a:t>The other primitive types have their own classes, which are usually their full name, capitalised, e.g. int has an Integer class.</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grpSp>
        <p:nvGrpSpPr>
          <p:cNvPr id="10" name="Group 9">
            <a:extLst>
              <a:ext uri="{FF2B5EF4-FFF2-40B4-BE49-F238E27FC236}">
                <a16:creationId xmlns:a16="http://schemas.microsoft.com/office/drawing/2014/main" id="{365690A5-6A10-4074-99B7-C298859FC76E}"/>
              </a:ext>
            </a:extLst>
          </p:cNvPr>
          <p:cNvGrpSpPr/>
          <p:nvPr/>
        </p:nvGrpSpPr>
        <p:grpSpPr>
          <a:xfrm rot="16200000">
            <a:off x="10687038" y="5260810"/>
            <a:ext cx="1974871" cy="540000"/>
            <a:chOff x="2369415" y="1538045"/>
            <a:chExt cx="1974871"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736" y="1538249"/>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pic>
        <p:nvPicPr>
          <p:cNvPr id="11" name="Picture 10">
            <a:extLst>
              <a:ext uri="{FF2B5EF4-FFF2-40B4-BE49-F238E27FC236}">
                <a16:creationId xmlns:a16="http://schemas.microsoft.com/office/drawing/2014/main" id="{C6BE4157-C6E3-4EDF-A357-4D0D5321663A}"/>
              </a:ext>
            </a:extLst>
          </p:cNvPr>
          <p:cNvPicPr>
            <a:picLocks noChangeAspect="1"/>
          </p:cNvPicPr>
          <p:nvPr/>
        </p:nvPicPr>
        <p:blipFill>
          <a:blip r:embed="rId7"/>
          <a:stretch>
            <a:fillRect/>
          </a:stretch>
        </p:blipFill>
        <p:spPr>
          <a:xfrm>
            <a:off x="620086" y="1408534"/>
            <a:ext cx="10515600" cy="1066582"/>
          </a:xfrm>
          <a:prstGeom prst="rect">
            <a:avLst/>
          </a:prstGeom>
        </p:spPr>
      </p:pic>
      <p:pic>
        <p:nvPicPr>
          <p:cNvPr id="12" name="Picture 11">
            <a:extLst>
              <a:ext uri="{FF2B5EF4-FFF2-40B4-BE49-F238E27FC236}">
                <a16:creationId xmlns:a16="http://schemas.microsoft.com/office/drawing/2014/main" id="{A84F0BC1-4D2F-4B53-A737-F4A592E7BCB2}"/>
              </a:ext>
            </a:extLst>
          </p:cNvPr>
          <p:cNvPicPr>
            <a:picLocks noChangeAspect="1"/>
          </p:cNvPicPr>
          <p:nvPr/>
        </p:nvPicPr>
        <p:blipFill>
          <a:blip r:embed="rId8"/>
          <a:stretch>
            <a:fillRect/>
          </a:stretch>
        </p:blipFill>
        <p:spPr>
          <a:xfrm>
            <a:off x="620086" y="2553122"/>
            <a:ext cx="8960142" cy="629307"/>
          </a:xfrm>
          <a:prstGeom prst="rect">
            <a:avLst/>
          </a:prstGeom>
        </p:spPr>
      </p:pic>
    </p:spTree>
    <p:extLst>
      <p:ext uri="{BB962C8B-B14F-4D97-AF65-F5344CB8AC3E}">
        <p14:creationId xmlns:p14="http://schemas.microsoft.com/office/powerpoint/2010/main" val="316052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Methods vs Functions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fontScale="92500" lnSpcReduction="10000"/>
          </a:bodyPr>
          <a:lstStyle/>
          <a:p>
            <a:pPr marL="0" indent="0">
              <a:buNone/>
            </a:pPr>
            <a:r>
              <a:rPr lang="en-AU" dirty="0">
                <a:latin typeface="+mj-lt"/>
              </a:rPr>
              <a:t>These terms are often used interchangeably, including by myself. However, in technical terms, functions are not called on an object, while methods are.</a:t>
            </a:r>
          </a:p>
          <a:p>
            <a:pPr marL="0" indent="0">
              <a:buNone/>
            </a:pPr>
            <a:r>
              <a:rPr lang="en-AU" dirty="0" err="1">
                <a:latin typeface="+mj-lt"/>
              </a:rPr>
              <a:t>Character.someFunction</a:t>
            </a:r>
            <a:r>
              <a:rPr lang="en-AU" dirty="0">
                <a:latin typeface="+mj-lt"/>
              </a:rPr>
              <a:t>(…) is a function. It is located in the Character class.</a:t>
            </a:r>
          </a:p>
          <a:p>
            <a:pPr marL="0" indent="0">
              <a:buNone/>
            </a:pPr>
            <a:r>
              <a:rPr lang="en-AU" dirty="0" err="1">
                <a:latin typeface="+mj-lt"/>
              </a:rPr>
              <a:t>someString.someMethod</a:t>
            </a:r>
            <a:r>
              <a:rPr lang="en-AU" dirty="0">
                <a:latin typeface="+mj-lt"/>
              </a:rPr>
              <a:t>(…) is a method. It is called on </a:t>
            </a:r>
            <a:r>
              <a:rPr lang="en-AU" dirty="0" err="1">
                <a:latin typeface="+mj-lt"/>
              </a:rPr>
              <a:t>someString</a:t>
            </a:r>
            <a:r>
              <a:rPr lang="en-AU" dirty="0">
                <a:latin typeface="+mj-lt"/>
              </a:rPr>
              <a:t>, and should use the data </a:t>
            </a:r>
            <a:r>
              <a:rPr lang="en-AU" dirty="0" err="1">
                <a:latin typeface="+mj-lt"/>
              </a:rPr>
              <a:t>someString</a:t>
            </a:r>
            <a:r>
              <a:rPr lang="en-AU" dirty="0">
                <a:latin typeface="+mj-lt"/>
              </a:rPr>
              <a:t> contained – otherwise it could be a function in String.</a:t>
            </a:r>
          </a:p>
          <a:p>
            <a:pPr marL="0" indent="0">
              <a:buNone/>
            </a:pPr>
            <a:r>
              <a:rPr lang="en-AU" dirty="0">
                <a:latin typeface="+mj-lt"/>
              </a:rPr>
              <a:t>Note that for the moment, the distinction between objects and classes isn’t too relevant. When we start making our own in a few weeks, we’ll revisit this concept.</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fontScale="92500" lnSpcReduction="10000"/>
          </a:bodyPr>
          <a:lstStyle/>
          <a:p>
            <a:pPr marL="0" lvl="0" indent="0">
              <a:buNone/>
            </a:pPr>
            <a:r>
              <a:rPr lang="en-AU" sz="2400" dirty="0"/>
              <a:t>Function call:</a:t>
            </a:r>
            <a:endParaRPr lang="en-AU" sz="2400" dirty="0">
              <a:solidFill>
                <a:prstClr val="black"/>
              </a:solidFill>
            </a:endParaRPr>
          </a:p>
          <a:p>
            <a:pPr marL="0" lvl="0" indent="0">
              <a:buNone/>
            </a:pPr>
            <a:r>
              <a:rPr lang="en-AU" sz="1600" dirty="0" err="1">
                <a:solidFill>
                  <a:prstClr val="black"/>
                </a:solidFill>
                <a:latin typeface="Consolas" panose="020B0609020204030204" pitchFamily="49" charset="0"/>
              </a:rPr>
              <a:t>ClassName.functionName</a:t>
            </a:r>
            <a:r>
              <a:rPr lang="en-AU" sz="1600" dirty="0">
                <a:solidFill>
                  <a:prstClr val="black"/>
                </a:solidFill>
                <a:latin typeface="Consolas" panose="020B0609020204030204" pitchFamily="49" charset="0"/>
              </a:rPr>
              <a:t>(...);</a:t>
            </a:r>
            <a:endParaRPr lang="en-AU" dirty="0">
              <a:solidFill>
                <a:prstClr val="black"/>
              </a:solidFill>
            </a:endParaRPr>
          </a:p>
          <a:p>
            <a:pPr marL="0" indent="0">
              <a:buNone/>
            </a:pPr>
            <a:endParaRPr lang="en-AU" sz="2400" dirty="0"/>
          </a:p>
          <a:p>
            <a:pPr marL="0" lvl="0" indent="0">
              <a:buNone/>
            </a:pPr>
            <a:r>
              <a:rPr lang="en-AU" sz="2400" dirty="0"/>
              <a:t>Method call:</a:t>
            </a:r>
            <a:endParaRPr lang="en-AU" sz="2400" dirty="0">
              <a:solidFill>
                <a:prstClr val="black"/>
              </a:solidFill>
            </a:endParaRPr>
          </a:p>
          <a:p>
            <a:pPr marL="0" lvl="0" indent="0">
              <a:buNone/>
            </a:pPr>
            <a:r>
              <a:rPr lang="en-AU" sz="1600" dirty="0" err="1">
                <a:solidFill>
                  <a:srgbClr val="0070C0"/>
                </a:solidFill>
                <a:latin typeface="Consolas" panose="020B0609020204030204" pitchFamily="49" charset="0"/>
              </a:rPr>
              <a:t>variableName</a:t>
            </a:r>
            <a:r>
              <a:rPr lang="en-AU" sz="1600" dirty="0" err="1">
                <a:solidFill>
                  <a:prstClr val="black"/>
                </a:solidFill>
                <a:latin typeface="Consolas" panose="020B0609020204030204" pitchFamily="49" charset="0"/>
              </a:rPr>
              <a:t>.methodName</a:t>
            </a:r>
            <a:r>
              <a:rPr lang="en-AU" sz="1600" dirty="0">
                <a:solidFill>
                  <a:prstClr val="black"/>
                </a:solidFill>
                <a:latin typeface="Consolas" panose="020B0609020204030204" pitchFamily="49" charset="0"/>
              </a:rPr>
              <a:t>(...);</a:t>
            </a:r>
            <a:endParaRPr lang="en-AU" dirty="0">
              <a:solidFill>
                <a:prstClr val="black"/>
              </a:solidFill>
            </a:endParaRPr>
          </a:p>
          <a:p>
            <a:pPr marL="0" indent="0">
              <a:buNone/>
            </a:pPr>
            <a:endParaRPr lang="en-AU" sz="2400" dirty="0"/>
          </a:p>
          <a:p>
            <a:pPr marL="0" indent="0">
              <a:buNone/>
            </a:pPr>
            <a:r>
              <a:rPr lang="en-AU" sz="2400" dirty="0">
                <a:latin typeface="+mj-lt"/>
              </a:rPr>
              <a:t>Methods can only be called on variables – calling them on a class will cause an error.</a:t>
            </a:r>
          </a:p>
          <a:p>
            <a:pPr marL="0" indent="0">
              <a:buNone/>
            </a:pPr>
            <a:r>
              <a:rPr lang="en-AU" sz="2400" dirty="0">
                <a:latin typeface="+mj-lt"/>
              </a:rPr>
              <a:t>Though it will only cause a warning, don’t call a function on a variable. There’s no reason to not use the class.</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spTree>
    <p:extLst>
      <p:ext uri="{BB962C8B-B14F-4D97-AF65-F5344CB8AC3E}">
        <p14:creationId xmlns:p14="http://schemas.microsoft.com/office/powerpoint/2010/main" val="155745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8F9B-9D7D-4B81-82BD-EF769E9132E2}"/>
              </a:ext>
            </a:extLst>
          </p:cNvPr>
          <p:cNvSpPr>
            <a:spLocks noGrp="1"/>
          </p:cNvSpPr>
          <p:nvPr>
            <p:ph type="title"/>
          </p:nvPr>
        </p:nvSpPr>
        <p:spPr/>
        <p:txBody>
          <a:bodyPr/>
          <a:lstStyle/>
          <a:p>
            <a:r>
              <a:rPr lang="en-AU" dirty="0"/>
              <a:t>Exercises</a:t>
            </a:r>
          </a:p>
        </p:txBody>
      </p:sp>
      <p:sp>
        <p:nvSpPr>
          <p:cNvPr id="3" name="Content Placeholder 2">
            <a:extLst>
              <a:ext uri="{FF2B5EF4-FFF2-40B4-BE49-F238E27FC236}">
                <a16:creationId xmlns:a16="http://schemas.microsoft.com/office/drawing/2014/main" id="{ED06437B-844F-45D2-A713-457CB30E8104}"/>
              </a:ext>
            </a:extLst>
          </p:cNvPr>
          <p:cNvSpPr>
            <a:spLocks noGrp="1"/>
          </p:cNvSpPr>
          <p:nvPr>
            <p:ph sz="half" idx="1"/>
          </p:nvPr>
        </p:nvSpPr>
        <p:spPr/>
        <p:txBody>
          <a:bodyPr>
            <a:normAutofit fontScale="92500" lnSpcReduction="10000"/>
          </a:bodyPr>
          <a:lstStyle/>
          <a:p>
            <a:pPr marL="514350" indent="-514350">
              <a:buFont typeface="+mj-lt"/>
              <a:buAutoNum type="arabicPeriod"/>
            </a:pPr>
            <a:r>
              <a:rPr lang="en-AU" dirty="0"/>
              <a:t>Print the position in the alphabet of a given lowercase letter, e.g. ‘c’ should result in 3 being printed.</a:t>
            </a:r>
          </a:p>
          <a:p>
            <a:pPr marL="514350" indent="-514350">
              <a:buFont typeface="+mj-lt"/>
              <a:buAutoNum type="arabicPeriod"/>
            </a:pPr>
            <a:r>
              <a:rPr lang="en-AU" dirty="0"/>
              <a:t>Print “This is not a String” by using a String equal to “This is a String” and each of:</a:t>
            </a:r>
          </a:p>
          <a:p>
            <a:pPr marL="971550" lvl="1" indent="-514350">
              <a:buFont typeface="+mj-lt"/>
              <a:buAutoNum type="arabicPeriod"/>
            </a:pPr>
            <a:r>
              <a:rPr lang="en-AU" dirty="0"/>
              <a:t>The substring method, and addition of strings</a:t>
            </a:r>
          </a:p>
          <a:p>
            <a:pPr marL="971550" lvl="1" indent="-514350">
              <a:buFont typeface="+mj-lt"/>
              <a:buAutoNum type="arabicPeriod"/>
            </a:pPr>
            <a:r>
              <a:rPr lang="en-AU" dirty="0"/>
              <a:t>A replace method (try replacing “is” with “is not”</a:t>
            </a:r>
          </a:p>
          <a:p>
            <a:pPr marL="971550" lvl="1" indent="-514350">
              <a:buFont typeface="+mj-lt"/>
              <a:buAutoNum type="arabicPeriod"/>
            </a:pPr>
            <a:endParaRPr lang="en-AU" dirty="0"/>
          </a:p>
          <a:p>
            <a:pPr marL="514350" indent="-514350">
              <a:buFont typeface="+mj-lt"/>
              <a:buAutoNum type="arabicPeriod"/>
            </a:pPr>
            <a:r>
              <a:rPr lang="en-AU" dirty="0"/>
              <a:t>Count by hand the number of ‘i’s’ in the above string, and then print a double representing the percentage of chars that are ‘</a:t>
            </a:r>
            <a:r>
              <a:rPr lang="en-AU" dirty="0" err="1"/>
              <a:t>i</a:t>
            </a:r>
            <a:r>
              <a:rPr lang="en-AU" dirty="0"/>
              <a:t>’</a:t>
            </a:r>
          </a:p>
          <a:p>
            <a:pPr marL="514350" indent="-514350">
              <a:buFont typeface="+mj-lt"/>
              <a:buAutoNum type="arabicPeriod"/>
            </a:pPr>
            <a:r>
              <a:rPr lang="en-AU" dirty="0"/>
              <a:t>Create double “num” and assign a value. Then output a hexadecimal String (using the Double class)</a:t>
            </a:r>
          </a:p>
        </p:txBody>
      </p:sp>
      <p:sp>
        <p:nvSpPr>
          <p:cNvPr id="4" name="Content Placeholder 3">
            <a:extLst>
              <a:ext uri="{FF2B5EF4-FFF2-40B4-BE49-F238E27FC236}">
                <a16:creationId xmlns:a16="http://schemas.microsoft.com/office/drawing/2014/main" id="{C86F8247-DD74-4006-8F03-0B2089A56EB5}"/>
              </a:ext>
            </a:extLst>
          </p:cNvPr>
          <p:cNvSpPr>
            <a:spLocks noGrp="1"/>
          </p:cNvSpPr>
          <p:nvPr>
            <p:ph sz="half" idx="2"/>
          </p:nvPr>
        </p:nvSpPr>
        <p:spPr/>
        <p:txBody>
          <a:bodyPr>
            <a:normAutofit fontScale="92500" lnSpcReduction="10000"/>
          </a:bodyPr>
          <a:lstStyle/>
          <a:p>
            <a:pPr>
              <a:buFont typeface="Symbol" panose="05050102010706020507" pitchFamily="18" charset="2"/>
              <a:buChar char=""/>
            </a:pPr>
            <a:r>
              <a:rPr lang="en-AU" dirty="0"/>
              <a:t>You may have to explore other functions and methods by typing ‘.’ after an object or class and scrolling through Eclipse’s suggestions.</a:t>
            </a:r>
          </a:p>
          <a:p>
            <a:pPr>
              <a:buFont typeface="Symbol" panose="05050102010706020507" pitchFamily="18" charset="2"/>
              <a:buChar char=""/>
            </a:pPr>
            <a:endParaRPr lang="en-AU" dirty="0"/>
          </a:p>
          <a:p>
            <a:pPr>
              <a:buFont typeface="Symbol" panose="05050102010706020507" pitchFamily="18" charset="2"/>
              <a:buChar char=""/>
            </a:pPr>
            <a:r>
              <a:rPr lang="en-AU" dirty="0"/>
              <a:t>Don’t try to count the ‘i’s in Q3 programmatically. We’ll learn how to do that in a later workshop.</a:t>
            </a:r>
          </a:p>
          <a:p>
            <a:endParaRPr lang="en-AU" dirty="0"/>
          </a:p>
        </p:txBody>
      </p:sp>
    </p:spTree>
    <p:extLst>
      <p:ext uri="{BB962C8B-B14F-4D97-AF65-F5344CB8AC3E}">
        <p14:creationId xmlns:p14="http://schemas.microsoft.com/office/powerpoint/2010/main" val="2441491419"/>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0</TotalTime>
  <Words>1369</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Consolas</vt:lpstr>
      <vt:lpstr>Symbol</vt:lpstr>
      <vt:lpstr>Office Theme</vt:lpstr>
      <vt:lpstr>1_Office Theme</vt:lpstr>
      <vt:lpstr>Java Workshops 2 – Big data</vt:lpstr>
      <vt:lpstr>Lesson Outline</vt:lpstr>
      <vt:lpstr>Revisiting the “char” type</vt:lpstr>
      <vt:lpstr>Hello World!</vt:lpstr>
      <vt:lpstr>String-indepth</vt:lpstr>
      <vt:lpstr>String Methods</vt:lpstr>
      <vt:lpstr>Classes for Primitive Data Types</vt:lpstr>
      <vt:lpstr>Methods vs Functions</vt:lpstr>
      <vt:lpstr>Exercises</vt:lpstr>
      <vt:lpstr>Creating a Scanner</vt:lpstr>
      <vt:lpstr>Importing</vt:lpstr>
      <vt:lpstr>Example</vt:lpstr>
      <vt:lpstr>Notice the yellow squiggly line?</vt:lpstr>
      <vt:lpstr>Activities:</vt:lpstr>
      <vt:lpstr>The Math class</vt:lpstr>
      <vt:lpstr>Homework: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Workshops 2 – Big Data</dc:title>
  <dc:creator>Ben Schwarz</dc:creator>
  <cp:lastModifiedBy>Schwarz B21</cp:lastModifiedBy>
  <cp:revision>28</cp:revision>
  <cp:lastPrinted>2019-05-28T12:12:29Z</cp:lastPrinted>
  <dcterms:created xsi:type="dcterms:W3CDTF">2019-04-12T21:04:45Z</dcterms:created>
  <dcterms:modified xsi:type="dcterms:W3CDTF">2019-12-03T06:31:39Z</dcterms:modified>
</cp:coreProperties>
</file>